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4" r:id="rId2"/>
    <p:sldId id="449" r:id="rId3"/>
    <p:sldId id="452" r:id="rId4"/>
    <p:sldId id="446" r:id="rId5"/>
    <p:sldId id="453" r:id="rId6"/>
    <p:sldId id="454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A5CDC83-7713-49AE-8CC2-BC75CDE9CA57}">
          <p14:sldIdLst>
            <p14:sldId id="384"/>
            <p14:sldId id="449"/>
            <p14:sldId id="452"/>
            <p14:sldId id="446"/>
            <p14:sldId id="453"/>
            <p14:sldId id="454"/>
          </p14:sldIdLst>
        </p14:section>
        <p14:section name="Untitled Section" id="{577F350E-BFFB-4521-8C49-F5DCDE0AE444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5D8F"/>
    <a:srgbClr val="0000CC"/>
    <a:srgbClr val="2F618F"/>
    <a:srgbClr val="008080"/>
    <a:srgbClr val="3333FF"/>
    <a:srgbClr val="0000FF"/>
    <a:srgbClr val="CCECFF"/>
    <a:srgbClr val="000066"/>
    <a:srgbClr val="33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786" y="-9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DD9AE-B4F9-42FD-9A13-14BF4C01F96E}" type="datetimeFigureOut">
              <a:rPr lang="en-GB" smtClean="0"/>
              <a:t>17/04/2018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EF97-6CC0-48A9-BC0E-433EC7B552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64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DD9AE-B4F9-42FD-9A13-14BF4C01F96E}" type="datetimeFigureOut">
              <a:rPr lang="en-GB" smtClean="0"/>
              <a:t>17/04/2018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EF97-6CC0-48A9-BC0E-433EC7B552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2205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DD9AE-B4F9-42FD-9A13-14BF4C01F96E}" type="datetimeFigureOut">
              <a:rPr lang="en-GB" smtClean="0"/>
              <a:t>17/04/2018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EF97-6CC0-48A9-BC0E-433EC7B552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5565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DD9AE-B4F9-42FD-9A13-14BF4C01F96E}" type="datetimeFigureOut">
              <a:rPr lang="en-GB" smtClean="0"/>
              <a:t>17/04/2018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EF97-6CC0-48A9-BC0E-433EC7B552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754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DD9AE-B4F9-42FD-9A13-14BF4C01F96E}" type="datetimeFigureOut">
              <a:rPr lang="en-GB" smtClean="0"/>
              <a:t>17/04/2018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EF97-6CC0-48A9-BC0E-433EC7B552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3108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DD9AE-B4F9-42FD-9A13-14BF4C01F96E}" type="datetimeFigureOut">
              <a:rPr lang="en-GB" smtClean="0"/>
              <a:t>17/04/2018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EF97-6CC0-48A9-BC0E-433EC7B552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8569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DD9AE-B4F9-42FD-9A13-14BF4C01F96E}" type="datetimeFigureOut">
              <a:rPr lang="en-GB" smtClean="0"/>
              <a:t>17/04/2018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EF97-6CC0-48A9-BC0E-433EC7B552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287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DD9AE-B4F9-42FD-9A13-14BF4C01F96E}" type="datetimeFigureOut">
              <a:rPr lang="en-GB" smtClean="0"/>
              <a:t>17/04/2018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EF97-6CC0-48A9-BC0E-433EC7B552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58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DD9AE-B4F9-42FD-9A13-14BF4C01F96E}" type="datetimeFigureOut">
              <a:rPr lang="en-GB" smtClean="0"/>
              <a:t>17/04/2018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EF97-6CC0-48A9-BC0E-433EC7B552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8062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DD9AE-B4F9-42FD-9A13-14BF4C01F96E}" type="datetimeFigureOut">
              <a:rPr lang="en-GB" smtClean="0"/>
              <a:t>17/04/2018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EF97-6CC0-48A9-BC0E-433EC7B552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6915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DD9AE-B4F9-42FD-9A13-14BF4C01F96E}" type="datetimeFigureOut">
              <a:rPr lang="en-GB" smtClean="0"/>
              <a:t>17/04/2018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EF97-6CC0-48A9-BC0E-433EC7B552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997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DD9AE-B4F9-42FD-9A13-14BF4C01F96E}" type="datetimeFigureOut">
              <a:rPr lang="en-GB" smtClean="0"/>
              <a:t>17/04/2018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7EF97-6CC0-48A9-BC0E-433EC7B552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149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724" y="1628800"/>
            <a:ext cx="9126276" cy="249299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n-GB" sz="1200" b="1" dirty="0">
              <a:solidFill>
                <a:srgbClr val="2F618F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lnSpc>
                <a:spcPct val="150000"/>
              </a:lnSpc>
            </a:pPr>
            <a:endParaRPr lang="en-GB" sz="1200" b="1" dirty="0">
              <a:solidFill>
                <a:srgbClr val="2F618F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GB" sz="2800" b="1" dirty="0" smtClean="0">
                <a:solidFill>
                  <a:srgbClr val="2F618F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Cybercrime in the election process: </a:t>
            </a:r>
          </a:p>
          <a:p>
            <a:pPr algn="ctr">
              <a:lnSpc>
                <a:spcPct val="150000"/>
              </a:lnSpc>
            </a:pPr>
            <a:r>
              <a:rPr lang="en-GB" sz="2800" b="1" dirty="0" smtClean="0">
                <a:solidFill>
                  <a:srgbClr val="2F618F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role of the Budapest Convention</a:t>
            </a:r>
            <a:endParaRPr lang="en-GB" sz="2800" b="1" dirty="0">
              <a:solidFill>
                <a:srgbClr val="2F618F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lnSpc>
                <a:spcPct val="150000"/>
              </a:lnSpc>
            </a:pPr>
            <a:endParaRPr lang="en-GB" sz="1200" b="1" dirty="0">
              <a:solidFill>
                <a:srgbClr val="2F618F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lnSpc>
                <a:spcPct val="150000"/>
              </a:lnSpc>
            </a:pPr>
            <a:endParaRPr lang="en-GB" sz="1200" b="1" dirty="0">
              <a:solidFill>
                <a:srgbClr val="2F618F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014225"/>
            <a:ext cx="1529940" cy="1223087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-36513" y="-27384"/>
            <a:ext cx="9162789" cy="900000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110145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323528" y="4964975"/>
            <a:ext cx="56419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rgbClr val="2B5D8F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Alexander Seger</a:t>
            </a:r>
          </a:p>
          <a:p>
            <a:r>
              <a:rPr lang="de-DE" sz="1200" dirty="0">
                <a:solidFill>
                  <a:srgbClr val="2B5D8F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Executive </a:t>
            </a:r>
            <a:r>
              <a:rPr lang="de-DE" sz="1200" dirty="0" err="1">
                <a:solidFill>
                  <a:srgbClr val="2B5D8F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Secretary</a:t>
            </a:r>
            <a:r>
              <a:rPr lang="de-DE" sz="1200" dirty="0">
                <a:solidFill>
                  <a:srgbClr val="2B5D8F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</a:p>
          <a:p>
            <a:r>
              <a:rPr lang="de-DE" sz="1200" dirty="0">
                <a:solidFill>
                  <a:srgbClr val="2B5D8F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Cybercrime </a:t>
            </a:r>
            <a:r>
              <a:rPr lang="de-DE" sz="1200" dirty="0" err="1">
                <a:solidFill>
                  <a:srgbClr val="2B5D8F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Convention</a:t>
            </a:r>
            <a:r>
              <a:rPr lang="de-DE" sz="1200" dirty="0">
                <a:solidFill>
                  <a:srgbClr val="2B5D8F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de-DE" sz="1200" dirty="0" err="1">
                <a:solidFill>
                  <a:srgbClr val="2B5D8F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Committee</a:t>
            </a:r>
            <a:endParaRPr lang="de-DE" sz="1200" dirty="0">
              <a:solidFill>
                <a:srgbClr val="2B5D8F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de-DE" sz="1200" dirty="0">
                <a:solidFill>
                  <a:srgbClr val="2B5D8F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Council </a:t>
            </a:r>
            <a:r>
              <a:rPr lang="de-DE" sz="1200" dirty="0" err="1">
                <a:solidFill>
                  <a:srgbClr val="2B5D8F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of</a:t>
            </a:r>
            <a:r>
              <a:rPr lang="de-DE" sz="1200" dirty="0">
                <a:solidFill>
                  <a:srgbClr val="2B5D8F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Europe</a:t>
            </a:r>
          </a:p>
          <a:p>
            <a:r>
              <a:rPr lang="de-DE" sz="1200" dirty="0">
                <a:solidFill>
                  <a:srgbClr val="2B5D8F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Strasbourg, France </a:t>
            </a:r>
          </a:p>
          <a:p>
            <a:r>
              <a:rPr lang="de-DE" sz="1200" dirty="0">
                <a:solidFill>
                  <a:srgbClr val="2B5D8F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alexander.seger@coe.int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-71393" y="6277772"/>
            <a:ext cx="9215393" cy="607612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1979712" y="6237312"/>
            <a:ext cx="5616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latin typeface="Arial Narrow" panose="020B0606020202030204" pitchFamily="34" charset="0"/>
                <a:ea typeface="Segoe UI" pitchFamily="34" charset="0"/>
                <a:cs typeface="Segoe UI" pitchFamily="34" charset="0"/>
              </a:rPr>
              <a:t>www.coe.int/cybercrime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252C57F1-DFBF-4A4F-A79D-18FFE2DBD100}"/>
              </a:ext>
            </a:extLst>
          </p:cNvPr>
          <p:cNvSpPr txBox="1"/>
          <p:nvPr/>
        </p:nvSpPr>
        <p:spPr>
          <a:xfrm>
            <a:off x="1064938" y="-33971"/>
            <a:ext cx="79893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GB" b="1" dirty="0">
                <a:solidFill>
                  <a:schemeClr val="bg1"/>
                </a:solidFill>
              </a:rPr>
              <a:t>15th European Conference of Electoral Management </a:t>
            </a:r>
            <a:r>
              <a:rPr lang="en-GB" b="1" dirty="0" smtClean="0">
                <a:solidFill>
                  <a:schemeClr val="bg1"/>
                </a:solidFill>
              </a:rPr>
              <a:t>Bodies</a:t>
            </a:r>
          </a:p>
          <a:p>
            <a:pPr algn="r">
              <a:lnSpc>
                <a:spcPct val="150000"/>
              </a:lnSpc>
            </a:pPr>
            <a:r>
              <a:rPr lang="en-GB" b="1" dirty="0" smtClean="0">
                <a:solidFill>
                  <a:schemeClr val="bg1"/>
                </a:solidFill>
              </a:rPr>
              <a:t> </a:t>
            </a:r>
            <a:r>
              <a:rPr lang="en-GB" b="1" dirty="0">
                <a:solidFill>
                  <a:schemeClr val="bg1"/>
                </a:solidFill>
              </a:rPr>
              <a:t>“Security in Elections</a:t>
            </a:r>
            <a:r>
              <a:rPr lang="en-GB" b="1" dirty="0" smtClean="0">
                <a:solidFill>
                  <a:schemeClr val="bg1"/>
                </a:solidFill>
              </a:rPr>
              <a:t>”, Oslo, Norway, 19-20 April 2018</a:t>
            </a:r>
            <a:endParaRPr lang="en-GB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r"/>
            <a:endParaRPr lang="en-GB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215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09184" y="6495281"/>
            <a:ext cx="2133600" cy="365125"/>
          </a:xfrm>
        </p:spPr>
        <p:txBody>
          <a:bodyPr/>
          <a:lstStyle/>
          <a:p>
            <a:fld id="{B517EF97-6CC0-48A9-BC0E-433EC7B55211}" type="slidenum">
              <a:rPr lang="en-GB" smtClean="0"/>
              <a:t>2</a:t>
            </a:fld>
            <a:endParaRPr lang="en-GB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8532440" y="6521212"/>
            <a:ext cx="490016" cy="4361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517EF97-6CC0-48A9-BC0E-433EC7B55211}" type="slidenum">
              <a:rPr lang="en-GB" smtClean="0">
                <a:solidFill>
                  <a:schemeClr val="tx1"/>
                </a:solidFill>
              </a:rPr>
              <a:pPr/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-71393" y="6660724"/>
            <a:ext cx="9215393" cy="296668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-36512" y="-27384"/>
            <a:ext cx="9180512" cy="900000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110145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8"/>
          <p:cNvSpPr txBox="1"/>
          <p:nvPr/>
        </p:nvSpPr>
        <p:spPr>
          <a:xfrm>
            <a:off x="1208954" y="168700"/>
            <a:ext cx="78135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Cybercrime in the election process: threats</a:t>
            </a:r>
            <a:endParaRPr lang="en-GB" sz="3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F87B7483-3E56-4277-9F33-7B306D754D9B}"/>
              </a:ext>
            </a:extLst>
          </p:cNvPr>
          <p:cNvSpPr txBox="1"/>
          <p:nvPr/>
        </p:nvSpPr>
        <p:spPr>
          <a:xfrm>
            <a:off x="278340" y="1073567"/>
            <a:ext cx="851592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000" b="1" dirty="0" smtClean="0">
                <a:solidFill>
                  <a:srgbClr val="2F618F"/>
                </a:solidFill>
                <a:latin typeface="Arial Narrow" panose="020B0606020202030204" pitchFamily="34" charset="0"/>
              </a:rPr>
              <a:t>Elections rely on computer systems at all stages.</a:t>
            </a:r>
          </a:p>
          <a:p>
            <a:pPr>
              <a:spcAft>
                <a:spcPts val="1200"/>
              </a:spcAft>
            </a:pPr>
            <a:r>
              <a:rPr lang="en-GB" sz="2000" b="1" dirty="0" smtClean="0">
                <a:solidFill>
                  <a:srgbClr val="2F618F"/>
                </a:solidFill>
                <a:latin typeface="Arial Narrow" panose="020B0606020202030204" pitchFamily="34" charset="0"/>
              </a:rPr>
              <a:t>Types of interference:</a:t>
            </a:r>
          </a:p>
          <a:p>
            <a:pPr marL="342900" indent="-342900">
              <a:buFont typeface="Segoe UI Symbol" panose="020B0502040204020203" pitchFamily="34" charset="0"/>
              <a:buChar char="▶"/>
            </a:pPr>
            <a:r>
              <a:rPr lang="en-GB" sz="2000" b="1" dirty="0" smtClean="0">
                <a:solidFill>
                  <a:srgbClr val="2F618F"/>
                </a:solidFill>
                <a:latin typeface="Arial Narrow" panose="020B0606020202030204" pitchFamily="34" charset="0"/>
              </a:rPr>
              <a:t>Attacks against the confidentiality, integrity and availability of election computers and data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b="1" dirty="0" smtClean="0">
                <a:latin typeface="Arial Narrow" panose="020B0606020202030204" pitchFamily="34" charset="0"/>
              </a:rPr>
              <a:t>Compromising voter databases or registration systems (e.g. hacking systems, deleting, changing, adding data)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b="1" dirty="0" smtClean="0">
                <a:latin typeface="Arial Narrow" panose="020B0606020202030204" pitchFamily="34" charset="0"/>
              </a:rPr>
              <a:t>Tampering with voting machines to manipulate results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b="1" dirty="0" smtClean="0">
                <a:latin typeface="Arial Narrow" panose="020B0606020202030204" pitchFamily="34" charset="0"/>
              </a:rPr>
              <a:t>Interference with the function of systems on election day (e.g. distributed denia</a:t>
            </a:r>
            <a:r>
              <a:rPr lang="en-GB" b="1" dirty="0" smtClean="0">
                <a:latin typeface="Arial Narrow" panose="020B0606020202030204" pitchFamily="34" charset="0"/>
              </a:rPr>
              <a:t>l of service attacks)</a:t>
            </a:r>
            <a:r>
              <a:rPr lang="en-US" b="1" dirty="0">
                <a:latin typeface="Arial Narrow" panose="020B0606020202030204" pitchFamily="34" charset="0"/>
              </a:rPr>
              <a:t> </a:t>
            </a:r>
            <a:endParaRPr lang="en-US" b="1" dirty="0" smtClean="0">
              <a:latin typeface="Arial Narrow" panose="020B0606020202030204" pitchFamily="34" charset="0"/>
            </a:endParaRPr>
          </a:p>
          <a:p>
            <a:pPr marL="742950" lvl="1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b="1" dirty="0" smtClean="0">
                <a:latin typeface="Arial Narrow" panose="020B0606020202030204" pitchFamily="34" charset="0"/>
              </a:rPr>
              <a:t>Illegal </a:t>
            </a:r>
            <a:r>
              <a:rPr lang="en-US" b="1" dirty="0">
                <a:latin typeface="Arial Narrow" panose="020B0606020202030204" pitchFamily="34" charset="0"/>
              </a:rPr>
              <a:t>access to computers to steal, modify, disseminate sensitive </a:t>
            </a:r>
            <a:r>
              <a:rPr lang="en-US" b="1" dirty="0" smtClean="0">
                <a:latin typeface="Arial Narrow" panose="020B0606020202030204" pitchFamily="34" charset="0"/>
              </a:rPr>
              <a:t>data (e.g. related to election campaigns) for information operations</a:t>
            </a:r>
            <a:endParaRPr lang="en-US" b="1" dirty="0">
              <a:latin typeface="Arial Narrow" panose="020B0606020202030204" pitchFamily="34" charset="0"/>
            </a:endParaRPr>
          </a:p>
          <a:p>
            <a:pPr marL="342900" indent="-342900">
              <a:buFont typeface="Segoe UI Symbol" panose="020B0502040204020203" pitchFamily="34" charset="0"/>
              <a:buChar char="▶"/>
            </a:pPr>
            <a:r>
              <a:rPr lang="en-US" sz="2000" b="1" dirty="0" smtClean="0">
                <a:solidFill>
                  <a:srgbClr val="2F618F"/>
                </a:solidFill>
                <a:latin typeface="Arial Narrow" panose="020B0606020202030204" pitchFamily="34" charset="0"/>
              </a:rPr>
              <a:t>Information operations with violations of rules to ensure free, fair and clean elections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b="1" dirty="0" smtClean="0">
                <a:latin typeface="Arial Narrow" panose="020B0606020202030204" pitchFamily="34" charset="0"/>
              </a:rPr>
              <a:t>Data protection rules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b="1" dirty="0" smtClean="0">
                <a:latin typeface="Arial Narrow" panose="020B0606020202030204" pitchFamily="34" charset="0"/>
              </a:rPr>
              <a:t>Rules on political finances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b="1" dirty="0" smtClean="0">
                <a:latin typeface="Arial Narrow" panose="020B0606020202030204" pitchFamily="34" charset="0"/>
              </a:rPr>
              <a:t>Rules on media coverage of electoral campaigns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b="1" dirty="0" smtClean="0">
                <a:latin typeface="Arial Narrow" panose="020B0606020202030204" pitchFamily="34" charset="0"/>
              </a:rPr>
              <a:t>Rules on broadcasting and political advertising</a:t>
            </a:r>
          </a:p>
        </p:txBody>
      </p:sp>
    </p:spTree>
    <p:extLst>
      <p:ext uri="{BB962C8B-B14F-4D97-AF65-F5344CB8AC3E}">
        <p14:creationId xmlns:p14="http://schemas.microsoft.com/office/powerpoint/2010/main" val="349102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09184" y="6495281"/>
            <a:ext cx="2133600" cy="365125"/>
          </a:xfrm>
        </p:spPr>
        <p:txBody>
          <a:bodyPr/>
          <a:lstStyle/>
          <a:p>
            <a:fld id="{B517EF97-6CC0-48A9-BC0E-433EC7B55211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8522" y="6557282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www.coe.int/cybercrime</a:t>
            </a:r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8532440" y="6521212"/>
            <a:ext cx="490016" cy="4361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517EF97-6CC0-48A9-BC0E-433EC7B55211}" type="slidenum">
              <a:rPr lang="en-GB" smtClean="0">
                <a:solidFill>
                  <a:schemeClr val="tx1"/>
                </a:solidFill>
              </a:rPr>
              <a:pPr/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71393" y="6620264"/>
            <a:ext cx="9215393" cy="296668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-36512" y="-27384"/>
            <a:ext cx="9180512" cy="900000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1126282" y="130228"/>
            <a:ext cx="7834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b="1" dirty="0">
                <a:solidFill>
                  <a:schemeClr val="bg1"/>
                </a:solidFill>
                <a:latin typeface="Arial Narrow" panose="020B0606020202030204" pitchFamily="34" charset="0"/>
              </a:rPr>
              <a:t>Budapest </a:t>
            </a:r>
            <a:r>
              <a:rPr lang="en-GB" sz="3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Convention on Cybercrime: </a:t>
            </a:r>
            <a:r>
              <a:rPr lang="en-GB" sz="3200" b="1" dirty="0">
                <a:solidFill>
                  <a:schemeClr val="bg1"/>
                </a:solidFill>
                <a:latin typeface="Arial Narrow" panose="020B0606020202030204" pitchFamily="34" charset="0"/>
              </a:rPr>
              <a:t>scope</a:t>
            </a: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110145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feld 12"/>
          <p:cNvSpPr txBox="1"/>
          <p:nvPr/>
        </p:nvSpPr>
        <p:spPr>
          <a:xfrm>
            <a:off x="179512" y="1112550"/>
            <a:ext cx="2786062" cy="329320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latin typeface="Arial Narrow" panose="020B0606020202030204" pitchFamily="34" charset="0"/>
              </a:rPr>
              <a:t>Criminalising conduct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latin typeface="Arial Narrow" panose="020B0606020202030204" pitchFamily="34" charset="0"/>
              </a:rPr>
              <a:t>Illegal access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latin typeface="Arial Narrow" panose="020B0606020202030204" pitchFamily="34" charset="0"/>
              </a:rPr>
              <a:t>Illegal interception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latin typeface="Arial Narrow" panose="020B0606020202030204" pitchFamily="34" charset="0"/>
              </a:rPr>
              <a:t>Data interference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latin typeface="Arial Narrow" panose="020B0606020202030204" pitchFamily="34" charset="0"/>
              </a:rPr>
              <a:t>System interference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latin typeface="Arial Narrow" panose="020B0606020202030204" pitchFamily="34" charset="0"/>
              </a:rPr>
              <a:t>Misuse of devices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latin typeface="Arial Narrow" panose="020B0606020202030204" pitchFamily="34" charset="0"/>
              </a:rPr>
              <a:t>Fraud and forgery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latin typeface="Arial Narrow" panose="020B0606020202030204" pitchFamily="34" charset="0"/>
              </a:rPr>
              <a:t>Child pornography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latin typeface="Arial Narrow" panose="020B0606020202030204" pitchFamily="34" charset="0"/>
              </a:rPr>
              <a:t>IPR-offence</a:t>
            </a:r>
            <a:r>
              <a:rPr lang="de-DE" sz="2000" b="1" dirty="0">
                <a:latin typeface="Arial Narrow" panose="020B0606020202030204" pitchFamily="34" charset="0"/>
              </a:rPr>
              <a:t>s</a:t>
            </a:r>
          </a:p>
        </p:txBody>
      </p:sp>
      <p:sp>
        <p:nvSpPr>
          <p:cNvPr id="11" name="Textfeld 3"/>
          <p:cNvSpPr txBox="1"/>
          <p:nvPr/>
        </p:nvSpPr>
        <p:spPr>
          <a:xfrm>
            <a:off x="3465637" y="1101438"/>
            <a:ext cx="2407641" cy="323165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latin typeface="Arial Narrow" panose="020B0606020202030204" pitchFamily="34" charset="0"/>
              </a:rPr>
              <a:t>Procedural tools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latin typeface="Arial Narrow" panose="020B0606020202030204" pitchFamily="34" charset="0"/>
              </a:rPr>
              <a:t>Expedited preservation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 smtClean="0">
                <a:latin typeface="Arial Narrow" panose="020B0606020202030204" pitchFamily="34" charset="0"/>
              </a:rPr>
              <a:t>Production orders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 smtClean="0">
                <a:latin typeface="Arial Narrow" panose="020B0606020202030204" pitchFamily="34" charset="0"/>
              </a:rPr>
              <a:t>Search </a:t>
            </a:r>
            <a:r>
              <a:rPr lang="en-GB" sz="2000" b="1" dirty="0">
                <a:latin typeface="Arial Narrow" panose="020B0606020202030204" pitchFamily="34" charset="0"/>
              </a:rPr>
              <a:t>and seizure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latin typeface="Arial Narrow" panose="020B0606020202030204" pitchFamily="34" charset="0"/>
              </a:rPr>
              <a:t>Interception </a:t>
            </a:r>
            <a:endParaRPr lang="en-GB" sz="2000" b="1" dirty="0" smtClean="0">
              <a:latin typeface="Arial Narrow" panose="020B0606020202030204" pitchFamily="34" charset="0"/>
            </a:endParaRP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 smtClean="0">
                <a:latin typeface="Arial Narrow" panose="020B0606020202030204" pitchFamily="34" charset="0"/>
              </a:rPr>
              <a:t>Limited </a:t>
            </a:r>
            <a:r>
              <a:rPr lang="en-GB" sz="2000" b="1" dirty="0">
                <a:latin typeface="Arial Narrow" panose="020B0606020202030204" pitchFamily="34" charset="0"/>
              </a:rPr>
              <a:t>by </a:t>
            </a:r>
            <a:r>
              <a:rPr lang="en-GB" sz="2000" b="1" dirty="0" smtClean="0">
                <a:latin typeface="Arial Narrow" panose="020B0606020202030204" pitchFamily="34" charset="0"/>
              </a:rPr>
              <a:t>safeguards </a:t>
            </a:r>
            <a:r>
              <a:rPr lang="en-GB" sz="2000" b="1" dirty="0">
                <a:latin typeface="Arial Narrow" panose="020B0606020202030204" pitchFamily="34" charset="0"/>
              </a:rPr>
              <a:t>(article 15</a:t>
            </a:r>
            <a:r>
              <a:rPr lang="en-GB" sz="2000" b="1" dirty="0" smtClean="0">
                <a:latin typeface="Arial Narrow" panose="020B0606020202030204" pitchFamily="34" charset="0"/>
              </a:rPr>
              <a:t>)</a:t>
            </a:r>
            <a:endParaRPr lang="en-GB" sz="2000" b="1" dirty="0">
              <a:latin typeface="Arial Narrow" panose="020B0606020202030204" pitchFamily="34" charset="0"/>
            </a:endParaRPr>
          </a:p>
        </p:txBody>
      </p:sp>
      <p:sp>
        <p:nvSpPr>
          <p:cNvPr id="12" name="Textfeld 4"/>
          <p:cNvSpPr txBox="1"/>
          <p:nvPr/>
        </p:nvSpPr>
        <p:spPr>
          <a:xfrm>
            <a:off x="6394574" y="1064925"/>
            <a:ext cx="2571750" cy="452431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latin typeface="Arial Narrow" panose="020B0606020202030204" pitchFamily="34" charset="0"/>
              </a:rPr>
              <a:t>International cooperation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latin typeface="Arial Narrow" panose="020B0606020202030204" pitchFamily="34" charset="0"/>
              </a:rPr>
              <a:t>Extradition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latin typeface="Arial Narrow" panose="020B0606020202030204" pitchFamily="34" charset="0"/>
              </a:rPr>
              <a:t>MLA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latin typeface="Arial Narrow" panose="020B0606020202030204" pitchFamily="34" charset="0"/>
              </a:rPr>
              <a:t>Spontaneous information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latin typeface="Arial Narrow" panose="020B0606020202030204" pitchFamily="34" charset="0"/>
              </a:rPr>
              <a:t>Expedited preservation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latin typeface="Arial Narrow" panose="020B0606020202030204" pitchFamily="34" charset="0"/>
              </a:rPr>
              <a:t>MLA for accessing computer data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latin typeface="Arial Narrow" panose="020B0606020202030204" pitchFamily="34" charset="0"/>
              </a:rPr>
              <a:t>MLA for interception</a:t>
            </a:r>
          </a:p>
          <a:p>
            <a:pPr marL="361950" indent="-3619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b="1" dirty="0">
                <a:latin typeface="Arial Narrow" panose="020B0606020202030204" pitchFamily="34" charset="0"/>
              </a:rPr>
              <a:t>24/7 points of contact</a:t>
            </a:r>
          </a:p>
        </p:txBody>
      </p:sp>
      <p:sp>
        <p:nvSpPr>
          <p:cNvPr id="13" name="Textfeld 16"/>
          <p:cNvSpPr txBox="1">
            <a:spLocks noChangeArrowheads="1"/>
          </p:cNvSpPr>
          <p:nvPr/>
        </p:nvSpPr>
        <p:spPr bwMode="auto">
          <a:xfrm>
            <a:off x="2987824" y="1041113"/>
            <a:ext cx="64293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sz="4800" b="1" dirty="0">
                <a:latin typeface="Arial Narrow" panose="020B0606020202030204" pitchFamily="34" charset="0"/>
              </a:rPr>
              <a:t>+</a:t>
            </a:r>
          </a:p>
        </p:txBody>
      </p:sp>
      <p:sp>
        <p:nvSpPr>
          <p:cNvPr id="14" name="Textfeld 17"/>
          <p:cNvSpPr txBox="1">
            <a:spLocks noChangeArrowheads="1"/>
          </p:cNvSpPr>
          <p:nvPr/>
        </p:nvSpPr>
        <p:spPr bwMode="auto">
          <a:xfrm>
            <a:off x="5873278" y="1041113"/>
            <a:ext cx="6429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sz="4800" b="1" dirty="0">
                <a:latin typeface="Arial Narrow" panose="020B0606020202030204" pitchFamily="34" charset="0"/>
              </a:rPr>
              <a:t>+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79512" y="4989075"/>
            <a:ext cx="59377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2B5D8F"/>
                </a:solidFill>
                <a:latin typeface="Arial Narrow" panose="020B0606020202030204" pitchFamily="34" charset="0"/>
              </a:rPr>
              <a:t>Procedural powers and international cooperation for ANY CRIME entailing evidence on a computer system!</a:t>
            </a:r>
            <a:endParaRPr lang="en-GB" sz="2400" b="1" dirty="0">
              <a:solidFill>
                <a:srgbClr val="2B5D8F"/>
              </a:solidFill>
              <a:latin typeface="Arial Narrow" panose="020B060602020203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08104" y="5805264"/>
            <a:ext cx="344234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solidFill>
                  <a:srgbClr val="2B5D8F"/>
                </a:solidFill>
              </a:rPr>
              <a:t>Note: work on Protocol to Budapest Convention underway</a:t>
            </a:r>
            <a:endParaRPr lang="en-GB" b="1" i="1" dirty="0">
              <a:solidFill>
                <a:srgbClr val="2B5D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0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3">
            <a:extLst>
              <a:ext uri="{FF2B5EF4-FFF2-40B4-BE49-F238E27FC236}">
                <a16:creationId xmlns="" xmlns:a16="http://schemas.microsoft.com/office/drawing/2014/main" id="{9CCB1B94-EE10-4299-B225-F3080381F286}"/>
              </a:ext>
            </a:extLst>
          </p:cNvPr>
          <p:cNvGrpSpPr/>
          <p:nvPr/>
        </p:nvGrpSpPr>
        <p:grpSpPr>
          <a:xfrm>
            <a:off x="400576" y="867192"/>
            <a:ext cx="8424936" cy="3757190"/>
            <a:chOff x="-30650" y="0"/>
            <a:chExt cx="9372924" cy="4653136"/>
          </a:xfrm>
        </p:grpSpPr>
        <p:pic>
          <p:nvPicPr>
            <p:cNvPr id="3" name="Picture 154" descr="C:\Users\alexander\Documents\as maps\large-size-blank-world-map.png">
              <a:extLst>
                <a:ext uri="{FF2B5EF4-FFF2-40B4-BE49-F238E27FC236}">
                  <a16:creationId xmlns="" xmlns:a16="http://schemas.microsoft.com/office/drawing/2014/main" id="{8FA7A553-41BE-485D-8C6B-055E9BB2CA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0650" y="0"/>
              <a:ext cx="9372924" cy="4653136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/>
              </a:solidFill>
            </a:ln>
            <a:extLst/>
          </p:spPr>
        </p:pic>
        <p:sp>
          <p:nvSpPr>
            <p:cNvPr id="4" name="Oval 155">
              <a:extLst>
                <a:ext uri="{FF2B5EF4-FFF2-40B4-BE49-F238E27FC236}">
                  <a16:creationId xmlns="" xmlns:a16="http://schemas.microsoft.com/office/drawing/2014/main" id="{008303A6-62BA-4706-937F-8057CB703FCA}"/>
                </a:ext>
              </a:extLst>
            </p:cNvPr>
            <p:cNvSpPr/>
            <p:nvPr/>
          </p:nvSpPr>
          <p:spPr>
            <a:xfrm>
              <a:off x="3741824" y="1261319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Oval 156">
              <a:extLst>
                <a:ext uri="{FF2B5EF4-FFF2-40B4-BE49-F238E27FC236}">
                  <a16:creationId xmlns="" xmlns:a16="http://schemas.microsoft.com/office/drawing/2014/main" id="{4948769B-38AF-40B8-8078-D32713CF63D1}"/>
                </a:ext>
              </a:extLst>
            </p:cNvPr>
            <p:cNvSpPr/>
            <p:nvPr/>
          </p:nvSpPr>
          <p:spPr>
            <a:xfrm>
              <a:off x="3563888" y="1299518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157">
              <a:extLst>
                <a:ext uri="{FF2B5EF4-FFF2-40B4-BE49-F238E27FC236}">
                  <a16:creationId xmlns="" xmlns:a16="http://schemas.microsoft.com/office/drawing/2014/main" id="{DB654631-EED0-4AF7-8AD3-24A06102BADF}"/>
                </a:ext>
              </a:extLst>
            </p:cNvPr>
            <p:cNvSpPr/>
            <p:nvPr/>
          </p:nvSpPr>
          <p:spPr>
            <a:xfrm>
              <a:off x="3860304" y="1052736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158">
              <a:extLst>
                <a:ext uri="{FF2B5EF4-FFF2-40B4-BE49-F238E27FC236}">
                  <a16:creationId xmlns="" xmlns:a16="http://schemas.microsoft.com/office/drawing/2014/main" id="{F0AF1AB8-60B7-4682-85CE-8690F0B07BC5}"/>
                </a:ext>
              </a:extLst>
            </p:cNvPr>
            <p:cNvSpPr/>
            <p:nvPr/>
          </p:nvSpPr>
          <p:spPr>
            <a:xfrm>
              <a:off x="4087676" y="1172022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159">
              <a:extLst>
                <a:ext uri="{FF2B5EF4-FFF2-40B4-BE49-F238E27FC236}">
                  <a16:creationId xmlns="" xmlns:a16="http://schemas.microsoft.com/office/drawing/2014/main" id="{28A10789-BEEE-4E32-91CE-F7F00DCCC79D}"/>
                </a:ext>
              </a:extLst>
            </p:cNvPr>
            <p:cNvSpPr/>
            <p:nvPr/>
          </p:nvSpPr>
          <p:spPr>
            <a:xfrm>
              <a:off x="3743908" y="836712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160">
              <a:extLst>
                <a:ext uri="{FF2B5EF4-FFF2-40B4-BE49-F238E27FC236}">
                  <a16:creationId xmlns="" xmlns:a16="http://schemas.microsoft.com/office/drawing/2014/main" id="{656ED382-6D62-479D-BCCC-C22A016FECB1}"/>
                </a:ext>
              </a:extLst>
            </p:cNvPr>
            <p:cNvSpPr/>
            <p:nvPr/>
          </p:nvSpPr>
          <p:spPr>
            <a:xfrm>
              <a:off x="3419872" y="548680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161">
              <a:extLst>
                <a:ext uri="{FF2B5EF4-FFF2-40B4-BE49-F238E27FC236}">
                  <a16:creationId xmlns="" xmlns:a16="http://schemas.microsoft.com/office/drawing/2014/main" id="{A1678B4D-C763-4C20-A0D8-8B5667267703}"/>
                </a:ext>
              </a:extLst>
            </p:cNvPr>
            <p:cNvSpPr/>
            <p:nvPr/>
          </p:nvSpPr>
          <p:spPr>
            <a:xfrm>
              <a:off x="3923928" y="908720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62">
              <a:extLst>
                <a:ext uri="{FF2B5EF4-FFF2-40B4-BE49-F238E27FC236}">
                  <a16:creationId xmlns="" xmlns:a16="http://schemas.microsoft.com/office/drawing/2014/main" id="{8EF7B828-4E62-411F-AE39-CC6C055717E7}"/>
                </a:ext>
              </a:extLst>
            </p:cNvPr>
            <p:cNvSpPr/>
            <p:nvPr/>
          </p:nvSpPr>
          <p:spPr>
            <a:xfrm>
              <a:off x="3896308" y="944724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63">
              <a:extLst>
                <a:ext uri="{FF2B5EF4-FFF2-40B4-BE49-F238E27FC236}">
                  <a16:creationId xmlns="" xmlns:a16="http://schemas.microsoft.com/office/drawing/2014/main" id="{973EA672-CAFE-488A-B436-A125A88FB941}"/>
                </a:ext>
              </a:extLst>
            </p:cNvPr>
            <p:cNvSpPr/>
            <p:nvPr/>
          </p:nvSpPr>
          <p:spPr>
            <a:xfrm>
              <a:off x="4042060" y="908720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64">
              <a:extLst>
                <a:ext uri="{FF2B5EF4-FFF2-40B4-BE49-F238E27FC236}">
                  <a16:creationId xmlns="" xmlns:a16="http://schemas.microsoft.com/office/drawing/2014/main" id="{41B35A06-047D-4B6B-AB7A-BB6C2F8FFCFC}"/>
                </a:ext>
              </a:extLst>
            </p:cNvPr>
            <p:cNvSpPr/>
            <p:nvPr/>
          </p:nvSpPr>
          <p:spPr>
            <a:xfrm>
              <a:off x="3995936" y="1056866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65">
              <a:extLst>
                <a:ext uri="{FF2B5EF4-FFF2-40B4-BE49-F238E27FC236}">
                  <a16:creationId xmlns="" xmlns:a16="http://schemas.microsoft.com/office/drawing/2014/main" id="{B7C58214-6A4A-41F7-984F-C23FCF50A187}"/>
                </a:ext>
              </a:extLst>
            </p:cNvPr>
            <p:cNvSpPr/>
            <p:nvPr/>
          </p:nvSpPr>
          <p:spPr>
            <a:xfrm>
              <a:off x="4619808" y="1016732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66">
              <a:extLst>
                <a:ext uri="{FF2B5EF4-FFF2-40B4-BE49-F238E27FC236}">
                  <a16:creationId xmlns="" xmlns:a16="http://schemas.microsoft.com/office/drawing/2014/main" id="{33A452CC-FB03-468A-978A-AA9859DC47CF}"/>
                </a:ext>
              </a:extLst>
            </p:cNvPr>
            <p:cNvSpPr/>
            <p:nvPr/>
          </p:nvSpPr>
          <p:spPr>
            <a:xfrm>
              <a:off x="5004048" y="1267967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67">
              <a:extLst>
                <a:ext uri="{FF2B5EF4-FFF2-40B4-BE49-F238E27FC236}">
                  <a16:creationId xmlns="" xmlns:a16="http://schemas.microsoft.com/office/drawing/2014/main" id="{F7F17F9D-BBB0-4223-AF06-BC81C88FC81D}"/>
                </a:ext>
              </a:extLst>
            </p:cNvPr>
            <p:cNvSpPr/>
            <p:nvPr/>
          </p:nvSpPr>
          <p:spPr>
            <a:xfrm>
              <a:off x="4860032" y="1196752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8">
              <a:extLst>
                <a:ext uri="{FF2B5EF4-FFF2-40B4-BE49-F238E27FC236}">
                  <a16:creationId xmlns="" xmlns:a16="http://schemas.microsoft.com/office/drawing/2014/main" id="{CD1A3815-89C7-4C84-A81C-E67535504C4D}"/>
                </a:ext>
              </a:extLst>
            </p:cNvPr>
            <p:cNvSpPr/>
            <p:nvPr/>
          </p:nvSpPr>
          <p:spPr>
            <a:xfrm>
              <a:off x="4932040" y="1243398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69">
              <a:extLst>
                <a:ext uri="{FF2B5EF4-FFF2-40B4-BE49-F238E27FC236}">
                  <a16:creationId xmlns="" xmlns:a16="http://schemas.microsoft.com/office/drawing/2014/main" id="{975BE75B-A3E2-4256-B997-19C10B9C3021}"/>
                </a:ext>
              </a:extLst>
            </p:cNvPr>
            <p:cNvSpPr/>
            <p:nvPr/>
          </p:nvSpPr>
          <p:spPr>
            <a:xfrm>
              <a:off x="4427984" y="1100523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Oval 170">
              <a:extLst>
                <a:ext uri="{FF2B5EF4-FFF2-40B4-BE49-F238E27FC236}">
                  <a16:creationId xmlns="" xmlns:a16="http://schemas.microsoft.com/office/drawing/2014/main" id="{60391636-5F70-4119-86E5-21F41F48B5C3}"/>
                </a:ext>
              </a:extLst>
            </p:cNvPr>
            <p:cNvSpPr/>
            <p:nvPr/>
          </p:nvSpPr>
          <p:spPr>
            <a:xfrm>
              <a:off x="4496966" y="1058615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71">
              <a:extLst>
                <a:ext uri="{FF2B5EF4-FFF2-40B4-BE49-F238E27FC236}">
                  <a16:creationId xmlns="" xmlns:a16="http://schemas.microsoft.com/office/drawing/2014/main" id="{64988F21-2782-42AD-87A2-B05C2DEFD478}"/>
                </a:ext>
              </a:extLst>
            </p:cNvPr>
            <p:cNvSpPr/>
            <p:nvPr/>
          </p:nvSpPr>
          <p:spPr>
            <a:xfrm>
              <a:off x="4421845" y="1195959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Oval 172">
              <a:extLst>
                <a:ext uri="{FF2B5EF4-FFF2-40B4-BE49-F238E27FC236}">
                  <a16:creationId xmlns="" xmlns:a16="http://schemas.microsoft.com/office/drawing/2014/main" id="{DA9CCBBA-9515-4BDF-8687-C5FA47169EFC}"/>
                </a:ext>
              </a:extLst>
            </p:cNvPr>
            <p:cNvSpPr/>
            <p:nvPr/>
          </p:nvSpPr>
          <p:spPr>
            <a:xfrm>
              <a:off x="4349837" y="1225637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173">
              <a:extLst>
                <a:ext uri="{FF2B5EF4-FFF2-40B4-BE49-F238E27FC236}">
                  <a16:creationId xmlns="" xmlns:a16="http://schemas.microsoft.com/office/drawing/2014/main" id="{DDA56107-0DF3-4A5E-BC15-642C8F1FB72A}"/>
                </a:ext>
              </a:extLst>
            </p:cNvPr>
            <p:cNvSpPr/>
            <p:nvPr/>
          </p:nvSpPr>
          <p:spPr>
            <a:xfrm>
              <a:off x="4211960" y="1136527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174">
              <a:extLst>
                <a:ext uri="{FF2B5EF4-FFF2-40B4-BE49-F238E27FC236}">
                  <a16:creationId xmlns="" xmlns:a16="http://schemas.microsoft.com/office/drawing/2014/main" id="{81B3DA0D-54D5-40FA-A07F-C4FEFFD03A70}"/>
                </a:ext>
              </a:extLst>
            </p:cNvPr>
            <p:cNvSpPr/>
            <p:nvPr/>
          </p:nvSpPr>
          <p:spPr>
            <a:xfrm>
              <a:off x="4148336" y="1092114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175">
              <a:extLst>
                <a:ext uri="{FF2B5EF4-FFF2-40B4-BE49-F238E27FC236}">
                  <a16:creationId xmlns="" xmlns:a16="http://schemas.microsoft.com/office/drawing/2014/main" id="{135FE3EE-11C1-4053-AF1E-650622A1F30C}"/>
                </a:ext>
              </a:extLst>
            </p:cNvPr>
            <p:cNvSpPr/>
            <p:nvPr/>
          </p:nvSpPr>
          <p:spPr>
            <a:xfrm>
              <a:off x="4313833" y="1144489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Oval 176">
              <a:extLst>
                <a:ext uri="{FF2B5EF4-FFF2-40B4-BE49-F238E27FC236}">
                  <a16:creationId xmlns="" xmlns:a16="http://schemas.microsoft.com/office/drawing/2014/main" id="{C47BDFE7-3622-4440-A715-DEC5471765C7}"/>
                </a:ext>
              </a:extLst>
            </p:cNvPr>
            <p:cNvSpPr/>
            <p:nvPr/>
          </p:nvSpPr>
          <p:spPr>
            <a:xfrm>
              <a:off x="4125416" y="1051857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Oval 177">
              <a:extLst>
                <a:ext uri="{FF2B5EF4-FFF2-40B4-BE49-F238E27FC236}">
                  <a16:creationId xmlns="" xmlns:a16="http://schemas.microsoft.com/office/drawing/2014/main" id="{5CF1038A-1A52-4207-9BC9-162151008A35}"/>
                </a:ext>
              </a:extLst>
            </p:cNvPr>
            <p:cNvSpPr/>
            <p:nvPr/>
          </p:nvSpPr>
          <p:spPr>
            <a:xfrm>
              <a:off x="4277829" y="992672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Oval 178">
              <a:extLst>
                <a:ext uri="{FF2B5EF4-FFF2-40B4-BE49-F238E27FC236}">
                  <a16:creationId xmlns="" xmlns:a16="http://schemas.microsoft.com/office/drawing/2014/main" id="{F5949942-1FD3-4B90-9060-A0CB7BF1DFED}"/>
                </a:ext>
              </a:extLst>
            </p:cNvPr>
            <p:cNvSpPr/>
            <p:nvPr/>
          </p:nvSpPr>
          <p:spPr>
            <a:xfrm>
              <a:off x="4277829" y="1053035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179">
              <a:extLst>
                <a:ext uri="{FF2B5EF4-FFF2-40B4-BE49-F238E27FC236}">
                  <a16:creationId xmlns="" xmlns:a16="http://schemas.microsoft.com/office/drawing/2014/main" id="{F34532F4-5A6E-4577-B9A9-259724F2F84F}"/>
                </a:ext>
              </a:extLst>
            </p:cNvPr>
            <p:cNvSpPr/>
            <p:nvPr/>
          </p:nvSpPr>
          <p:spPr>
            <a:xfrm>
              <a:off x="4268800" y="1189633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Oval 180">
              <a:extLst>
                <a:ext uri="{FF2B5EF4-FFF2-40B4-BE49-F238E27FC236}">
                  <a16:creationId xmlns="" xmlns:a16="http://schemas.microsoft.com/office/drawing/2014/main" id="{7FC14809-E9FD-485E-B3C8-9C9E93150092}"/>
                </a:ext>
              </a:extLst>
            </p:cNvPr>
            <p:cNvSpPr/>
            <p:nvPr/>
          </p:nvSpPr>
          <p:spPr>
            <a:xfrm>
              <a:off x="4309269" y="1244030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Oval 181">
              <a:extLst>
                <a:ext uri="{FF2B5EF4-FFF2-40B4-BE49-F238E27FC236}">
                  <a16:creationId xmlns="" xmlns:a16="http://schemas.microsoft.com/office/drawing/2014/main" id="{AB46A09E-2A1A-4095-A07B-6333D4049E2B}"/>
                </a:ext>
              </a:extLst>
            </p:cNvPr>
            <p:cNvSpPr/>
            <p:nvPr/>
          </p:nvSpPr>
          <p:spPr>
            <a:xfrm>
              <a:off x="4020046" y="620688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Oval 182">
              <a:extLst>
                <a:ext uri="{FF2B5EF4-FFF2-40B4-BE49-F238E27FC236}">
                  <a16:creationId xmlns="" xmlns:a16="http://schemas.microsoft.com/office/drawing/2014/main" id="{CE44BE15-0839-45F9-B3BB-18E582FA99F2}"/>
                </a:ext>
              </a:extLst>
            </p:cNvPr>
            <p:cNvSpPr/>
            <p:nvPr/>
          </p:nvSpPr>
          <p:spPr>
            <a:xfrm>
              <a:off x="4385841" y="613011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Oval 183">
              <a:extLst>
                <a:ext uri="{FF2B5EF4-FFF2-40B4-BE49-F238E27FC236}">
                  <a16:creationId xmlns="" xmlns:a16="http://schemas.microsoft.com/office/drawing/2014/main" id="{CF2794B8-AAE2-4633-B849-C7BDC7774A61}"/>
                </a:ext>
              </a:extLst>
            </p:cNvPr>
            <p:cNvSpPr/>
            <p:nvPr/>
          </p:nvSpPr>
          <p:spPr>
            <a:xfrm>
              <a:off x="4391980" y="699480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184">
              <a:extLst>
                <a:ext uri="{FF2B5EF4-FFF2-40B4-BE49-F238E27FC236}">
                  <a16:creationId xmlns="" xmlns:a16="http://schemas.microsoft.com/office/drawing/2014/main" id="{3BC2D7F4-47C7-4A13-A59E-3BD21846351C}"/>
                </a:ext>
              </a:extLst>
            </p:cNvPr>
            <p:cNvSpPr/>
            <p:nvPr/>
          </p:nvSpPr>
          <p:spPr>
            <a:xfrm>
              <a:off x="4387577" y="761120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185">
              <a:extLst>
                <a:ext uri="{FF2B5EF4-FFF2-40B4-BE49-F238E27FC236}">
                  <a16:creationId xmlns="" xmlns:a16="http://schemas.microsoft.com/office/drawing/2014/main" id="{8C14D693-DD34-4880-B84E-3A2ADE37FD3A}"/>
                </a:ext>
              </a:extLst>
            </p:cNvPr>
            <p:cNvSpPr/>
            <p:nvPr/>
          </p:nvSpPr>
          <p:spPr>
            <a:xfrm>
              <a:off x="4342048" y="779872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Oval 186">
              <a:extLst>
                <a:ext uri="{FF2B5EF4-FFF2-40B4-BE49-F238E27FC236}">
                  <a16:creationId xmlns="" xmlns:a16="http://schemas.microsoft.com/office/drawing/2014/main" id="{9638DA5E-916A-47F5-B2E5-519512B8E01E}"/>
                </a:ext>
              </a:extLst>
            </p:cNvPr>
            <p:cNvSpPr/>
            <p:nvPr/>
          </p:nvSpPr>
          <p:spPr>
            <a:xfrm>
              <a:off x="4020046" y="771488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Oval 187">
              <a:extLst>
                <a:ext uri="{FF2B5EF4-FFF2-40B4-BE49-F238E27FC236}">
                  <a16:creationId xmlns="" xmlns:a16="http://schemas.microsoft.com/office/drawing/2014/main" id="{D3751EB7-76B7-4C36-B8CE-8E4C2B4F6D9D}"/>
                </a:ext>
              </a:extLst>
            </p:cNvPr>
            <p:cNvSpPr/>
            <p:nvPr/>
          </p:nvSpPr>
          <p:spPr>
            <a:xfrm>
              <a:off x="4253409" y="872716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Oval 188">
              <a:extLst>
                <a:ext uri="{FF2B5EF4-FFF2-40B4-BE49-F238E27FC236}">
                  <a16:creationId xmlns="" xmlns:a16="http://schemas.microsoft.com/office/drawing/2014/main" id="{45CCA5DA-B07A-4B7C-8AB4-149804D05234}"/>
                </a:ext>
              </a:extLst>
            </p:cNvPr>
            <p:cNvSpPr/>
            <p:nvPr/>
          </p:nvSpPr>
          <p:spPr>
            <a:xfrm>
              <a:off x="4164583" y="956929"/>
              <a:ext cx="72008" cy="72008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Oval 189">
              <a:extLst>
                <a:ext uri="{FF2B5EF4-FFF2-40B4-BE49-F238E27FC236}">
                  <a16:creationId xmlns="" xmlns:a16="http://schemas.microsoft.com/office/drawing/2014/main" id="{D5D2995D-C9AE-42B4-957A-D6B193BCEBEF}"/>
                </a:ext>
              </a:extLst>
            </p:cNvPr>
            <p:cNvSpPr/>
            <p:nvPr/>
          </p:nvSpPr>
          <p:spPr>
            <a:xfrm>
              <a:off x="4148336" y="649015"/>
              <a:ext cx="72008" cy="72008"/>
            </a:xfrm>
            <a:prstGeom prst="ellipse">
              <a:avLst/>
            </a:prstGeom>
            <a:solidFill>
              <a:srgbClr val="6699FF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Oval 190">
              <a:extLst>
                <a:ext uri="{FF2B5EF4-FFF2-40B4-BE49-F238E27FC236}">
                  <a16:creationId xmlns="" xmlns:a16="http://schemas.microsoft.com/office/drawing/2014/main" id="{206E5FF5-B35C-401E-A4E7-BBA1639B7DF5}"/>
                </a:ext>
              </a:extLst>
            </p:cNvPr>
            <p:cNvSpPr/>
            <p:nvPr/>
          </p:nvSpPr>
          <p:spPr>
            <a:xfrm>
              <a:off x="3599681" y="870868"/>
              <a:ext cx="72008" cy="72008"/>
            </a:xfrm>
            <a:prstGeom prst="ellipse">
              <a:avLst/>
            </a:prstGeom>
            <a:solidFill>
              <a:srgbClr val="6699FF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Oval 191">
              <a:extLst>
                <a:ext uri="{FF2B5EF4-FFF2-40B4-BE49-F238E27FC236}">
                  <a16:creationId xmlns="" xmlns:a16="http://schemas.microsoft.com/office/drawing/2014/main" id="{8AB8D8AB-BE58-4E7F-9F32-46DCE8637845}"/>
                </a:ext>
              </a:extLst>
            </p:cNvPr>
            <p:cNvSpPr/>
            <p:nvPr/>
          </p:nvSpPr>
          <p:spPr>
            <a:xfrm>
              <a:off x="4657709" y="1316261"/>
              <a:ext cx="72008" cy="72008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Oval 192">
              <a:extLst>
                <a:ext uri="{FF2B5EF4-FFF2-40B4-BE49-F238E27FC236}">
                  <a16:creationId xmlns="" xmlns:a16="http://schemas.microsoft.com/office/drawing/2014/main" id="{9ABEB4E1-C84C-4F09-BFA9-D4066E133B66}"/>
                </a:ext>
              </a:extLst>
            </p:cNvPr>
            <p:cNvSpPr/>
            <p:nvPr/>
          </p:nvSpPr>
          <p:spPr>
            <a:xfrm>
              <a:off x="1115616" y="1316261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Oval 193">
              <a:extLst>
                <a:ext uri="{FF2B5EF4-FFF2-40B4-BE49-F238E27FC236}">
                  <a16:creationId xmlns="" xmlns:a16="http://schemas.microsoft.com/office/drawing/2014/main" id="{E098336E-1D0A-48E5-BF27-A162A176AC69}"/>
                </a:ext>
              </a:extLst>
            </p:cNvPr>
            <p:cNvSpPr/>
            <p:nvPr/>
          </p:nvSpPr>
          <p:spPr>
            <a:xfrm>
              <a:off x="1763688" y="1988840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194">
              <a:extLst>
                <a:ext uri="{FF2B5EF4-FFF2-40B4-BE49-F238E27FC236}">
                  <a16:creationId xmlns="" xmlns:a16="http://schemas.microsoft.com/office/drawing/2014/main" id="{FD189108-07A1-41F0-967E-AEC2AA0AE897}"/>
                </a:ext>
              </a:extLst>
            </p:cNvPr>
            <p:cNvSpPr/>
            <p:nvPr/>
          </p:nvSpPr>
          <p:spPr>
            <a:xfrm>
              <a:off x="7452320" y="1412776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Oval 195">
              <a:extLst>
                <a:ext uri="{FF2B5EF4-FFF2-40B4-BE49-F238E27FC236}">
                  <a16:creationId xmlns="" xmlns:a16="http://schemas.microsoft.com/office/drawing/2014/main" id="{45DA1D2D-0A46-45CC-9FBC-FB928A1CE936}"/>
                </a:ext>
              </a:extLst>
            </p:cNvPr>
            <p:cNvSpPr/>
            <p:nvPr/>
          </p:nvSpPr>
          <p:spPr>
            <a:xfrm>
              <a:off x="7480092" y="3356992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Oval 196">
              <a:extLst>
                <a:ext uri="{FF2B5EF4-FFF2-40B4-BE49-F238E27FC236}">
                  <a16:creationId xmlns="" xmlns:a16="http://schemas.microsoft.com/office/drawing/2014/main" id="{F9E14E64-224D-4054-9E1A-3EDCCD8C4009}"/>
                </a:ext>
              </a:extLst>
            </p:cNvPr>
            <p:cNvSpPr/>
            <p:nvPr/>
          </p:nvSpPr>
          <p:spPr>
            <a:xfrm>
              <a:off x="4427984" y="3501008"/>
              <a:ext cx="72008" cy="72008"/>
            </a:xfrm>
            <a:prstGeom prst="ellipse">
              <a:avLst/>
            </a:prstGeom>
            <a:solidFill>
              <a:srgbClr val="6699FF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Oval 197">
              <a:extLst>
                <a:ext uri="{FF2B5EF4-FFF2-40B4-BE49-F238E27FC236}">
                  <a16:creationId xmlns="" xmlns:a16="http://schemas.microsoft.com/office/drawing/2014/main" id="{0B67C507-7CA5-4AEA-B445-AB8985F1138A}"/>
                </a:ext>
              </a:extLst>
            </p:cNvPr>
            <p:cNvSpPr/>
            <p:nvPr/>
          </p:nvSpPr>
          <p:spPr>
            <a:xfrm>
              <a:off x="3932312" y="981027"/>
              <a:ext cx="72008" cy="72008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Oval 198">
              <a:extLst>
                <a:ext uri="{FF2B5EF4-FFF2-40B4-BE49-F238E27FC236}">
                  <a16:creationId xmlns="" xmlns:a16="http://schemas.microsoft.com/office/drawing/2014/main" id="{D97D711D-76FD-470A-BADC-6ED3D4545AEC}"/>
                </a:ext>
              </a:extLst>
            </p:cNvPr>
            <p:cNvSpPr/>
            <p:nvPr/>
          </p:nvSpPr>
          <p:spPr>
            <a:xfrm>
              <a:off x="4360341" y="1316261"/>
              <a:ext cx="72008" cy="72008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Oval 199">
              <a:extLst>
                <a:ext uri="{FF2B5EF4-FFF2-40B4-BE49-F238E27FC236}">
                  <a16:creationId xmlns="" xmlns:a16="http://schemas.microsoft.com/office/drawing/2014/main" id="{7E35134A-BA92-4DAE-9EF9-60B3E830B107}"/>
                </a:ext>
              </a:extLst>
            </p:cNvPr>
            <p:cNvSpPr/>
            <p:nvPr/>
          </p:nvSpPr>
          <p:spPr>
            <a:xfrm>
              <a:off x="971600" y="1952836"/>
              <a:ext cx="72008" cy="72008"/>
            </a:xfrm>
            <a:prstGeom prst="ellipse">
              <a:avLst/>
            </a:prstGeom>
            <a:solidFill>
              <a:srgbClr val="9966FF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Oval 200">
              <a:extLst>
                <a:ext uri="{FF2B5EF4-FFF2-40B4-BE49-F238E27FC236}">
                  <a16:creationId xmlns="" xmlns:a16="http://schemas.microsoft.com/office/drawing/2014/main" id="{1019EC77-0CF4-41D3-9425-DCC8F3BE971F}"/>
                </a:ext>
              </a:extLst>
            </p:cNvPr>
            <p:cNvSpPr/>
            <p:nvPr/>
          </p:nvSpPr>
          <p:spPr>
            <a:xfrm>
              <a:off x="1475656" y="2290564"/>
              <a:ext cx="72008" cy="72008"/>
            </a:xfrm>
            <a:prstGeom prst="ellipse">
              <a:avLst/>
            </a:prstGeom>
            <a:solidFill>
              <a:srgbClr val="9966FF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Oval 201">
              <a:extLst>
                <a:ext uri="{FF2B5EF4-FFF2-40B4-BE49-F238E27FC236}">
                  <a16:creationId xmlns="" xmlns:a16="http://schemas.microsoft.com/office/drawing/2014/main" id="{E500F81F-186E-4E2F-8D76-69F75D0A296C}"/>
                </a:ext>
              </a:extLst>
            </p:cNvPr>
            <p:cNvSpPr/>
            <p:nvPr/>
          </p:nvSpPr>
          <p:spPr>
            <a:xfrm>
              <a:off x="1340636" y="2255504"/>
              <a:ext cx="72008" cy="72008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Oval 202">
              <a:extLst>
                <a:ext uri="{FF2B5EF4-FFF2-40B4-BE49-F238E27FC236}">
                  <a16:creationId xmlns="" xmlns:a16="http://schemas.microsoft.com/office/drawing/2014/main" id="{7139036C-4002-4C6B-94BA-C22DBDDDB8F9}"/>
                </a:ext>
              </a:extLst>
            </p:cNvPr>
            <p:cNvSpPr/>
            <p:nvPr/>
          </p:nvSpPr>
          <p:spPr>
            <a:xfrm>
              <a:off x="2051720" y="3789040"/>
              <a:ext cx="72008" cy="72008"/>
            </a:xfrm>
            <a:prstGeom prst="ellipse">
              <a:avLst/>
            </a:prstGeom>
            <a:solidFill>
              <a:srgbClr val="9966FF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Oval 203">
              <a:extLst>
                <a:ext uri="{FF2B5EF4-FFF2-40B4-BE49-F238E27FC236}">
                  <a16:creationId xmlns="" xmlns:a16="http://schemas.microsoft.com/office/drawing/2014/main" id="{2D398271-585D-4EFC-B9BB-9013DF1C1C1A}"/>
                </a:ext>
              </a:extLst>
            </p:cNvPr>
            <p:cNvSpPr/>
            <p:nvPr/>
          </p:nvSpPr>
          <p:spPr>
            <a:xfrm>
              <a:off x="1835696" y="3829420"/>
              <a:ext cx="72008" cy="72008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Oval 204">
              <a:extLst>
                <a:ext uri="{FF2B5EF4-FFF2-40B4-BE49-F238E27FC236}">
                  <a16:creationId xmlns="" xmlns:a16="http://schemas.microsoft.com/office/drawing/2014/main" id="{2D6BC7D7-C3BA-4442-9DA6-66C8D8EB545A}"/>
                </a:ext>
              </a:extLst>
            </p:cNvPr>
            <p:cNvSpPr/>
            <p:nvPr/>
          </p:nvSpPr>
          <p:spPr>
            <a:xfrm>
              <a:off x="3563888" y="1556792"/>
              <a:ext cx="72008" cy="72008"/>
            </a:xfrm>
            <a:prstGeom prst="ellipse">
              <a:avLst/>
            </a:prstGeom>
            <a:solidFill>
              <a:srgbClr val="9966FF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Oval 205">
              <a:extLst>
                <a:ext uri="{FF2B5EF4-FFF2-40B4-BE49-F238E27FC236}">
                  <a16:creationId xmlns="" xmlns:a16="http://schemas.microsoft.com/office/drawing/2014/main" id="{173839D1-1F15-45BD-9095-6ED51A196804}"/>
                </a:ext>
              </a:extLst>
            </p:cNvPr>
            <p:cNvSpPr/>
            <p:nvPr/>
          </p:nvSpPr>
          <p:spPr>
            <a:xfrm>
              <a:off x="3275856" y="2132856"/>
              <a:ext cx="72008" cy="72008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Oval 206">
              <a:extLst>
                <a:ext uri="{FF2B5EF4-FFF2-40B4-BE49-F238E27FC236}">
                  <a16:creationId xmlns="" xmlns:a16="http://schemas.microsoft.com/office/drawing/2014/main" id="{A9E2707C-0AE2-44A1-8F44-819EA768F1E2}"/>
                </a:ext>
              </a:extLst>
            </p:cNvPr>
            <p:cNvSpPr/>
            <p:nvPr/>
          </p:nvSpPr>
          <p:spPr>
            <a:xfrm>
              <a:off x="7164288" y="2096852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Oval 207">
              <a:extLst>
                <a:ext uri="{FF2B5EF4-FFF2-40B4-BE49-F238E27FC236}">
                  <a16:creationId xmlns="" xmlns:a16="http://schemas.microsoft.com/office/drawing/2014/main" id="{E96C5684-E013-4CF1-AECC-F4CE944B5415}"/>
                </a:ext>
              </a:extLst>
            </p:cNvPr>
            <p:cNvSpPr/>
            <p:nvPr/>
          </p:nvSpPr>
          <p:spPr>
            <a:xfrm>
              <a:off x="1982782" y="2058146"/>
              <a:ext cx="72008" cy="72008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Oval 208">
              <a:extLst>
                <a:ext uri="{FF2B5EF4-FFF2-40B4-BE49-F238E27FC236}">
                  <a16:creationId xmlns="" xmlns:a16="http://schemas.microsoft.com/office/drawing/2014/main" id="{F6AA0E49-99FA-4AD3-9144-488845AB5934}"/>
                </a:ext>
              </a:extLst>
            </p:cNvPr>
            <p:cNvSpPr/>
            <p:nvPr/>
          </p:nvSpPr>
          <p:spPr>
            <a:xfrm>
              <a:off x="1911311" y="1988407"/>
              <a:ext cx="72008" cy="72008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Oval 209">
              <a:extLst>
                <a:ext uri="{FF2B5EF4-FFF2-40B4-BE49-F238E27FC236}">
                  <a16:creationId xmlns="" xmlns:a16="http://schemas.microsoft.com/office/drawing/2014/main" id="{D4EE4F39-A778-4423-A1FE-B00E1F28A2AB}"/>
                </a:ext>
              </a:extLst>
            </p:cNvPr>
            <p:cNvSpPr/>
            <p:nvPr/>
          </p:nvSpPr>
          <p:spPr>
            <a:xfrm>
              <a:off x="1979712" y="2015515"/>
              <a:ext cx="72008" cy="72008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Oval 210">
              <a:extLst>
                <a:ext uri="{FF2B5EF4-FFF2-40B4-BE49-F238E27FC236}">
                  <a16:creationId xmlns="" xmlns:a16="http://schemas.microsoft.com/office/drawing/2014/main" id="{4855B91E-3510-4F41-AE67-A2A5C5031F5C}"/>
                </a:ext>
              </a:extLst>
            </p:cNvPr>
            <p:cNvSpPr/>
            <p:nvPr/>
          </p:nvSpPr>
          <p:spPr>
            <a:xfrm>
              <a:off x="5940152" y="1844824"/>
              <a:ext cx="72008" cy="72008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Oval 211">
              <a:extLst>
                <a:ext uri="{FF2B5EF4-FFF2-40B4-BE49-F238E27FC236}">
                  <a16:creationId xmlns="" xmlns:a16="http://schemas.microsoft.com/office/drawing/2014/main" id="{05646CA4-4D62-4AB2-B5BD-972592E34EAA}"/>
                </a:ext>
              </a:extLst>
            </p:cNvPr>
            <p:cNvSpPr/>
            <p:nvPr/>
          </p:nvSpPr>
          <p:spPr>
            <a:xfrm>
              <a:off x="1982782" y="2137982"/>
              <a:ext cx="72008" cy="72008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Oval 212">
              <a:extLst>
                <a:ext uri="{FF2B5EF4-FFF2-40B4-BE49-F238E27FC236}">
                  <a16:creationId xmlns="" xmlns:a16="http://schemas.microsoft.com/office/drawing/2014/main" id="{888226CA-392D-449F-9287-38F03A6CE11B}"/>
                </a:ext>
              </a:extLst>
            </p:cNvPr>
            <p:cNvSpPr/>
            <p:nvPr/>
          </p:nvSpPr>
          <p:spPr>
            <a:xfrm>
              <a:off x="1552160" y="2022142"/>
              <a:ext cx="72008" cy="72008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Oval 214">
              <a:extLst>
                <a:ext uri="{FF2B5EF4-FFF2-40B4-BE49-F238E27FC236}">
                  <a16:creationId xmlns="" xmlns:a16="http://schemas.microsoft.com/office/drawing/2014/main" id="{7C7DA99C-1D21-4A90-9ED8-9AE1A48A7A70}"/>
                </a:ext>
              </a:extLst>
            </p:cNvPr>
            <p:cNvSpPr/>
            <p:nvPr/>
          </p:nvSpPr>
          <p:spPr>
            <a:xfrm>
              <a:off x="7020272" y="2420888"/>
              <a:ext cx="72008" cy="72008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Oval 215">
              <a:extLst>
                <a:ext uri="{FF2B5EF4-FFF2-40B4-BE49-F238E27FC236}">
                  <a16:creationId xmlns="" xmlns:a16="http://schemas.microsoft.com/office/drawing/2014/main" id="{664C2567-B9DE-4F98-98F4-3715EA26CF36}"/>
                </a:ext>
              </a:extLst>
            </p:cNvPr>
            <p:cNvSpPr/>
            <p:nvPr/>
          </p:nvSpPr>
          <p:spPr>
            <a:xfrm>
              <a:off x="2123728" y="3345418"/>
              <a:ext cx="72008" cy="72008"/>
            </a:xfrm>
            <a:prstGeom prst="ellipse">
              <a:avLst/>
            </a:prstGeom>
            <a:solidFill>
              <a:srgbClr val="9966FF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Oval 216">
              <a:extLst>
                <a:ext uri="{FF2B5EF4-FFF2-40B4-BE49-F238E27FC236}">
                  <a16:creationId xmlns="" xmlns:a16="http://schemas.microsoft.com/office/drawing/2014/main" id="{3A7E0C57-85FF-4545-A38B-35016ED12BFD}"/>
                </a:ext>
              </a:extLst>
            </p:cNvPr>
            <p:cNvSpPr/>
            <p:nvPr/>
          </p:nvSpPr>
          <p:spPr>
            <a:xfrm>
              <a:off x="6732240" y="2708920"/>
              <a:ext cx="72008" cy="72008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Oval 217">
              <a:extLst>
                <a:ext uri="{FF2B5EF4-FFF2-40B4-BE49-F238E27FC236}">
                  <a16:creationId xmlns="" xmlns:a16="http://schemas.microsoft.com/office/drawing/2014/main" id="{FEB1EDE3-0346-4297-A501-9DA64666845D}"/>
                </a:ext>
              </a:extLst>
            </p:cNvPr>
            <p:cNvSpPr/>
            <p:nvPr/>
          </p:nvSpPr>
          <p:spPr>
            <a:xfrm>
              <a:off x="4425582" y="3282282"/>
              <a:ext cx="72008" cy="72008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Oval 218">
              <a:extLst>
                <a:ext uri="{FF2B5EF4-FFF2-40B4-BE49-F238E27FC236}">
                  <a16:creationId xmlns="" xmlns:a16="http://schemas.microsoft.com/office/drawing/2014/main" id="{8A7C064C-BEE3-4A76-BD32-4F4F440F6099}"/>
                </a:ext>
              </a:extLst>
            </p:cNvPr>
            <p:cNvSpPr/>
            <p:nvPr/>
          </p:nvSpPr>
          <p:spPr>
            <a:xfrm>
              <a:off x="6084168" y="2341486"/>
              <a:ext cx="72008" cy="72008"/>
            </a:xfrm>
            <a:prstGeom prst="ellipse">
              <a:avLst/>
            </a:prstGeom>
            <a:solidFill>
              <a:srgbClr val="000099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Oval 219">
              <a:extLst>
                <a:ext uri="{FF2B5EF4-FFF2-40B4-BE49-F238E27FC236}">
                  <a16:creationId xmlns="" xmlns:a16="http://schemas.microsoft.com/office/drawing/2014/main" id="{19E8E1A3-5BD8-478D-BF3C-8BF695423DB9}"/>
                </a:ext>
              </a:extLst>
            </p:cNvPr>
            <p:cNvSpPr/>
            <p:nvPr/>
          </p:nvSpPr>
          <p:spPr>
            <a:xfrm>
              <a:off x="6588224" y="2130154"/>
              <a:ext cx="72008" cy="72008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Oval 220">
              <a:extLst>
                <a:ext uri="{FF2B5EF4-FFF2-40B4-BE49-F238E27FC236}">
                  <a16:creationId xmlns="" xmlns:a16="http://schemas.microsoft.com/office/drawing/2014/main" id="{BD8E7914-351A-46EA-BD04-B6F0563704F7}"/>
                </a:ext>
              </a:extLst>
            </p:cNvPr>
            <p:cNvSpPr/>
            <p:nvPr/>
          </p:nvSpPr>
          <p:spPr>
            <a:xfrm>
              <a:off x="6697333" y="2482600"/>
              <a:ext cx="72008" cy="72008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Oval 221">
              <a:extLst>
                <a:ext uri="{FF2B5EF4-FFF2-40B4-BE49-F238E27FC236}">
                  <a16:creationId xmlns="" xmlns:a16="http://schemas.microsoft.com/office/drawing/2014/main" id="{AE1B0233-CABF-4F4F-8B8F-F8C6038FAE65}"/>
                </a:ext>
              </a:extLst>
            </p:cNvPr>
            <p:cNvSpPr/>
            <p:nvPr/>
          </p:nvSpPr>
          <p:spPr>
            <a:xfrm>
              <a:off x="6660232" y="2394058"/>
              <a:ext cx="72008" cy="72008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Oval 222">
              <a:extLst>
                <a:ext uri="{FF2B5EF4-FFF2-40B4-BE49-F238E27FC236}">
                  <a16:creationId xmlns="" xmlns:a16="http://schemas.microsoft.com/office/drawing/2014/main" id="{7C073FB2-FEB6-4F3C-8EA2-1E19A35ECA24}"/>
                </a:ext>
              </a:extLst>
            </p:cNvPr>
            <p:cNvSpPr/>
            <p:nvPr/>
          </p:nvSpPr>
          <p:spPr>
            <a:xfrm>
              <a:off x="8316416" y="3919370"/>
              <a:ext cx="72008" cy="72008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Oval 223">
              <a:extLst>
                <a:ext uri="{FF2B5EF4-FFF2-40B4-BE49-F238E27FC236}">
                  <a16:creationId xmlns="" xmlns:a16="http://schemas.microsoft.com/office/drawing/2014/main" id="{7C5E0D6E-FC54-42F8-968B-4578C1E038FF}"/>
                </a:ext>
              </a:extLst>
            </p:cNvPr>
            <p:cNvSpPr/>
            <p:nvPr/>
          </p:nvSpPr>
          <p:spPr>
            <a:xfrm>
              <a:off x="4084479" y="2446596"/>
              <a:ext cx="72008" cy="72008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Oval 224">
              <a:extLst>
                <a:ext uri="{FF2B5EF4-FFF2-40B4-BE49-F238E27FC236}">
                  <a16:creationId xmlns="" xmlns:a16="http://schemas.microsoft.com/office/drawing/2014/main" id="{D70918D7-42BF-4670-A06D-2D15E18A6203}"/>
                </a:ext>
              </a:extLst>
            </p:cNvPr>
            <p:cNvSpPr/>
            <p:nvPr/>
          </p:nvSpPr>
          <p:spPr>
            <a:xfrm>
              <a:off x="3948038" y="2087523"/>
              <a:ext cx="72008" cy="72008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Oval 225">
              <a:extLst>
                <a:ext uri="{FF2B5EF4-FFF2-40B4-BE49-F238E27FC236}">
                  <a16:creationId xmlns="" xmlns:a16="http://schemas.microsoft.com/office/drawing/2014/main" id="{291DBF74-BE14-4218-AFF4-9979ACF098CA}"/>
                </a:ext>
              </a:extLst>
            </p:cNvPr>
            <p:cNvSpPr/>
            <p:nvPr/>
          </p:nvSpPr>
          <p:spPr>
            <a:xfrm>
              <a:off x="3841763" y="1593698"/>
              <a:ext cx="72008" cy="72008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Oval 226">
              <a:extLst>
                <a:ext uri="{FF2B5EF4-FFF2-40B4-BE49-F238E27FC236}">
                  <a16:creationId xmlns="" xmlns:a16="http://schemas.microsoft.com/office/drawing/2014/main" id="{0A444A67-7CA1-4A6D-9CD1-C714CB4CDACC}"/>
                </a:ext>
              </a:extLst>
            </p:cNvPr>
            <p:cNvSpPr/>
            <p:nvPr/>
          </p:nvSpPr>
          <p:spPr>
            <a:xfrm>
              <a:off x="6625325" y="1962995"/>
              <a:ext cx="72008" cy="72008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Oval 227">
              <a:extLst>
                <a:ext uri="{FF2B5EF4-FFF2-40B4-BE49-F238E27FC236}">
                  <a16:creationId xmlns="" xmlns:a16="http://schemas.microsoft.com/office/drawing/2014/main" id="{87C802E1-3D9B-4054-AC58-03A9034B4D47}"/>
                </a:ext>
              </a:extLst>
            </p:cNvPr>
            <p:cNvSpPr/>
            <p:nvPr/>
          </p:nvSpPr>
          <p:spPr>
            <a:xfrm>
              <a:off x="1703398" y="1962995"/>
              <a:ext cx="72008" cy="72008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Oval 228">
              <a:extLst>
                <a:ext uri="{FF2B5EF4-FFF2-40B4-BE49-F238E27FC236}">
                  <a16:creationId xmlns="" xmlns:a16="http://schemas.microsoft.com/office/drawing/2014/main" id="{642AAA89-B057-4BE1-83E5-C79DD5EA1914}"/>
                </a:ext>
              </a:extLst>
            </p:cNvPr>
            <p:cNvSpPr/>
            <p:nvPr/>
          </p:nvSpPr>
          <p:spPr>
            <a:xfrm>
              <a:off x="8172400" y="2744064"/>
              <a:ext cx="72008" cy="72008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Oval 229">
              <a:extLst>
                <a:ext uri="{FF2B5EF4-FFF2-40B4-BE49-F238E27FC236}">
                  <a16:creationId xmlns="" xmlns:a16="http://schemas.microsoft.com/office/drawing/2014/main" id="{95781C4E-2107-4E71-B52D-2FD82FAA9DA1}"/>
                </a:ext>
              </a:extLst>
            </p:cNvPr>
            <p:cNvSpPr/>
            <p:nvPr/>
          </p:nvSpPr>
          <p:spPr>
            <a:xfrm>
              <a:off x="4579986" y="1698973"/>
              <a:ext cx="72008" cy="72008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Oval 230">
              <a:extLst>
                <a:ext uri="{FF2B5EF4-FFF2-40B4-BE49-F238E27FC236}">
                  <a16:creationId xmlns="" xmlns:a16="http://schemas.microsoft.com/office/drawing/2014/main" id="{1BA9F3B8-3D22-4D45-9C5E-D072C399411D}"/>
                </a:ext>
              </a:extLst>
            </p:cNvPr>
            <p:cNvSpPr/>
            <p:nvPr/>
          </p:nvSpPr>
          <p:spPr>
            <a:xfrm>
              <a:off x="1260199" y="2147558"/>
              <a:ext cx="72008" cy="72008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Oval 231">
              <a:extLst>
                <a:ext uri="{FF2B5EF4-FFF2-40B4-BE49-F238E27FC236}">
                  <a16:creationId xmlns="" xmlns:a16="http://schemas.microsoft.com/office/drawing/2014/main" id="{8790D380-627F-4C7C-9768-1CEB5336C62B}"/>
                </a:ext>
              </a:extLst>
            </p:cNvPr>
            <p:cNvSpPr/>
            <p:nvPr/>
          </p:nvSpPr>
          <p:spPr>
            <a:xfrm>
              <a:off x="1346188" y="2166158"/>
              <a:ext cx="72008" cy="72008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0" name="Oval 232">
              <a:extLst>
                <a:ext uri="{FF2B5EF4-FFF2-40B4-BE49-F238E27FC236}">
                  <a16:creationId xmlns="" xmlns:a16="http://schemas.microsoft.com/office/drawing/2014/main" id="{2E581C90-6017-45C2-914F-B001216F4E40}"/>
                </a:ext>
              </a:extLst>
            </p:cNvPr>
            <p:cNvSpPr/>
            <p:nvPr/>
          </p:nvSpPr>
          <p:spPr>
            <a:xfrm>
              <a:off x="2267744" y="3645024"/>
              <a:ext cx="72008" cy="72008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1" name="Oval 233">
              <a:extLst>
                <a:ext uri="{FF2B5EF4-FFF2-40B4-BE49-F238E27FC236}">
                  <a16:creationId xmlns="" xmlns:a16="http://schemas.microsoft.com/office/drawing/2014/main" id="{31DA8EF7-D6A9-4FD9-A9A6-EDA131C5F1DF}"/>
                </a:ext>
              </a:extLst>
            </p:cNvPr>
            <p:cNvSpPr/>
            <p:nvPr/>
          </p:nvSpPr>
          <p:spPr>
            <a:xfrm>
              <a:off x="6372200" y="1089039"/>
              <a:ext cx="72008" cy="72008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2" name="Oval 234">
              <a:extLst>
                <a:ext uri="{FF2B5EF4-FFF2-40B4-BE49-F238E27FC236}">
                  <a16:creationId xmlns="" xmlns:a16="http://schemas.microsoft.com/office/drawing/2014/main" id="{85715733-E683-48C0-BFCA-5B272C1AB40A}"/>
                </a:ext>
              </a:extLst>
            </p:cNvPr>
            <p:cNvSpPr/>
            <p:nvPr/>
          </p:nvSpPr>
          <p:spPr>
            <a:xfrm>
              <a:off x="3589040" y="2340626"/>
              <a:ext cx="72008" cy="72008"/>
            </a:xfrm>
            <a:prstGeom prst="ellipse">
              <a:avLst/>
            </a:prstGeom>
            <a:solidFill>
              <a:srgbClr val="339933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3" name="Oval 235">
              <a:extLst>
                <a:ext uri="{FF2B5EF4-FFF2-40B4-BE49-F238E27FC236}">
                  <a16:creationId xmlns="" xmlns:a16="http://schemas.microsoft.com/office/drawing/2014/main" id="{BF435AAB-C927-4F01-A85F-0A4011415C02}"/>
                </a:ext>
              </a:extLst>
            </p:cNvPr>
            <p:cNvSpPr/>
            <p:nvPr/>
          </p:nvSpPr>
          <p:spPr>
            <a:xfrm>
              <a:off x="6095005" y="1662969"/>
              <a:ext cx="72008" cy="72008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4" name="Oval 237">
              <a:extLst>
                <a:ext uri="{FF2B5EF4-FFF2-40B4-BE49-F238E27FC236}">
                  <a16:creationId xmlns="" xmlns:a16="http://schemas.microsoft.com/office/drawing/2014/main" id="{3201EA4A-3979-4539-9954-CC3303D47455}"/>
                </a:ext>
              </a:extLst>
            </p:cNvPr>
            <p:cNvSpPr/>
            <p:nvPr/>
          </p:nvSpPr>
          <p:spPr>
            <a:xfrm>
              <a:off x="4968310" y="1528828"/>
              <a:ext cx="72008" cy="72008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5" name="Oval 238">
              <a:extLst>
                <a:ext uri="{FF2B5EF4-FFF2-40B4-BE49-F238E27FC236}">
                  <a16:creationId xmlns="" xmlns:a16="http://schemas.microsoft.com/office/drawing/2014/main" id="{ED6C3824-55F1-4A8E-BD68-19BB19D4221C}"/>
                </a:ext>
              </a:extLst>
            </p:cNvPr>
            <p:cNvSpPr/>
            <p:nvPr/>
          </p:nvSpPr>
          <p:spPr>
            <a:xfrm>
              <a:off x="8244408" y="2861767"/>
              <a:ext cx="72008" cy="72008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6" name="Oval 239">
              <a:extLst>
                <a:ext uri="{FF2B5EF4-FFF2-40B4-BE49-F238E27FC236}">
                  <a16:creationId xmlns="" xmlns:a16="http://schemas.microsoft.com/office/drawing/2014/main" id="{08181975-739E-4483-88B9-6B6A1B87E0AE}"/>
                </a:ext>
              </a:extLst>
            </p:cNvPr>
            <p:cNvSpPr/>
            <p:nvPr/>
          </p:nvSpPr>
          <p:spPr>
            <a:xfrm>
              <a:off x="8388424" y="2924944"/>
              <a:ext cx="72008" cy="72008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Oval 240">
              <a:extLst>
                <a:ext uri="{FF2B5EF4-FFF2-40B4-BE49-F238E27FC236}">
                  <a16:creationId xmlns="" xmlns:a16="http://schemas.microsoft.com/office/drawing/2014/main" id="{4D5437B9-FEA3-4F72-AC71-DD717F1B747B}"/>
                </a:ext>
              </a:extLst>
            </p:cNvPr>
            <p:cNvSpPr/>
            <p:nvPr/>
          </p:nvSpPr>
          <p:spPr>
            <a:xfrm>
              <a:off x="3334338" y="2207967"/>
              <a:ext cx="72008" cy="72008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" name="Oval 241">
              <a:extLst>
                <a:ext uri="{FF2B5EF4-FFF2-40B4-BE49-F238E27FC236}">
                  <a16:creationId xmlns="" xmlns:a16="http://schemas.microsoft.com/office/drawing/2014/main" id="{FB4A7BE1-4E64-4728-8E60-969B97735FCE}"/>
                </a:ext>
              </a:extLst>
            </p:cNvPr>
            <p:cNvSpPr/>
            <p:nvPr/>
          </p:nvSpPr>
          <p:spPr>
            <a:xfrm>
              <a:off x="8280412" y="2744064"/>
              <a:ext cx="72008" cy="72008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9" name="Oval 242">
              <a:extLst>
                <a:ext uri="{FF2B5EF4-FFF2-40B4-BE49-F238E27FC236}">
                  <a16:creationId xmlns="" xmlns:a16="http://schemas.microsoft.com/office/drawing/2014/main" id="{D79E06EE-3502-4DDD-8E5A-30FFC0CA5E1C}"/>
                </a:ext>
              </a:extLst>
            </p:cNvPr>
            <p:cNvSpPr/>
            <p:nvPr/>
          </p:nvSpPr>
          <p:spPr>
            <a:xfrm>
              <a:off x="4198383" y="3273410"/>
              <a:ext cx="72008" cy="72008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0" name="Oval 243">
              <a:extLst>
                <a:ext uri="{FF2B5EF4-FFF2-40B4-BE49-F238E27FC236}">
                  <a16:creationId xmlns="" xmlns:a16="http://schemas.microsoft.com/office/drawing/2014/main" id="{89C9CC45-BD9F-4B1D-93F2-6500C4962612}"/>
                </a:ext>
              </a:extLst>
            </p:cNvPr>
            <p:cNvSpPr/>
            <p:nvPr/>
          </p:nvSpPr>
          <p:spPr>
            <a:xfrm>
              <a:off x="7878639" y="2792423"/>
              <a:ext cx="72008" cy="72008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1" name="Oval 244">
              <a:extLst>
                <a:ext uri="{FF2B5EF4-FFF2-40B4-BE49-F238E27FC236}">
                  <a16:creationId xmlns="" xmlns:a16="http://schemas.microsoft.com/office/drawing/2014/main" id="{59204218-713A-460B-AA94-7BB82F1F9928}"/>
                </a:ext>
              </a:extLst>
            </p:cNvPr>
            <p:cNvSpPr/>
            <p:nvPr/>
          </p:nvSpPr>
          <p:spPr>
            <a:xfrm>
              <a:off x="6810190" y="2101978"/>
              <a:ext cx="72008" cy="72008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2" name="Oval 245">
              <a:extLst>
                <a:ext uri="{FF2B5EF4-FFF2-40B4-BE49-F238E27FC236}">
                  <a16:creationId xmlns="" xmlns:a16="http://schemas.microsoft.com/office/drawing/2014/main" id="{4A2D7B04-FCB0-493B-A8D6-D9CAFD1856D4}"/>
                </a:ext>
              </a:extLst>
            </p:cNvPr>
            <p:cNvSpPr/>
            <p:nvPr/>
          </p:nvSpPr>
          <p:spPr>
            <a:xfrm>
              <a:off x="7812360" y="2172246"/>
              <a:ext cx="72008" cy="72008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" name="Oval 247">
              <a:extLst>
                <a:ext uri="{FF2B5EF4-FFF2-40B4-BE49-F238E27FC236}">
                  <a16:creationId xmlns="" xmlns:a16="http://schemas.microsoft.com/office/drawing/2014/main" id="{5EB7D1A4-C428-47AD-80EE-BF87FE1628E0}"/>
                </a:ext>
              </a:extLst>
            </p:cNvPr>
            <p:cNvSpPr/>
            <p:nvPr/>
          </p:nvSpPr>
          <p:spPr>
            <a:xfrm>
              <a:off x="4765721" y="1492824"/>
              <a:ext cx="72008" cy="72008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" name="Oval 248">
              <a:extLst>
                <a:ext uri="{FF2B5EF4-FFF2-40B4-BE49-F238E27FC236}">
                  <a16:creationId xmlns="" xmlns:a16="http://schemas.microsoft.com/office/drawing/2014/main" id="{413A5CBA-3896-4A36-A79E-5A3CBF2B2CD0}"/>
                </a:ext>
              </a:extLst>
            </p:cNvPr>
            <p:cNvSpPr/>
            <p:nvPr/>
          </p:nvSpPr>
          <p:spPr>
            <a:xfrm>
              <a:off x="5940152" y="2466066"/>
              <a:ext cx="72008" cy="72008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" name="Oval 249">
              <a:extLst>
                <a:ext uri="{FF2B5EF4-FFF2-40B4-BE49-F238E27FC236}">
                  <a16:creationId xmlns="" xmlns:a16="http://schemas.microsoft.com/office/drawing/2014/main" id="{F2EE70CC-CB94-45D0-BF77-B86C6D4928B5}"/>
                </a:ext>
              </a:extLst>
            </p:cNvPr>
            <p:cNvSpPr/>
            <p:nvPr/>
          </p:nvSpPr>
          <p:spPr>
            <a:xfrm>
              <a:off x="7380312" y="2852936"/>
              <a:ext cx="72008" cy="72008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6" name="Oval 250">
              <a:extLst>
                <a:ext uri="{FF2B5EF4-FFF2-40B4-BE49-F238E27FC236}">
                  <a16:creationId xmlns="" xmlns:a16="http://schemas.microsoft.com/office/drawing/2014/main" id="{48671729-0868-4028-A348-840C2E7E21E5}"/>
                </a:ext>
              </a:extLst>
            </p:cNvPr>
            <p:cNvSpPr/>
            <p:nvPr/>
          </p:nvSpPr>
          <p:spPr>
            <a:xfrm>
              <a:off x="4765721" y="1441754"/>
              <a:ext cx="72008" cy="72008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7" name="Oval 251">
              <a:extLst>
                <a:ext uri="{FF2B5EF4-FFF2-40B4-BE49-F238E27FC236}">
                  <a16:creationId xmlns="" xmlns:a16="http://schemas.microsoft.com/office/drawing/2014/main" id="{ADEC4A08-413E-419F-88A6-A192DEFB2835}"/>
                </a:ext>
              </a:extLst>
            </p:cNvPr>
            <p:cNvSpPr/>
            <p:nvPr/>
          </p:nvSpPr>
          <p:spPr>
            <a:xfrm>
              <a:off x="9107996" y="3032956"/>
              <a:ext cx="72008" cy="72008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8" name="Oval 252">
              <a:extLst>
                <a:ext uri="{FF2B5EF4-FFF2-40B4-BE49-F238E27FC236}">
                  <a16:creationId xmlns="" xmlns:a16="http://schemas.microsoft.com/office/drawing/2014/main" id="{24247781-879B-4A95-8228-67E42F59069D}"/>
                </a:ext>
              </a:extLst>
            </p:cNvPr>
            <p:cNvSpPr/>
            <p:nvPr/>
          </p:nvSpPr>
          <p:spPr>
            <a:xfrm>
              <a:off x="3805759" y="2317667"/>
              <a:ext cx="72008" cy="72008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9" name="Oval 253">
              <a:extLst>
                <a:ext uri="{FF2B5EF4-FFF2-40B4-BE49-F238E27FC236}">
                  <a16:creationId xmlns="" xmlns:a16="http://schemas.microsoft.com/office/drawing/2014/main" id="{5B2DDC63-C04E-4F6C-BC31-F72774457B72}"/>
                </a:ext>
              </a:extLst>
            </p:cNvPr>
            <p:cNvSpPr/>
            <p:nvPr/>
          </p:nvSpPr>
          <p:spPr>
            <a:xfrm>
              <a:off x="3959932" y="2295871"/>
              <a:ext cx="72008" cy="72008"/>
            </a:xfrm>
            <a:prstGeom prst="ellipse">
              <a:avLst/>
            </a:prstGeom>
            <a:solidFill>
              <a:srgbClr val="99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0" name="Oval 254">
              <a:extLst>
                <a:ext uri="{FF2B5EF4-FFF2-40B4-BE49-F238E27FC236}">
                  <a16:creationId xmlns="" xmlns:a16="http://schemas.microsoft.com/office/drawing/2014/main" id="{7980C306-AD73-475F-A0DB-C2CC147E4D4A}"/>
                </a:ext>
              </a:extLst>
            </p:cNvPr>
            <p:cNvSpPr/>
            <p:nvPr/>
          </p:nvSpPr>
          <p:spPr>
            <a:xfrm>
              <a:off x="1547664" y="2780928"/>
              <a:ext cx="72008" cy="72008"/>
            </a:xfrm>
            <a:prstGeom prst="ellipse">
              <a:avLst/>
            </a:prstGeom>
            <a:solidFill>
              <a:srgbClr val="CC66FF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Oval 255">
              <a:extLst>
                <a:ext uri="{FF2B5EF4-FFF2-40B4-BE49-F238E27FC236}">
                  <a16:creationId xmlns="" xmlns:a16="http://schemas.microsoft.com/office/drawing/2014/main" id="{268066F0-FC08-4B34-9B48-FDEB25D0E36C}"/>
                </a:ext>
              </a:extLst>
            </p:cNvPr>
            <p:cNvSpPr/>
            <p:nvPr/>
          </p:nvSpPr>
          <p:spPr>
            <a:xfrm>
              <a:off x="5274902" y="1520788"/>
              <a:ext cx="72008" cy="72008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Oval 256">
              <a:extLst>
                <a:ext uri="{FF2B5EF4-FFF2-40B4-BE49-F238E27FC236}">
                  <a16:creationId xmlns="" xmlns:a16="http://schemas.microsoft.com/office/drawing/2014/main" id="{0FF8D5F7-F08C-4B18-AC54-B37102B9FE2B}"/>
                </a:ext>
              </a:extLst>
            </p:cNvPr>
            <p:cNvSpPr/>
            <p:nvPr/>
          </p:nvSpPr>
          <p:spPr>
            <a:xfrm>
              <a:off x="1276002" y="2073674"/>
              <a:ext cx="72008" cy="72008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Oval 257">
              <a:extLst>
                <a:ext uri="{FF2B5EF4-FFF2-40B4-BE49-F238E27FC236}">
                  <a16:creationId xmlns="" xmlns:a16="http://schemas.microsoft.com/office/drawing/2014/main" id="{A89F0141-F0E5-40A3-AB21-83FBFE4B4BB9}"/>
                </a:ext>
              </a:extLst>
            </p:cNvPr>
            <p:cNvSpPr/>
            <p:nvPr/>
          </p:nvSpPr>
          <p:spPr>
            <a:xfrm>
              <a:off x="4463988" y="884921"/>
              <a:ext cx="72008" cy="72008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Oval 259">
              <a:extLst>
                <a:ext uri="{FF2B5EF4-FFF2-40B4-BE49-F238E27FC236}">
                  <a16:creationId xmlns="" xmlns:a16="http://schemas.microsoft.com/office/drawing/2014/main" id="{D64DC0E3-A5DA-49AC-90EA-505C3638B53A}"/>
                </a:ext>
              </a:extLst>
            </p:cNvPr>
            <p:cNvSpPr/>
            <p:nvPr/>
          </p:nvSpPr>
          <p:spPr>
            <a:xfrm>
              <a:off x="2411760" y="2996952"/>
              <a:ext cx="72008" cy="72008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" name="Oval 260">
              <a:extLst>
                <a:ext uri="{FF2B5EF4-FFF2-40B4-BE49-F238E27FC236}">
                  <a16:creationId xmlns="" xmlns:a16="http://schemas.microsoft.com/office/drawing/2014/main" id="{A229561E-73A9-4E5C-B171-6705C14B40B3}"/>
                </a:ext>
              </a:extLst>
            </p:cNvPr>
            <p:cNvSpPr/>
            <p:nvPr/>
          </p:nvSpPr>
          <p:spPr>
            <a:xfrm>
              <a:off x="4591236" y="3237406"/>
              <a:ext cx="72008" cy="72008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6" name="Oval 261">
              <a:extLst>
                <a:ext uri="{FF2B5EF4-FFF2-40B4-BE49-F238E27FC236}">
                  <a16:creationId xmlns="" xmlns:a16="http://schemas.microsoft.com/office/drawing/2014/main" id="{4305A82B-D110-4009-A9ED-4A80236C2B8B}"/>
                </a:ext>
              </a:extLst>
            </p:cNvPr>
            <p:cNvSpPr/>
            <p:nvPr/>
          </p:nvSpPr>
          <p:spPr>
            <a:xfrm>
              <a:off x="3716288" y="2183562"/>
              <a:ext cx="72008" cy="72008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7" name="Oval 262">
              <a:extLst>
                <a:ext uri="{FF2B5EF4-FFF2-40B4-BE49-F238E27FC236}">
                  <a16:creationId xmlns="" xmlns:a16="http://schemas.microsoft.com/office/drawing/2014/main" id="{2156A859-2D62-4E84-9339-A951E0F02A81}"/>
                </a:ext>
              </a:extLst>
            </p:cNvPr>
            <p:cNvSpPr/>
            <p:nvPr/>
          </p:nvSpPr>
          <p:spPr>
            <a:xfrm>
              <a:off x="4015668" y="1447732"/>
              <a:ext cx="72008" cy="72008"/>
            </a:xfrm>
            <a:prstGeom prst="ellipse">
              <a:avLst/>
            </a:prstGeom>
            <a:solidFill>
              <a:srgbClr val="99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8" name="Oval 263">
              <a:extLst>
                <a:ext uri="{FF2B5EF4-FFF2-40B4-BE49-F238E27FC236}">
                  <a16:creationId xmlns="" xmlns:a16="http://schemas.microsoft.com/office/drawing/2014/main" id="{E980731A-CD0D-433F-8584-6FF5DC286360}"/>
                </a:ext>
              </a:extLst>
            </p:cNvPr>
            <p:cNvSpPr/>
            <p:nvPr/>
          </p:nvSpPr>
          <p:spPr>
            <a:xfrm>
              <a:off x="3907950" y="2561746"/>
              <a:ext cx="72008" cy="72008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9" name="Oval 264">
              <a:extLst>
                <a:ext uri="{FF2B5EF4-FFF2-40B4-BE49-F238E27FC236}">
                  <a16:creationId xmlns="" xmlns:a16="http://schemas.microsoft.com/office/drawing/2014/main" id="{258C6A0C-2CD9-4F24-9B92-BCE5F089B095}"/>
                </a:ext>
              </a:extLst>
            </p:cNvPr>
            <p:cNvSpPr/>
            <p:nvPr/>
          </p:nvSpPr>
          <p:spPr>
            <a:xfrm>
              <a:off x="7200292" y="1412776"/>
              <a:ext cx="72008" cy="72008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0" name="Oval 265">
              <a:extLst>
                <a:ext uri="{FF2B5EF4-FFF2-40B4-BE49-F238E27FC236}">
                  <a16:creationId xmlns="" xmlns:a16="http://schemas.microsoft.com/office/drawing/2014/main" id="{2BEFAEFD-380D-4A02-AF21-135C184F1DB8}"/>
                </a:ext>
              </a:extLst>
            </p:cNvPr>
            <p:cNvSpPr/>
            <p:nvPr/>
          </p:nvSpPr>
          <p:spPr>
            <a:xfrm>
              <a:off x="8748464" y="3172326"/>
              <a:ext cx="72008" cy="72008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1" name="Oval 266">
              <a:extLst>
                <a:ext uri="{FF2B5EF4-FFF2-40B4-BE49-F238E27FC236}">
                  <a16:creationId xmlns="" xmlns:a16="http://schemas.microsoft.com/office/drawing/2014/main" id="{95F4A487-9E9D-47E1-8A59-959AE329994F}"/>
                </a:ext>
              </a:extLst>
            </p:cNvPr>
            <p:cNvSpPr/>
            <p:nvPr/>
          </p:nvSpPr>
          <p:spPr>
            <a:xfrm>
              <a:off x="4218420" y="1444323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2" name="Oval 267">
              <a:extLst>
                <a:ext uri="{FF2B5EF4-FFF2-40B4-BE49-F238E27FC236}">
                  <a16:creationId xmlns="" xmlns:a16="http://schemas.microsoft.com/office/drawing/2014/main" id="{F6397716-765A-4ACB-9891-7B824575464F}"/>
                </a:ext>
              </a:extLst>
            </p:cNvPr>
            <p:cNvSpPr/>
            <p:nvPr/>
          </p:nvSpPr>
          <p:spPr>
            <a:xfrm>
              <a:off x="4651994" y="1458860"/>
              <a:ext cx="72008" cy="72008"/>
            </a:xfrm>
            <a:prstGeom prst="ellipse">
              <a:avLst/>
            </a:prstGeom>
            <a:solidFill>
              <a:srgbClr val="0000CC"/>
            </a:solidFill>
            <a:ln w="31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3" name="Rectangle 112">
            <a:extLst>
              <a:ext uri="{FF2B5EF4-FFF2-40B4-BE49-F238E27FC236}">
                <a16:creationId xmlns="" xmlns:a16="http://schemas.microsoft.com/office/drawing/2014/main" id="{FF1C3EB3-7D86-499F-966A-DAB9D877B8D1}"/>
              </a:ext>
            </a:extLst>
          </p:cNvPr>
          <p:cNvSpPr/>
          <p:nvPr/>
        </p:nvSpPr>
        <p:spPr>
          <a:xfrm>
            <a:off x="1024125" y="-1"/>
            <a:ext cx="8119876" cy="927305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114" name="Picture 4">
            <a:extLst>
              <a:ext uri="{FF2B5EF4-FFF2-40B4-BE49-F238E27FC236}">
                <a16:creationId xmlns="" xmlns:a16="http://schemas.microsoft.com/office/drawing/2014/main" id="{2BB15CB4-1E09-4AF1-B9D4-9DB3D53B83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135006" cy="927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" name="Rectangle 3">
            <a:extLst>
              <a:ext uri="{FF2B5EF4-FFF2-40B4-BE49-F238E27FC236}">
                <a16:creationId xmlns="" xmlns:a16="http://schemas.microsoft.com/office/drawing/2014/main" id="{A017C22F-AB29-4658-A439-D617F3ECF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16" name="Rectangle 4">
            <a:extLst>
              <a:ext uri="{FF2B5EF4-FFF2-40B4-BE49-F238E27FC236}">
                <a16:creationId xmlns="" xmlns:a16="http://schemas.microsoft.com/office/drawing/2014/main" id="{6B595DF0-ABA1-423E-903F-2F36504DC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632" y="119534"/>
            <a:ext cx="748883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GB" sz="28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Budapest Convention: Reach </a:t>
            </a:r>
            <a:endParaRPr lang="en-GB" sz="28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en-US" sz="28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="" xmlns:a16="http://schemas.microsoft.com/office/drawing/2014/main" id="{648DECF0-A03E-45A8-A223-017D7736791F}"/>
              </a:ext>
            </a:extLst>
          </p:cNvPr>
          <p:cNvSpPr/>
          <p:nvPr/>
        </p:nvSpPr>
        <p:spPr>
          <a:xfrm>
            <a:off x="-36512" y="6630906"/>
            <a:ext cx="9180512" cy="238653"/>
          </a:xfrm>
          <a:prstGeom prst="rect">
            <a:avLst/>
          </a:prstGeom>
          <a:gradFill flip="none" rotWithShape="1">
            <a:gsLst>
              <a:gs pos="0">
                <a:srgbClr val="2F618F">
                  <a:shade val="30000"/>
                  <a:satMod val="115000"/>
                </a:srgbClr>
              </a:gs>
              <a:gs pos="50000">
                <a:srgbClr val="2F618F">
                  <a:shade val="67500"/>
                  <a:satMod val="115000"/>
                </a:srgbClr>
              </a:gs>
              <a:gs pos="100000">
                <a:srgbClr val="2F618F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TextBox 273">
            <a:extLst>
              <a:ext uri="{FF2B5EF4-FFF2-40B4-BE49-F238E27FC236}">
                <a16:creationId xmlns="" xmlns:a16="http://schemas.microsoft.com/office/drawing/2014/main" id="{09CAE9D6-E1D0-4C9D-9C80-E8C5291D7204}"/>
              </a:ext>
            </a:extLst>
          </p:cNvPr>
          <p:cNvSpPr txBox="1"/>
          <p:nvPr/>
        </p:nvSpPr>
        <p:spPr>
          <a:xfrm>
            <a:off x="179512" y="4653136"/>
            <a:ext cx="27587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/>
              <a:t>Budapest Convention</a:t>
            </a:r>
          </a:p>
          <a:p>
            <a:r>
              <a:rPr lang="en-GB" sz="2200" b="1" dirty="0"/>
              <a:t>Ratified/acceded: </a:t>
            </a:r>
            <a:r>
              <a:rPr lang="en-GB" sz="2200" b="1" dirty="0" smtClean="0"/>
              <a:t>57</a:t>
            </a:r>
            <a:endParaRPr lang="en-GB" sz="2200" b="1" dirty="0"/>
          </a:p>
        </p:txBody>
      </p:sp>
      <p:sp>
        <p:nvSpPr>
          <p:cNvPr id="119" name="TextBox 274">
            <a:extLst>
              <a:ext uri="{FF2B5EF4-FFF2-40B4-BE49-F238E27FC236}">
                <a16:creationId xmlns="" xmlns:a16="http://schemas.microsoft.com/office/drawing/2014/main" id="{1DA95E59-5A4A-46CA-9DF4-2D4D6B25C1CB}"/>
              </a:ext>
            </a:extLst>
          </p:cNvPr>
          <p:cNvSpPr txBox="1"/>
          <p:nvPr/>
        </p:nvSpPr>
        <p:spPr>
          <a:xfrm>
            <a:off x="179512" y="5374377"/>
            <a:ext cx="27587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/>
              <a:t>Signed: 4</a:t>
            </a:r>
          </a:p>
        </p:txBody>
      </p:sp>
      <p:sp>
        <p:nvSpPr>
          <p:cNvPr id="120" name="TextBox 275">
            <a:extLst>
              <a:ext uri="{FF2B5EF4-FFF2-40B4-BE49-F238E27FC236}">
                <a16:creationId xmlns="" xmlns:a16="http://schemas.microsoft.com/office/drawing/2014/main" id="{B71388DA-0A79-4897-AFC9-7424C4147560}"/>
              </a:ext>
            </a:extLst>
          </p:cNvPr>
          <p:cNvSpPr txBox="1"/>
          <p:nvPr/>
        </p:nvSpPr>
        <p:spPr>
          <a:xfrm>
            <a:off x="179512" y="5785228"/>
            <a:ext cx="27587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/>
              <a:t>Invited to accede:  </a:t>
            </a:r>
            <a:r>
              <a:rPr lang="en-GB" sz="2200" b="1" dirty="0" smtClean="0"/>
              <a:t>10</a:t>
            </a:r>
            <a:endParaRPr lang="en-GB" sz="2200" b="1" dirty="0"/>
          </a:p>
          <a:p>
            <a:r>
              <a:rPr lang="en-GB" sz="2200" b="1" dirty="0"/>
              <a:t>= 71</a:t>
            </a:r>
          </a:p>
        </p:txBody>
      </p:sp>
      <p:sp>
        <p:nvSpPr>
          <p:cNvPr id="121" name="TextBox 276">
            <a:extLst>
              <a:ext uri="{FF2B5EF4-FFF2-40B4-BE49-F238E27FC236}">
                <a16:creationId xmlns="" xmlns:a16="http://schemas.microsoft.com/office/drawing/2014/main" id="{8049F4FF-B466-49E7-9189-A524970D2ADE}"/>
              </a:ext>
            </a:extLst>
          </p:cNvPr>
          <p:cNvSpPr txBox="1"/>
          <p:nvPr/>
        </p:nvSpPr>
        <p:spPr>
          <a:xfrm>
            <a:off x="3796115" y="4854972"/>
            <a:ext cx="49812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/>
              <a:t>Other States with laws/draft laws largely in line with Budapest Convention = 20+</a:t>
            </a:r>
          </a:p>
        </p:txBody>
      </p:sp>
      <p:sp>
        <p:nvSpPr>
          <p:cNvPr id="122" name="Oval 277">
            <a:extLst>
              <a:ext uri="{FF2B5EF4-FFF2-40B4-BE49-F238E27FC236}">
                <a16:creationId xmlns="" xmlns:a16="http://schemas.microsoft.com/office/drawing/2014/main" id="{CF4453E1-BBEB-4312-B583-C7989EC3A487}"/>
              </a:ext>
            </a:extLst>
          </p:cNvPr>
          <p:cNvSpPr/>
          <p:nvPr/>
        </p:nvSpPr>
        <p:spPr>
          <a:xfrm>
            <a:off x="2960043" y="5255643"/>
            <a:ext cx="509276" cy="498832"/>
          </a:xfrm>
          <a:prstGeom prst="ellipse">
            <a:avLst/>
          </a:prstGeom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Oval 278">
            <a:extLst>
              <a:ext uri="{FF2B5EF4-FFF2-40B4-BE49-F238E27FC236}">
                <a16:creationId xmlns="" xmlns:a16="http://schemas.microsoft.com/office/drawing/2014/main" id="{7139BD2A-7AF6-425B-B479-970E3330E3F5}"/>
              </a:ext>
            </a:extLst>
          </p:cNvPr>
          <p:cNvSpPr/>
          <p:nvPr/>
        </p:nvSpPr>
        <p:spPr>
          <a:xfrm>
            <a:off x="2968059" y="4702932"/>
            <a:ext cx="509276" cy="498832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Oval 279">
            <a:extLst>
              <a:ext uri="{FF2B5EF4-FFF2-40B4-BE49-F238E27FC236}">
                <a16:creationId xmlns="" xmlns:a16="http://schemas.microsoft.com/office/drawing/2014/main" id="{B1DAF80F-8A38-47F0-8930-D070A795CB79}"/>
              </a:ext>
            </a:extLst>
          </p:cNvPr>
          <p:cNvSpPr/>
          <p:nvPr/>
        </p:nvSpPr>
        <p:spPr>
          <a:xfrm>
            <a:off x="2981754" y="5832801"/>
            <a:ext cx="509276" cy="498832"/>
          </a:xfrm>
          <a:prstGeom prst="ellipse">
            <a:avLst/>
          </a:prstGeom>
          <a:solidFill>
            <a:srgbClr val="9933FF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Oval 280">
            <a:extLst>
              <a:ext uri="{FF2B5EF4-FFF2-40B4-BE49-F238E27FC236}">
                <a16:creationId xmlns="" xmlns:a16="http://schemas.microsoft.com/office/drawing/2014/main" id="{C9D079D9-2767-450C-A6A8-440D7C2B3FBF}"/>
              </a:ext>
            </a:extLst>
          </p:cNvPr>
          <p:cNvSpPr/>
          <p:nvPr/>
        </p:nvSpPr>
        <p:spPr>
          <a:xfrm>
            <a:off x="8448980" y="5155899"/>
            <a:ext cx="509276" cy="498832"/>
          </a:xfrm>
          <a:prstGeom prst="ellipse">
            <a:avLst/>
          </a:prstGeom>
          <a:solidFill>
            <a:srgbClr val="00B050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TextBox 281">
            <a:extLst>
              <a:ext uri="{FF2B5EF4-FFF2-40B4-BE49-F238E27FC236}">
                <a16:creationId xmlns="" xmlns:a16="http://schemas.microsoft.com/office/drawing/2014/main" id="{1651FF91-E653-49AE-AEB3-A3A790691045}"/>
              </a:ext>
            </a:extLst>
          </p:cNvPr>
          <p:cNvSpPr txBox="1"/>
          <p:nvPr/>
        </p:nvSpPr>
        <p:spPr>
          <a:xfrm>
            <a:off x="3832995" y="5675074"/>
            <a:ext cx="49812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/>
              <a:t>Further States drawing on Budapest Convention for legislation = 50+</a:t>
            </a:r>
          </a:p>
        </p:txBody>
      </p:sp>
      <p:sp>
        <p:nvSpPr>
          <p:cNvPr id="127" name="TextBox 282">
            <a:extLst>
              <a:ext uri="{FF2B5EF4-FFF2-40B4-BE49-F238E27FC236}">
                <a16:creationId xmlns="" xmlns:a16="http://schemas.microsoft.com/office/drawing/2014/main" id="{ACD79B5B-13C0-47D0-979B-A1419BDCDB95}"/>
              </a:ext>
            </a:extLst>
          </p:cNvPr>
          <p:cNvSpPr txBox="1"/>
          <p:nvPr/>
        </p:nvSpPr>
        <p:spPr>
          <a:xfrm>
            <a:off x="243018" y="3633498"/>
            <a:ext cx="21953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b="1" dirty="0"/>
              <a:t>140</a:t>
            </a:r>
            <a:r>
              <a:rPr lang="en-GB" sz="6000" b="1" dirty="0"/>
              <a:t>+</a:t>
            </a:r>
          </a:p>
        </p:txBody>
      </p:sp>
      <p:sp>
        <p:nvSpPr>
          <p:cNvPr id="128" name="Oval 283">
            <a:extLst>
              <a:ext uri="{FF2B5EF4-FFF2-40B4-BE49-F238E27FC236}">
                <a16:creationId xmlns="" xmlns:a16="http://schemas.microsoft.com/office/drawing/2014/main" id="{8A0AFA0B-8E3E-4F75-977B-8CA8BE760723}"/>
              </a:ext>
            </a:extLst>
          </p:cNvPr>
          <p:cNvSpPr/>
          <p:nvPr/>
        </p:nvSpPr>
        <p:spPr>
          <a:xfrm>
            <a:off x="8448980" y="5832801"/>
            <a:ext cx="509276" cy="498832"/>
          </a:xfrm>
          <a:prstGeom prst="ellipse">
            <a:avLst/>
          </a:prstGeom>
          <a:solidFill>
            <a:srgbClr val="FFFF00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TextBox 284">
            <a:extLst>
              <a:ext uri="{FF2B5EF4-FFF2-40B4-BE49-F238E27FC236}">
                <a16:creationId xmlns="" xmlns:a16="http://schemas.microsoft.com/office/drawing/2014/main" id="{104EDB7E-80BC-4FB7-9CD0-A25ABD1A6E14}"/>
              </a:ext>
            </a:extLst>
          </p:cNvPr>
          <p:cNvSpPr txBox="1"/>
          <p:nvPr/>
        </p:nvSpPr>
        <p:spPr>
          <a:xfrm>
            <a:off x="8028384" y="4581128"/>
            <a:ext cx="130237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Indicative map only</a:t>
            </a:r>
          </a:p>
        </p:txBody>
      </p:sp>
      <p:sp>
        <p:nvSpPr>
          <p:cNvPr id="130" name="Oval 285">
            <a:extLst>
              <a:ext uri="{FF2B5EF4-FFF2-40B4-BE49-F238E27FC236}">
                <a16:creationId xmlns="" xmlns:a16="http://schemas.microsoft.com/office/drawing/2014/main" id="{FA923FD3-0EB3-49E5-A080-A6484AEDADEB}"/>
              </a:ext>
            </a:extLst>
          </p:cNvPr>
          <p:cNvSpPr/>
          <p:nvPr/>
        </p:nvSpPr>
        <p:spPr>
          <a:xfrm>
            <a:off x="1901893" y="2867960"/>
            <a:ext cx="64725" cy="58143"/>
          </a:xfrm>
          <a:prstGeom prst="ellipse">
            <a:avLst/>
          </a:prstGeom>
          <a:solidFill>
            <a:srgbClr val="9966FF"/>
          </a:solidFill>
          <a:ln w="31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Oval 286">
            <a:extLst>
              <a:ext uri="{FF2B5EF4-FFF2-40B4-BE49-F238E27FC236}">
                <a16:creationId xmlns="" xmlns:a16="http://schemas.microsoft.com/office/drawing/2014/main" id="{07A7F714-3EF5-4427-B93C-911B8763160B}"/>
              </a:ext>
            </a:extLst>
          </p:cNvPr>
          <p:cNvSpPr/>
          <p:nvPr/>
        </p:nvSpPr>
        <p:spPr>
          <a:xfrm>
            <a:off x="5235127" y="3491931"/>
            <a:ext cx="64725" cy="58143"/>
          </a:xfrm>
          <a:prstGeom prst="ellipse">
            <a:avLst/>
          </a:prstGeom>
          <a:solidFill>
            <a:srgbClr val="000099"/>
          </a:solidFill>
          <a:ln w="31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Oval 287">
            <a:extLst>
              <a:ext uri="{FF2B5EF4-FFF2-40B4-BE49-F238E27FC236}">
                <a16:creationId xmlns="" xmlns:a16="http://schemas.microsoft.com/office/drawing/2014/main" id="{CE44A9B1-BC0F-413C-B82D-5ADD776ECA73}"/>
              </a:ext>
            </a:extLst>
          </p:cNvPr>
          <p:cNvSpPr/>
          <p:nvPr/>
        </p:nvSpPr>
        <p:spPr>
          <a:xfrm>
            <a:off x="4069666" y="1718860"/>
            <a:ext cx="64725" cy="58143"/>
          </a:xfrm>
          <a:prstGeom prst="ellipse">
            <a:avLst/>
          </a:prstGeom>
          <a:solidFill>
            <a:srgbClr val="0000CC"/>
          </a:solidFill>
          <a:ln w="31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Oval 288">
            <a:extLst>
              <a:ext uri="{FF2B5EF4-FFF2-40B4-BE49-F238E27FC236}">
                <a16:creationId xmlns="" xmlns:a16="http://schemas.microsoft.com/office/drawing/2014/main" id="{7A13FDCB-0E7E-4EAA-B2D5-7C9FE0C6064F}"/>
              </a:ext>
            </a:extLst>
          </p:cNvPr>
          <p:cNvSpPr/>
          <p:nvPr/>
        </p:nvSpPr>
        <p:spPr>
          <a:xfrm>
            <a:off x="4674468" y="2044492"/>
            <a:ext cx="64725" cy="58143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Oval 289">
            <a:extLst>
              <a:ext uri="{FF2B5EF4-FFF2-40B4-BE49-F238E27FC236}">
                <a16:creationId xmlns="" xmlns:a16="http://schemas.microsoft.com/office/drawing/2014/main" id="{27B71B3D-6528-4D55-9B03-7413478FA032}"/>
              </a:ext>
            </a:extLst>
          </p:cNvPr>
          <p:cNvSpPr/>
          <p:nvPr/>
        </p:nvSpPr>
        <p:spPr>
          <a:xfrm>
            <a:off x="4676838" y="3091716"/>
            <a:ext cx="64725" cy="58143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Oval 290">
            <a:extLst>
              <a:ext uri="{FF2B5EF4-FFF2-40B4-BE49-F238E27FC236}">
                <a16:creationId xmlns="" xmlns:a16="http://schemas.microsoft.com/office/drawing/2014/main" id="{9DAC45E3-5E01-47C5-B8FA-9EBFA95055F8}"/>
              </a:ext>
            </a:extLst>
          </p:cNvPr>
          <p:cNvSpPr/>
          <p:nvPr/>
        </p:nvSpPr>
        <p:spPr>
          <a:xfrm>
            <a:off x="6465570" y="2634479"/>
            <a:ext cx="64725" cy="58143"/>
          </a:xfrm>
          <a:prstGeom prst="ellipse">
            <a:avLst/>
          </a:prstGeom>
          <a:solidFill>
            <a:srgbClr val="FFFF00"/>
          </a:solidFill>
          <a:ln w="31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Oval 291">
            <a:extLst>
              <a:ext uri="{FF2B5EF4-FFF2-40B4-BE49-F238E27FC236}">
                <a16:creationId xmlns="" xmlns:a16="http://schemas.microsoft.com/office/drawing/2014/main" id="{C6D402FE-A2A2-4810-8B6D-B65F6E989519}"/>
              </a:ext>
            </a:extLst>
          </p:cNvPr>
          <p:cNvSpPr/>
          <p:nvPr/>
        </p:nvSpPr>
        <p:spPr>
          <a:xfrm>
            <a:off x="3499163" y="2420888"/>
            <a:ext cx="64725" cy="58143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7" name="Oval 54">
            <a:extLst>
              <a:ext uri="{FF2B5EF4-FFF2-40B4-BE49-F238E27FC236}">
                <a16:creationId xmlns="" xmlns:a16="http://schemas.microsoft.com/office/drawing/2014/main" id="{235A26BD-5065-49FF-8F89-E593D276BC14}"/>
              </a:ext>
            </a:extLst>
          </p:cNvPr>
          <p:cNvSpPr/>
          <p:nvPr/>
        </p:nvSpPr>
        <p:spPr>
          <a:xfrm>
            <a:off x="3779912" y="2740619"/>
            <a:ext cx="64725" cy="58143"/>
          </a:xfrm>
          <a:prstGeom prst="ellipse">
            <a:avLst/>
          </a:prstGeom>
          <a:solidFill>
            <a:srgbClr val="9966FF"/>
          </a:solidFill>
          <a:ln w="31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Oval 38">
            <a:extLst>
              <a:ext uri="{FF2B5EF4-FFF2-40B4-BE49-F238E27FC236}">
                <a16:creationId xmlns="" xmlns:a16="http://schemas.microsoft.com/office/drawing/2014/main" id="{CC868433-6E9F-4384-A7FC-55E0744D919F}"/>
              </a:ext>
            </a:extLst>
          </p:cNvPr>
          <p:cNvSpPr/>
          <p:nvPr/>
        </p:nvSpPr>
        <p:spPr>
          <a:xfrm>
            <a:off x="3923928" y="1786681"/>
            <a:ext cx="64725" cy="58143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Oval 7">
            <a:extLst>
              <a:ext uri="{FF2B5EF4-FFF2-40B4-BE49-F238E27FC236}">
                <a16:creationId xmlns="" xmlns:a16="http://schemas.microsoft.com/office/drawing/2014/main" id="{3785E659-CFD8-4080-8D55-5B1D6B62EDA6}"/>
              </a:ext>
            </a:extLst>
          </p:cNvPr>
          <p:cNvSpPr/>
          <p:nvPr/>
        </p:nvSpPr>
        <p:spPr>
          <a:xfrm>
            <a:off x="3851920" y="1858689"/>
            <a:ext cx="64725" cy="58143"/>
          </a:xfrm>
          <a:prstGeom prst="ellipse">
            <a:avLst/>
          </a:prstGeom>
          <a:solidFill>
            <a:srgbClr val="0000CC"/>
          </a:solidFill>
          <a:ln w="31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Oval 144">
            <a:extLst>
              <a:ext uri="{FF2B5EF4-FFF2-40B4-BE49-F238E27FC236}">
                <a16:creationId xmlns="" xmlns:a16="http://schemas.microsoft.com/office/drawing/2014/main" id="{139173FE-3282-43D6-9C1C-793A7E7CACC4}"/>
              </a:ext>
            </a:extLst>
          </p:cNvPr>
          <p:cNvSpPr/>
          <p:nvPr/>
        </p:nvSpPr>
        <p:spPr>
          <a:xfrm>
            <a:off x="4788024" y="2924944"/>
            <a:ext cx="64725" cy="58143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Oval 100">
            <a:extLst>
              <a:ext uri="{FF2B5EF4-FFF2-40B4-BE49-F238E27FC236}">
                <a16:creationId xmlns="" xmlns:a16="http://schemas.microsoft.com/office/drawing/2014/main" id="{68821EF7-BDA3-4703-87E9-9549291A44D3}"/>
              </a:ext>
            </a:extLst>
          </p:cNvPr>
          <p:cNvSpPr/>
          <p:nvPr/>
        </p:nvSpPr>
        <p:spPr>
          <a:xfrm>
            <a:off x="4644008" y="2938809"/>
            <a:ext cx="64725" cy="58143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Oval 40">
            <a:extLst>
              <a:ext uri="{FF2B5EF4-FFF2-40B4-BE49-F238E27FC236}">
                <a16:creationId xmlns="" xmlns:a16="http://schemas.microsoft.com/office/drawing/2014/main" id="{CB9B6A53-81FB-45A1-8EEF-8F716F142CD2}"/>
              </a:ext>
            </a:extLst>
          </p:cNvPr>
          <p:cNvSpPr/>
          <p:nvPr/>
        </p:nvSpPr>
        <p:spPr>
          <a:xfrm>
            <a:off x="1842979" y="1556792"/>
            <a:ext cx="64725" cy="58143"/>
          </a:xfrm>
          <a:prstGeom prst="ellipse">
            <a:avLst/>
          </a:prstGeom>
          <a:solidFill>
            <a:srgbClr val="0000CC"/>
          </a:solidFill>
          <a:ln w="31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3" name="Oval 298">
            <a:extLst>
              <a:ext uri="{FF2B5EF4-FFF2-40B4-BE49-F238E27FC236}">
                <a16:creationId xmlns="" xmlns:a16="http://schemas.microsoft.com/office/drawing/2014/main" id="{02DEBBDF-9517-499E-B648-C10C2F392798}"/>
              </a:ext>
            </a:extLst>
          </p:cNvPr>
          <p:cNvSpPr/>
          <p:nvPr/>
        </p:nvSpPr>
        <p:spPr>
          <a:xfrm>
            <a:off x="3200400" y="2514600"/>
            <a:ext cx="64725" cy="58143"/>
          </a:xfrm>
          <a:prstGeom prst="ellipse">
            <a:avLst/>
          </a:prstGeom>
          <a:solidFill>
            <a:srgbClr val="9900CC"/>
          </a:solidFill>
          <a:ln w="31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Oval 300">
            <a:extLst>
              <a:ext uri="{FF2B5EF4-FFF2-40B4-BE49-F238E27FC236}">
                <a16:creationId xmlns="" xmlns:a16="http://schemas.microsoft.com/office/drawing/2014/main" id="{6771355F-C08A-4F7D-A070-8B980DAD2DA7}"/>
              </a:ext>
            </a:extLst>
          </p:cNvPr>
          <p:cNvSpPr/>
          <p:nvPr/>
        </p:nvSpPr>
        <p:spPr>
          <a:xfrm>
            <a:off x="5486400" y="2183100"/>
            <a:ext cx="64725" cy="58143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" name="Oval 301">
            <a:extLst>
              <a:ext uri="{FF2B5EF4-FFF2-40B4-BE49-F238E27FC236}">
                <a16:creationId xmlns="" xmlns:a16="http://schemas.microsoft.com/office/drawing/2014/main" id="{25C1E1D7-C75B-443A-AA2C-D046BC92D66F}"/>
              </a:ext>
            </a:extLst>
          </p:cNvPr>
          <p:cNvSpPr/>
          <p:nvPr/>
        </p:nvSpPr>
        <p:spPr>
          <a:xfrm>
            <a:off x="5420796" y="2089484"/>
            <a:ext cx="64725" cy="58143"/>
          </a:xfrm>
          <a:prstGeom prst="ellipse">
            <a:avLst/>
          </a:prstGeom>
          <a:solidFill>
            <a:srgbClr val="FFFF00"/>
          </a:solidFill>
          <a:ln w="31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" name="Oval 230">
            <a:extLst>
              <a:ext uri="{FF2B5EF4-FFF2-40B4-BE49-F238E27FC236}">
                <a16:creationId xmlns="" xmlns:a16="http://schemas.microsoft.com/office/drawing/2014/main" id="{4AF7472C-B707-48EE-824D-E8C8DCDC2E82}"/>
              </a:ext>
            </a:extLst>
          </p:cNvPr>
          <p:cNvSpPr/>
          <p:nvPr/>
        </p:nvSpPr>
        <p:spPr>
          <a:xfrm>
            <a:off x="1478317" y="2575845"/>
            <a:ext cx="64725" cy="58143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" name="Oval 261">
            <a:extLst>
              <a:ext uri="{FF2B5EF4-FFF2-40B4-BE49-F238E27FC236}">
                <a16:creationId xmlns="" xmlns:a16="http://schemas.microsoft.com/office/drawing/2014/main" id="{3A8FCC90-F217-4335-8B26-8D0D7846DB16}"/>
              </a:ext>
            </a:extLst>
          </p:cNvPr>
          <p:cNvSpPr/>
          <p:nvPr/>
        </p:nvSpPr>
        <p:spPr>
          <a:xfrm>
            <a:off x="3482795" y="2700166"/>
            <a:ext cx="64725" cy="58143"/>
          </a:xfrm>
          <a:prstGeom prst="ellipse">
            <a:avLst/>
          </a:prstGeom>
          <a:solidFill>
            <a:srgbClr val="FFFF00"/>
          </a:solidFill>
          <a:ln w="31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Oval 239">
            <a:extLst>
              <a:ext uri="{FF2B5EF4-FFF2-40B4-BE49-F238E27FC236}">
                <a16:creationId xmlns="" xmlns:a16="http://schemas.microsoft.com/office/drawing/2014/main" id="{CC1C5034-6D18-4B65-88B6-806C577501E6}"/>
              </a:ext>
            </a:extLst>
          </p:cNvPr>
          <p:cNvSpPr/>
          <p:nvPr/>
        </p:nvSpPr>
        <p:spPr>
          <a:xfrm>
            <a:off x="8120535" y="3381348"/>
            <a:ext cx="64725" cy="58143"/>
          </a:xfrm>
          <a:prstGeom prst="ellipse">
            <a:avLst/>
          </a:prstGeom>
          <a:solidFill>
            <a:srgbClr val="FFFF00"/>
          </a:solidFill>
          <a:ln w="31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" name="Oval 260">
            <a:extLst>
              <a:ext uri="{FF2B5EF4-FFF2-40B4-BE49-F238E27FC236}">
                <a16:creationId xmlns="" xmlns:a16="http://schemas.microsoft.com/office/drawing/2014/main" id="{1E46CF80-27EE-4402-99CD-2DF5E5E4EBF2}"/>
              </a:ext>
            </a:extLst>
          </p:cNvPr>
          <p:cNvSpPr/>
          <p:nvPr/>
        </p:nvSpPr>
        <p:spPr>
          <a:xfrm>
            <a:off x="4504199" y="3735246"/>
            <a:ext cx="64725" cy="58143"/>
          </a:xfrm>
          <a:prstGeom prst="ellipse">
            <a:avLst/>
          </a:prstGeom>
          <a:solidFill>
            <a:srgbClr val="FFFF00"/>
          </a:solidFill>
          <a:ln w="31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0" name="Oval 144">
            <a:extLst>
              <a:ext uri="{FF2B5EF4-FFF2-40B4-BE49-F238E27FC236}">
                <a16:creationId xmlns="" xmlns:a16="http://schemas.microsoft.com/office/drawing/2014/main" id="{99B4DD24-5BD3-4E7B-A1BC-5BF1A8CD1F46}"/>
              </a:ext>
            </a:extLst>
          </p:cNvPr>
          <p:cNvSpPr/>
          <p:nvPr/>
        </p:nvSpPr>
        <p:spPr>
          <a:xfrm>
            <a:off x="5219824" y="2308994"/>
            <a:ext cx="64725" cy="58143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1" name="Oval 255">
            <a:extLst>
              <a:ext uri="{FF2B5EF4-FFF2-40B4-BE49-F238E27FC236}">
                <a16:creationId xmlns="" xmlns:a16="http://schemas.microsoft.com/office/drawing/2014/main" id="{43AD6B14-8B5F-491D-8AB3-6086C856BA89}"/>
              </a:ext>
            </a:extLst>
          </p:cNvPr>
          <p:cNvSpPr/>
          <p:nvPr/>
        </p:nvSpPr>
        <p:spPr>
          <a:xfrm>
            <a:off x="5487019" y="1936407"/>
            <a:ext cx="64725" cy="58143"/>
          </a:xfrm>
          <a:prstGeom prst="ellipse">
            <a:avLst/>
          </a:prstGeom>
          <a:solidFill>
            <a:srgbClr val="FFFF00"/>
          </a:solidFill>
          <a:ln w="31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" name="Oval 259">
            <a:extLst>
              <a:ext uri="{FF2B5EF4-FFF2-40B4-BE49-F238E27FC236}">
                <a16:creationId xmlns="" xmlns:a16="http://schemas.microsoft.com/office/drawing/2014/main" id="{9A248DC0-C7C9-423A-A1BB-59A148FD732E}"/>
              </a:ext>
            </a:extLst>
          </p:cNvPr>
          <p:cNvSpPr/>
          <p:nvPr/>
        </p:nvSpPr>
        <p:spPr>
          <a:xfrm>
            <a:off x="2373708" y="2817191"/>
            <a:ext cx="64725" cy="58143"/>
          </a:xfrm>
          <a:prstGeom prst="ellipse">
            <a:avLst/>
          </a:prstGeom>
          <a:solidFill>
            <a:srgbClr val="FFFF00"/>
          </a:solidFill>
          <a:ln w="31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" name="Oval 144">
            <a:extLst>
              <a:ext uri="{FF2B5EF4-FFF2-40B4-BE49-F238E27FC236}">
                <a16:creationId xmlns="" xmlns:a16="http://schemas.microsoft.com/office/drawing/2014/main" id="{DD85B540-6B05-4DE9-92C8-FF3B85826660}"/>
              </a:ext>
            </a:extLst>
          </p:cNvPr>
          <p:cNvSpPr/>
          <p:nvPr/>
        </p:nvSpPr>
        <p:spPr>
          <a:xfrm>
            <a:off x="5080124" y="2308994"/>
            <a:ext cx="64725" cy="58143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" name="Oval 260">
            <a:extLst>
              <a:ext uri="{FF2B5EF4-FFF2-40B4-BE49-F238E27FC236}">
                <a16:creationId xmlns="" xmlns:a16="http://schemas.microsoft.com/office/drawing/2014/main" id="{DF8917E1-03CA-4129-B396-51151AA871BA}"/>
              </a:ext>
            </a:extLst>
          </p:cNvPr>
          <p:cNvSpPr/>
          <p:nvPr/>
        </p:nvSpPr>
        <p:spPr>
          <a:xfrm>
            <a:off x="4986799" y="3481246"/>
            <a:ext cx="64725" cy="58143"/>
          </a:xfrm>
          <a:prstGeom prst="ellipse">
            <a:avLst/>
          </a:prstGeom>
          <a:solidFill>
            <a:srgbClr val="FFFF00"/>
          </a:solidFill>
          <a:ln w="31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Oval 261">
            <a:extLst>
              <a:ext uri="{FF2B5EF4-FFF2-40B4-BE49-F238E27FC236}">
                <a16:creationId xmlns="" xmlns:a16="http://schemas.microsoft.com/office/drawing/2014/main" id="{F760E6FB-B929-45C5-8245-66993AB4A022}"/>
              </a:ext>
            </a:extLst>
          </p:cNvPr>
          <p:cNvSpPr/>
          <p:nvPr/>
        </p:nvSpPr>
        <p:spPr>
          <a:xfrm>
            <a:off x="3705045" y="2554116"/>
            <a:ext cx="64725" cy="58143"/>
          </a:xfrm>
          <a:prstGeom prst="ellipse">
            <a:avLst/>
          </a:prstGeom>
          <a:solidFill>
            <a:srgbClr val="FFFF00"/>
          </a:solidFill>
          <a:ln w="31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3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-36512" y="-27384"/>
            <a:ext cx="9180512" cy="900000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110145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8"/>
          <p:cNvSpPr txBox="1"/>
          <p:nvPr/>
        </p:nvSpPr>
        <p:spPr>
          <a:xfrm>
            <a:off x="1049537" y="-27384"/>
            <a:ext cx="79575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Cybercrime and other offences in the election process: the role of the Budapest Convention</a:t>
            </a:r>
            <a:endParaRPr lang="en-GB" sz="28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F87B7483-3E56-4277-9F33-7B306D754D9B}"/>
              </a:ext>
            </a:extLst>
          </p:cNvPr>
          <p:cNvSpPr txBox="1"/>
          <p:nvPr/>
        </p:nvSpPr>
        <p:spPr>
          <a:xfrm>
            <a:off x="72007" y="4207728"/>
            <a:ext cx="4464295" cy="235449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2F618F"/>
                </a:solidFill>
                <a:latin typeface="Arial Narrow" panose="020B0606020202030204" pitchFamily="34" charset="0"/>
              </a:rPr>
              <a:t>Information operations </a:t>
            </a:r>
            <a:r>
              <a:rPr lang="en-US" sz="1900" b="1" dirty="0" smtClean="0">
                <a:solidFill>
                  <a:srgbClr val="2F618F"/>
                </a:solidFill>
                <a:latin typeface="Arial Narrow" panose="020B0606020202030204" pitchFamily="34" charset="0"/>
              </a:rPr>
              <a:t>with violations of rules to ensure free, fair and clean elections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1" dirty="0" smtClean="0">
                <a:latin typeface="Arial Narrow" panose="020B0606020202030204" pitchFamily="34" charset="0"/>
              </a:rPr>
              <a:t>Data protection rules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1" dirty="0" smtClean="0">
                <a:latin typeface="Arial Narrow" panose="020B0606020202030204" pitchFamily="34" charset="0"/>
              </a:rPr>
              <a:t>Rules on political finances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1" dirty="0" smtClean="0">
                <a:latin typeface="Arial Narrow" panose="020B0606020202030204" pitchFamily="34" charset="0"/>
              </a:rPr>
              <a:t>Rules on media coverage of electoral campaigns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1" dirty="0" smtClean="0">
                <a:latin typeface="Arial Narrow" panose="020B0606020202030204" pitchFamily="34" charset="0"/>
              </a:rPr>
              <a:t>Rules on broadcasting and political advertising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5076056" y="3980671"/>
            <a:ext cx="3888432" cy="267765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 smtClean="0">
                <a:solidFill>
                  <a:srgbClr val="2B5D8F"/>
                </a:solidFill>
                <a:latin typeface="Arial Narrow" panose="020B0606020202030204" pitchFamily="34" charset="0"/>
              </a:rPr>
              <a:t>Procedural powers and international cooperation to secure electronic evidence and prosecute offenders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b="1" dirty="0" smtClean="0">
                <a:latin typeface="Arial Narrow" panose="020B0606020202030204" pitchFamily="34" charset="0"/>
              </a:rPr>
              <a:t>Articles 16, 17, 29 and 30 for data preservation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b="1" dirty="0" smtClean="0">
                <a:latin typeface="Arial Narrow" panose="020B0606020202030204" pitchFamily="34" charset="0"/>
              </a:rPr>
              <a:t>Article 18 Production orders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b="1" dirty="0" smtClean="0">
                <a:latin typeface="Arial Narrow" panose="020B0606020202030204" pitchFamily="34" charset="0"/>
              </a:rPr>
              <a:t>Article 19 Search and seizure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b="1" dirty="0" smtClean="0">
                <a:latin typeface="Arial Narrow" panose="020B0606020202030204" pitchFamily="34" charset="0"/>
              </a:rPr>
              <a:t>Etc. (incl. cooperation with service providers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076056" y="980728"/>
            <a:ext cx="3888230" cy="298543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rgbClr val="2B5D8F"/>
                </a:solidFill>
                <a:latin typeface="Arial Narrow" panose="020B0606020202030204" pitchFamily="34" charset="0"/>
              </a:rPr>
              <a:t>Budapest Convention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rgbClr val="2B5D8F"/>
                </a:solidFill>
                <a:latin typeface="Arial Narrow" panose="020B0606020202030204" pitchFamily="34" charset="0"/>
              </a:rPr>
              <a:t>Substantive criminal law provisions</a:t>
            </a:r>
          </a:p>
          <a:p>
            <a:pPr marL="360000" indent="-3600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b="1" dirty="0">
                <a:latin typeface="Arial Narrow" panose="020B0606020202030204" pitchFamily="34" charset="0"/>
              </a:rPr>
              <a:t>Article  2 Illegal access</a:t>
            </a:r>
          </a:p>
          <a:p>
            <a:pPr marL="360000" indent="-3600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b="1" dirty="0">
                <a:latin typeface="Arial Narrow" panose="020B0606020202030204" pitchFamily="34" charset="0"/>
              </a:rPr>
              <a:t>Article 3 Illegal interception</a:t>
            </a:r>
          </a:p>
          <a:p>
            <a:pPr marL="360000" indent="-3600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b="1" dirty="0">
                <a:latin typeface="Arial Narrow" panose="020B0606020202030204" pitchFamily="34" charset="0"/>
              </a:rPr>
              <a:t>Article 4 Data interference</a:t>
            </a:r>
          </a:p>
          <a:p>
            <a:pPr marL="360000" indent="-3600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b="1" dirty="0">
                <a:latin typeface="Arial Narrow" panose="020B0606020202030204" pitchFamily="34" charset="0"/>
              </a:rPr>
              <a:t>Article 5 System interference</a:t>
            </a:r>
          </a:p>
          <a:p>
            <a:pPr marL="360000" indent="-3600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b="1" dirty="0">
                <a:latin typeface="Arial Narrow" panose="020B0606020202030204" pitchFamily="34" charset="0"/>
              </a:rPr>
              <a:t>Article 6 Misuse of devices</a:t>
            </a:r>
          </a:p>
          <a:p>
            <a:pPr marL="360000" indent="-3600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b="1" dirty="0">
                <a:latin typeface="Arial Narrow" panose="020B0606020202030204" pitchFamily="34" charset="0"/>
              </a:rPr>
              <a:t>Article 7 Forgery</a:t>
            </a:r>
          </a:p>
          <a:p>
            <a:pPr marL="360000" indent="-3600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b="1" dirty="0">
                <a:latin typeface="Arial Narrow" panose="020B0606020202030204" pitchFamily="34" charset="0"/>
              </a:rPr>
              <a:t>Article 8 Fraud</a:t>
            </a:r>
          </a:p>
          <a:p>
            <a:pPr marL="360000" indent="-3600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b="1" dirty="0">
                <a:latin typeface="Arial Narrow" panose="020B0606020202030204" pitchFamily="34" charset="0"/>
              </a:rPr>
              <a:t>Article 11 Attempt, aiding, </a:t>
            </a:r>
            <a:r>
              <a:rPr lang="en-GB" b="1" dirty="0" smtClean="0">
                <a:latin typeface="Arial Narrow" panose="020B0606020202030204" pitchFamily="34" charset="0"/>
              </a:rPr>
              <a:t>abetting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2008" y="980728"/>
            <a:ext cx="4464295" cy="323165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2F618F"/>
                </a:solidFill>
                <a:latin typeface="Arial Narrow" panose="020B0606020202030204" pitchFamily="34" charset="0"/>
              </a:rPr>
              <a:t>Attacks against the confidentiality, integrity and availability of election computers and data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b="1" dirty="0">
                <a:latin typeface="Arial Narrow" panose="020B0606020202030204" pitchFamily="34" charset="0"/>
              </a:rPr>
              <a:t>Compromising voter databases or registration systems </a:t>
            </a:r>
            <a:endParaRPr lang="en-GB" b="1" dirty="0" smtClean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b="1" dirty="0" smtClean="0">
                <a:latin typeface="Arial Narrow" panose="020B0606020202030204" pitchFamily="34" charset="0"/>
              </a:rPr>
              <a:t>Tampering </a:t>
            </a:r>
            <a:r>
              <a:rPr lang="en-GB" b="1" dirty="0">
                <a:latin typeface="Arial Narrow" panose="020B0606020202030204" pitchFamily="34" charset="0"/>
              </a:rPr>
              <a:t>with voting machines to manipulate results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b="1" dirty="0">
                <a:latin typeface="Arial Narrow" panose="020B0606020202030204" pitchFamily="34" charset="0"/>
              </a:rPr>
              <a:t>Interference with the function of </a:t>
            </a:r>
            <a:r>
              <a:rPr lang="en-GB" b="1" dirty="0" smtClean="0">
                <a:latin typeface="Arial Narrow" panose="020B0606020202030204" pitchFamily="34" charset="0"/>
              </a:rPr>
              <a:t>systems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1" dirty="0" smtClean="0">
                <a:latin typeface="Arial Narrow" panose="020B0606020202030204" pitchFamily="34" charset="0"/>
              </a:rPr>
              <a:t>Illegal </a:t>
            </a:r>
            <a:r>
              <a:rPr lang="en-US" b="1" dirty="0">
                <a:latin typeface="Arial Narrow" panose="020B0606020202030204" pitchFamily="34" charset="0"/>
              </a:rPr>
              <a:t>access to computers to steal, modify, disseminate sensitive data for information operations</a:t>
            </a:r>
          </a:p>
        </p:txBody>
      </p:sp>
      <p:sp>
        <p:nvSpPr>
          <p:cNvPr id="21" name="Right Arrow 20"/>
          <p:cNvSpPr/>
          <p:nvPr/>
        </p:nvSpPr>
        <p:spPr>
          <a:xfrm>
            <a:off x="4536302" y="2348880"/>
            <a:ext cx="53975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ight Arrow 21"/>
          <p:cNvSpPr/>
          <p:nvPr/>
        </p:nvSpPr>
        <p:spPr>
          <a:xfrm>
            <a:off x="4536302" y="4869160"/>
            <a:ext cx="53975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-20899" y="6813376"/>
            <a:ext cx="9215393" cy="296668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21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 txBox="1">
            <a:spLocks/>
          </p:cNvSpPr>
          <p:nvPr/>
        </p:nvSpPr>
        <p:spPr>
          <a:xfrm>
            <a:off x="8388424" y="6593220"/>
            <a:ext cx="490016" cy="4361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517EF97-6CC0-48A9-BC0E-433EC7B55211}" type="slidenum">
              <a:rPr lang="en-GB" smtClean="0">
                <a:solidFill>
                  <a:schemeClr val="tx1"/>
                </a:solidFill>
              </a:rPr>
              <a:pPr/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-36512" y="-27384"/>
            <a:ext cx="9180512" cy="900000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110145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8"/>
          <p:cNvSpPr txBox="1"/>
          <p:nvPr/>
        </p:nvSpPr>
        <p:spPr>
          <a:xfrm>
            <a:off x="1049537" y="-27384"/>
            <a:ext cx="79575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Cybercrime and other offences in the election process: the role of the Budapest Convention</a:t>
            </a:r>
            <a:endParaRPr lang="en-GB" sz="28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-71393" y="6660724"/>
            <a:ext cx="9215393" cy="296668"/>
          </a:xfrm>
          <a:prstGeom prst="rect">
            <a:avLst/>
          </a:prstGeom>
          <a:solidFill>
            <a:srgbClr val="2F6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194232" y="980728"/>
            <a:ext cx="8755535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rgbClr val="2B5D8F"/>
                </a:solidFill>
                <a:latin typeface="Arial Narrow" panose="020B0606020202030204" pitchFamily="34" charset="0"/>
              </a:rPr>
              <a:t>Conclusions</a:t>
            </a:r>
          </a:p>
          <a:p>
            <a:endParaRPr lang="en-GB" sz="1000" b="1" dirty="0" smtClean="0">
              <a:latin typeface="Arial Narrow" panose="020B0606020202030204" pitchFamily="34" charset="0"/>
            </a:endParaRPr>
          </a:p>
          <a:p>
            <a:pPr marL="342900" indent="-342900">
              <a:spcAft>
                <a:spcPts val="600"/>
              </a:spcAft>
              <a:buFont typeface="Segoe UI Symbol" panose="020B0502040204020203" pitchFamily="34" charset="0"/>
              <a:buChar char="▶"/>
            </a:pPr>
            <a:r>
              <a:rPr lang="en-GB" sz="2200" b="1" dirty="0" smtClean="0">
                <a:latin typeface="Arial Narrow" panose="020B0606020202030204" pitchFamily="34" charset="0"/>
              </a:rPr>
              <a:t>Interference with elections involves cybercrime and/or electronic evidence</a:t>
            </a:r>
          </a:p>
          <a:p>
            <a:pPr marL="342900" indent="-342900">
              <a:spcAft>
                <a:spcPts val="600"/>
              </a:spcAft>
              <a:buFont typeface="Segoe UI Symbol" panose="020B0502040204020203" pitchFamily="34" charset="0"/>
              <a:buChar char="▶"/>
            </a:pPr>
            <a:r>
              <a:rPr lang="en-GB" sz="2200" b="1" dirty="0" smtClean="0">
                <a:latin typeface="Arial Narrow" panose="020B0606020202030204" pitchFamily="34" charset="0"/>
              </a:rPr>
              <a:t>Institutions </a:t>
            </a:r>
            <a:r>
              <a:rPr lang="en-GB" sz="2200" b="1" dirty="0">
                <a:latin typeface="Arial Narrow" panose="020B0606020202030204" pitchFamily="34" charset="0"/>
              </a:rPr>
              <a:t>responsible for elections </a:t>
            </a:r>
            <a:r>
              <a:rPr lang="en-GB" sz="2200" b="1" dirty="0" smtClean="0">
                <a:latin typeface="Arial Narrow" panose="020B0606020202030204" pitchFamily="34" charset="0"/>
              </a:rPr>
              <a:t>need to </a:t>
            </a:r>
            <a:r>
              <a:rPr lang="en-GB" sz="2200" b="1" dirty="0">
                <a:latin typeface="Arial Narrow" panose="020B0606020202030204" pitchFamily="34" charset="0"/>
              </a:rPr>
              <a:t>understand risks and </a:t>
            </a:r>
            <a:r>
              <a:rPr lang="en-GB" sz="2200" b="1" dirty="0" smtClean="0">
                <a:latin typeface="Arial Narrow" panose="020B0606020202030204" pitchFamily="34" charset="0"/>
              </a:rPr>
              <a:t>measures to be taken</a:t>
            </a:r>
            <a:endParaRPr lang="en-GB" sz="2200" b="1" dirty="0">
              <a:latin typeface="Arial Narrow" panose="020B0606020202030204" pitchFamily="34" charset="0"/>
            </a:endParaRPr>
          </a:p>
          <a:p>
            <a:pPr marL="342900" indent="-342900">
              <a:spcAft>
                <a:spcPts val="600"/>
              </a:spcAft>
              <a:buFont typeface="Segoe UI Symbol" panose="020B0502040204020203" pitchFamily="34" charset="0"/>
              <a:buChar char="▶"/>
            </a:pPr>
            <a:r>
              <a:rPr lang="en-GB" sz="2200" b="1" dirty="0" smtClean="0">
                <a:latin typeface="Arial Narrow" panose="020B0606020202030204" pitchFamily="34" charset="0"/>
              </a:rPr>
              <a:t>Invest in cybersecurity measures to protect systems used for elections and election campaigns</a:t>
            </a:r>
          </a:p>
          <a:p>
            <a:pPr marL="342900" indent="-342900">
              <a:spcAft>
                <a:spcPts val="600"/>
              </a:spcAft>
              <a:buFont typeface="Segoe UI Symbol" panose="020B0502040204020203" pitchFamily="34" charset="0"/>
              <a:buChar char="▶"/>
            </a:pPr>
            <a:r>
              <a:rPr lang="en-GB" sz="2200" b="1" dirty="0" smtClean="0">
                <a:latin typeface="Arial Narrow" panose="020B0606020202030204" pitchFamily="34" charset="0"/>
              </a:rPr>
              <a:t>Prosecute cybercrime related to elections (chapter I Budapest Convention)</a:t>
            </a:r>
          </a:p>
          <a:p>
            <a:pPr marL="342900" indent="-342900">
              <a:spcAft>
                <a:spcPts val="600"/>
              </a:spcAft>
              <a:buFont typeface="Segoe UI Symbol" panose="020B0502040204020203" pitchFamily="34" charset="0"/>
              <a:buChar char="▶"/>
            </a:pPr>
            <a:r>
              <a:rPr lang="en-GB" sz="2200" b="1" dirty="0" smtClean="0">
                <a:latin typeface="Arial Narrow" panose="020B0606020202030204" pitchFamily="34" charset="0"/>
              </a:rPr>
              <a:t>Secure electronic evidence and cooperate to identify and prosecute offenders (chapters II and III Budapest Convention) </a:t>
            </a:r>
          </a:p>
          <a:p>
            <a:pPr marL="898525" lvl="1" indent="-5365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Arial Narrow" panose="020B0606020202030204" pitchFamily="34" charset="0"/>
              </a:rPr>
              <a:t>Apply procedural powers to secure evidence</a:t>
            </a:r>
          </a:p>
          <a:p>
            <a:pPr marL="898525" lvl="1" indent="-5365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Arial Narrow" panose="020B0606020202030204" pitchFamily="34" charset="0"/>
              </a:rPr>
              <a:t>Interagency cooperation (involve specialised cybercrime and computer forensic units in investigations)</a:t>
            </a:r>
          </a:p>
          <a:p>
            <a:pPr marL="898525" lvl="1" indent="-5365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Arial Narrow" panose="020B0606020202030204" pitchFamily="34" charset="0"/>
              </a:rPr>
              <a:t>International cooperation to secure evidence in other jurisdictions</a:t>
            </a:r>
          </a:p>
          <a:p>
            <a:pPr marL="898525" lvl="1" indent="-5365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Arial Narrow" panose="020B0606020202030204" pitchFamily="34" charset="0"/>
              </a:rPr>
              <a:t>Cooperation with service providers (see work on Protocol to Budapest C.)</a:t>
            </a:r>
            <a:endParaRPr lang="en-GB" sz="24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5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2744</TotalTime>
  <Words>621</Words>
  <Application>Microsoft Office PowerPoint</Application>
  <PresentationFormat>On-screen Show (4:3)</PresentationFormat>
  <Paragraphs>108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alexander</dc:creator>
  <cp:lastModifiedBy>a</cp:lastModifiedBy>
  <cp:revision>149</cp:revision>
  <dcterms:created xsi:type="dcterms:W3CDTF">2012-05-06T14:03:52Z</dcterms:created>
  <dcterms:modified xsi:type="dcterms:W3CDTF">2018-04-17T09:06:59Z</dcterms:modified>
</cp:coreProperties>
</file>