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0" r:id="rId2"/>
    <p:sldId id="320" r:id="rId3"/>
    <p:sldId id="328" r:id="rId4"/>
    <p:sldId id="330" r:id="rId5"/>
    <p:sldId id="332" r:id="rId6"/>
    <p:sldId id="342" r:id="rId7"/>
    <p:sldId id="349" r:id="rId8"/>
    <p:sldId id="339" r:id="rId9"/>
    <p:sldId id="341" r:id="rId10"/>
    <p:sldId id="343" r:id="rId11"/>
    <p:sldId id="344" r:id="rId12"/>
    <p:sldId id="345" r:id="rId13"/>
    <p:sldId id="346" r:id="rId14"/>
    <p:sldId id="347" r:id="rId15"/>
    <p:sldId id="348" r:id="rId16"/>
    <p:sldId id="318" r:id="rId17"/>
    <p:sldId id="323" r:id="rId18"/>
    <p:sldId id="324" r:id="rId19"/>
    <p:sldId id="325" r:id="rId20"/>
    <p:sldId id="326" r:id="rId21"/>
    <p:sldId id="35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44" d="100"/>
          <a:sy n="44" d="100"/>
        </p:scale>
        <p:origin x="7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Users\nickanstead\Dropbox\Work\Research\Publications%20and%20papers\Anstead_et_al_Who_Targets_Me\2nd%20stage%20analysis\Political_ads_all_instances%20pivot%20table_TOPICS_ALL_PARTI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Users\nickanstead\Desktop\Personalised%20leader%20by%20Party%20purchaser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Roboto" pitchFamily="2" charset="0"/>
                <a:ea typeface="Roboto" pitchFamily="2" charset="0"/>
              </a:rPr>
              <a:t>Topic</a:t>
            </a:r>
            <a:r>
              <a:rPr lang="en-US" sz="1800" baseline="0" dirty="0">
                <a:latin typeface="Roboto" pitchFamily="2" charset="0"/>
                <a:ea typeface="Roboto" pitchFamily="2" charset="0"/>
              </a:rPr>
              <a:t> of Facebook Adverts by Parties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'Pivot 1'!$L$3</c:f>
              <c:strCache>
                <c:ptCount val="1"/>
                <c:pt idx="0">
                  <c:v>Unclear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1'!$M$2:$Q$2</c:f>
              <c:strCache>
                <c:ptCount val="5"/>
                <c:pt idx="0">
                  <c:v>Conservatives (n=218)</c:v>
                </c:pt>
                <c:pt idx="1">
                  <c:v>Labour (n=194)</c:v>
                </c:pt>
                <c:pt idx="2">
                  <c:v>Liberal Democrats (n=292)</c:v>
                </c:pt>
                <c:pt idx="3">
                  <c:v>Greens (n=27)</c:v>
                </c:pt>
                <c:pt idx="4">
                  <c:v>SNP (n=19)</c:v>
                </c:pt>
              </c:strCache>
            </c:strRef>
          </c:cat>
          <c:val>
            <c:numRef>
              <c:f>'Pivot 1'!$M$3:$Q$3</c:f>
              <c:numCache>
                <c:formatCode>General</c:formatCode>
                <c:ptCount val="5"/>
                <c:pt idx="0">
                  <c:v>0.45871559633027498</c:v>
                </c:pt>
                <c:pt idx="1">
                  <c:v>1.5463917525773201</c:v>
                </c:pt>
                <c:pt idx="2">
                  <c:v>2.7397260273972601</c:v>
                </c:pt>
                <c:pt idx="3">
                  <c:v>11.111111111111111</c:v>
                </c:pt>
                <c:pt idx="4" formatCode="#,##0">
                  <c:v>10.52631578947368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51-F345-AA3E-66C701C25C42}"/>
            </c:ext>
          </c:extLst>
        </c:ser>
        <c:ser>
          <c:idx val="1"/>
          <c:order val="1"/>
          <c:tx>
            <c:strRef>
              <c:f>'Pivot 1'!$L$4</c:f>
              <c:strCache>
                <c:ptCount val="1"/>
                <c:pt idx="0">
                  <c:v>Brexit / EU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1'!$M$2:$Q$2</c:f>
              <c:strCache>
                <c:ptCount val="5"/>
                <c:pt idx="0">
                  <c:v>Conservatives (n=218)</c:v>
                </c:pt>
                <c:pt idx="1">
                  <c:v>Labour (n=194)</c:v>
                </c:pt>
                <c:pt idx="2">
                  <c:v>Liberal Democrats (n=292)</c:v>
                </c:pt>
                <c:pt idx="3">
                  <c:v>Greens (n=27)</c:v>
                </c:pt>
                <c:pt idx="4">
                  <c:v>SNP (n=19)</c:v>
                </c:pt>
              </c:strCache>
            </c:strRef>
          </c:cat>
          <c:val>
            <c:numRef>
              <c:f>'Pivot 1'!$M$4:$Q$4</c:f>
              <c:numCache>
                <c:formatCode>General</c:formatCode>
                <c:ptCount val="5"/>
                <c:pt idx="0">
                  <c:v>65.596330275229349</c:v>
                </c:pt>
                <c:pt idx="1">
                  <c:v>1.0309278350515461</c:v>
                </c:pt>
                <c:pt idx="2">
                  <c:v>24.65753424657532</c:v>
                </c:pt>
                <c:pt idx="3">
                  <c:v>3.7037037037037028</c:v>
                </c:pt>
                <c:pt idx="4" formatCode="#,##0">
                  <c:v>5.2631578947368416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51-F345-AA3E-66C701C25C42}"/>
            </c:ext>
          </c:extLst>
        </c:ser>
        <c:ser>
          <c:idx val="2"/>
          <c:order val="2"/>
          <c:tx>
            <c:strRef>
              <c:f>'Pivot 1'!$L$5</c:f>
              <c:strCache>
                <c:ptCount val="1"/>
                <c:pt idx="0">
                  <c:v>Defence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1'!$M$2:$Q$2</c:f>
              <c:strCache>
                <c:ptCount val="5"/>
                <c:pt idx="0">
                  <c:v>Conservatives (n=218)</c:v>
                </c:pt>
                <c:pt idx="1">
                  <c:v>Labour (n=194)</c:v>
                </c:pt>
                <c:pt idx="2">
                  <c:v>Liberal Democrats (n=292)</c:v>
                </c:pt>
                <c:pt idx="3">
                  <c:v>Greens (n=27)</c:v>
                </c:pt>
                <c:pt idx="4">
                  <c:v>SNP (n=19)</c:v>
                </c:pt>
              </c:strCache>
            </c:strRef>
          </c:cat>
          <c:val>
            <c:numRef>
              <c:f>'Pivot 1'!$M$5:$Q$5</c:f>
              <c:numCache>
                <c:formatCode>General</c:formatCode>
                <c:ptCount val="5"/>
                <c:pt idx="0">
                  <c:v>8.2568807339449606</c:v>
                </c:pt>
                <c:pt idx="1">
                  <c:v>0.51546391752577303</c:v>
                </c:pt>
                <c:pt idx="2">
                  <c:v>1.3698630136986301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51-F345-AA3E-66C701C25C42}"/>
            </c:ext>
          </c:extLst>
        </c:ser>
        <c:ser>
          <c:idx val="3"/>
          <c:order val="3"/>
          <c:tx>
            <c:strRef>
              <c:f>'Pivot 1'!$L$6</c:f>
              <c:strCache>
                <c:ptCount val="1"/>
                <c:pt idx="0">
                  <c:v>Healthcare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1'!$M$2:$Q$2</c:f>
              <c:strCache>
                <c:ptCount val="5"/>
                <c:pt idx="0">
                  <c:v>Conservatives (n=218)</c:v>
                </c:pt>
                <c:pt idx="1">
                  <c:v>Labour (n=194)</c:v>
                </c:pt>
                <c:pt idx="2">
                  <c:v>Liberal Democrats (n=292)</c:v>
                </c:pt>
                <c:pt idx="3">
                  <c:v>Greens (n=27)</c:v>
                </c:pt>
                <c:pt idx="4">
                  <c:v>SNP (n=19)</c:v>
                </c:pt>
              </c:strCache>
            </c:strRef>
          </c:cat>
          <c:val>
            <c:numRef>
              <c:f>'Pivot 1'!$M$6:$Q$6</c:f>
              <c:numCache>
                <c:formatCode>General</c:formatCode>
                <c:ptCount val="5"/>
                <c:pt idx="0">
                  <c:v>0</c:v>
                </c:pt>
                <c:pt idx="1">
                  <c:v>12.88659793814433</c:v>
                </c:pt>
                <c:pt idx="2">
                  <c:v>14.04109589041096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51-F345-AA3E-66C701C25C42}"/>
            </c:ext>
          </c:extLst>
        </c:ser>
        <c:ser>
          <c:idx val="4"/>
          <c:order val="4"/>
          <c:tx>
            <c:strRef>
              <c:f>'Pivot 1'!$L$7</c:f>
              <c:strCache>
                <c:ptCount val="1"/>
                <c:pt idx="0">
                  <c:v>Taxation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'Pivot 1'!$M$2:$Q$2</c:f>
              <c:strCache>
                <c:ptCount val="5"/>
                <c:pt idx="0">
                  <c:v>Conservatives (n=218)</c:v>
                </c:pt>
                <c:pt idx="1">
                  <c:v>Labour (n=194)</c:v>
                </c:pt>
                <c:pt idx="2">
                  <c:v>Liberal Democrats (n=292)</c:v>
                </c:pt>
                <c:pt idx="3">
                  <c:v>Greens (n=27)</c:v>
                </c:pt>
                <c:pt idx="4">
                  <c:v>SNP (n=19)</c:v>
                </c:pt>
              </c:strCache>
            </c:strRef>
          </c:cat>
          <c:val>
            <c:numRef>
              <c:f>'Pivot 1'!$M$7:$Q$7</c:f>
              <c:numCache>
                <c:formatCode>General</c:formatCode>
                <c:ptCount val="5"/>
                <c:pt idx="0">
                  <c:v>9.1743119266054762</c:v>
                </c:pt>
                <c:pt idx="1">
                  <c:v>5.6701030927835081</c:v>
                </c:pt>
                <c:pt idx="2">
                  <c:v>3.4246575342465748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51-F345-AA3E-66C701C25C42}"/>
            </c:ext>
          </c:extLst>
        </c:ser>
        <c:ser>
          <c:idx val="5"/>
          <c:order val="5"/>
          <c:tx>
            <c:strRef>
              <c:f>'Pivot 1'!$L$8</c:f>
              <c:strCache>
                <c:ptCount val="1"/>
                <c:pt idx="0">
                  <c:v>Economy / Business / Trade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'Pivot 1'!$M$2:$Q$2</c:f>
              <c:strCache>
                <c:ptCount val="5"/>
                <c:pt idx="0">
                  <c:v>Conservatives (n=218)</c:v>
                </c:pt>
                <c:pt idx="1">
                  <c:v>Labour (n=194)</c:v>
                </c:pt>
                <c:pt idx="2">
                  <c:v>Liberal Democrats (n=292)</c:v>
                </c:pt>
                <c:pt idx="3">
                  <c:v>Greens (n=27)</c:v>
                </c:pt>
                <c:pt idx="4">
                  <c:v>SNP (n=19)</c:v>
                </c:pt>
              </c:strCache>
            </c:strRef>
          </c:cat>
          <c:val>
            <c:numRef>
              <c:f>'Pivot 1'!$M$8:$Q$8</c:f>
              <c:numCache>
                <c:formatCode>General</c:formatCode>
                <c:ptCount val="5"/>
                <c:pt idx="0">
                  <c:v>9.1743119266054762</c:v>
                </c:pt>
                <c:pt idx="1">
                  <c:v>4.6391752577319316</c:v>
                </c:pt>
                <c:pt idx="2">
                  <c:v>0</c:v>
                </c:pt>
                <c:pt idx="3">
                  <c:v>0</c:v>
                </c:pt>
                <c:pt idx="4" formatCode="#,##0">
                  <c:v>15.789473684210529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451-F345-AA3E-66C701C25C42}"/>
            </c:ext>
          </c:extLst>
        </c:ser>
        <c:ser>
          <c:idx val="6"/>
          <c:order val="6"/>
          <c:tx>
            <c:strRef>
              <c:f>'Pivot 1'!$L$9</c:f>
              <c:strCache>
                <c:ptCount val="1"/>
                <c:pt idx="0">
                  <c:v>Social Security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1'!$M$2:$Q$2</c:f>
              <c:strCache>
                <c:ptCount val="5"/>
                <c:pt idx="0">
                  <c:v>Conservatives (n=218)</c:v>
                </c:pt>
                <c:pt idx="1">
                  <c:v>Labour (n=194)</c:v>
                </c:pt>
                <c:pt idx="2">
                  <c:v>Liberal Democrats (n=292)</c:v>
                </c:pt>
                <c:pt idx="3">
                  <c:v>Greens (n=27)</c:v>
                </c:pt>
                <c:pt idx="4">
                  <c:v>SNP (n=19)</c:v>
                </c:pt>
              </c:strCache>
            </c:strRef>
          </c:cat>
          <c:val>
            <c:numRef>
              <c:f>'Pivot 1'!$M$9:$Q$9</c:f>
              <c:numCache>
                <c:formatCode>General</c:formatCode>
                <c:ptCount val="5"/>
                <c:pt idx="0">
                  <c:v>0</c:v>
                </c:pt>
                <c:pt idx="1">
                  <c:v>21.649484536082479</c:v>
                </c:pt>
                <c:pt idx="2">
                  <c:v>1.7123287671232881</c:v>
                </c:pt>
                <c:pt idx="3">
                  <c:v>0</c:v>
                </c:pt>
                <c:pt idx="4" formatCode="#,##0">
                  <c:v>26.315789473684209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451-F345-AA3E-66C701C25C42}"/>
            </c:ext>
          </c:extLst>
        </c:ser>
        <c:ser>
          <c:idx val="7"/>
          <c:order val="7"/>
          <c:tx>
            <c:strRef>
              <c:f>'Pivot 1'!$L$10</c:f>
              <c:strCache>
                <c:ptCount val="1"/>
                <c:pt idx="0">
                  <c:v>Immigration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1'!$M$2:$Q$2</c:f>
              <c:strCache>
                <c:ptCount val="5"/>
                <c:pt idx="0">
                  <c:v>Conservatives (n=218)</c:v>
                </c:pt>
                <c:pt idx="1">
                  <c:v>Labour (n=194)</c:v>
                </c:pt>
                <c:pt idx="2">
                  <c:v>Liberal Democrats (n=292)</c:v>
                </c:pt>
                <c:pt idx="3">
                  <c:v>Greens (n=27)</c:v>
                </c:pt>
                <c:pt idx="4">
                  <c:v>SNP (n=19)</c:v>
                </c:pt>
              </c:strCache>
            </c:strRef>
          </c:cat>
          <c:val>
            <c:numRef>
              <c:f>'Pivot 1'!$M$10:$Q$10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2.7397260273972601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451-F345-AA3E-66C701C25C42}"/>
            </c:ext>
          </c:extLst>
        </c:ser>
        <c:ser>
          <c:idx val="8"/>
          <c:order val="8"/>
          <c:tx>
            <c:strRef>
              <c:f>'Pivot 1'!$L$11</c:f>
              <c:strCache>
                <c:ptCount val="1"/>
                <c:pt idx="0">
                  <c:v>Devolution / constitution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1'!$M$2:$Q$2</c:f>
              <c:strCache>
                <c:ptCount val="5"/>
                <c:pt idx="0">
                  <c:v>Conservatives (n=218)</c:v>
                </c:pt>
                <c:pt idx="1">
                  <c:v>Labour (n=194)</c:v>
                </c:pt>
                <c:pt idx="2">
                  <c:v>Liberal Democrats (n=292)</c:v>
                </c:pt>
                <c:pt idx="3">
                  <c:v>Greens (n=27)</c:v>
                </c:pt>
                <c:pt idx="4">
                  <c:v>SNP (n=19)</c:v>
                </c:pt>
              </c:strCache>
            </c:strRef>
          </c:cat>
          <c:val>
            <c:numRef>
              <c:f>'Pivot 1'!$M$11:$Q$11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1.3698630136986301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451-F345-AA3E-66C701C25C42}"/>
            </c:ext>
          </c:extLst>
        </c:ser>
        <c:ser>
          <c:idx val="9"/>
          <c:order val="9"/>
          <c:tx>
            <c:strRef>
              <c:f>'Pivot 1'!$L$12</c:f>
              <c:strCache>
                <c:ptCount val="1"/>
                <c:pt idx="0">
                  <c:v>Education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1'!$M$2:$Q$2</c:f>
              <c:strCache>
                <c:ptCount val="5"/>
                <c:pt idx="0">
                  <c:v>Conservatives (n=218)</c:v>
                </c:pt>
                <c:pt idx="1">
                  <c:v>Labour (n=194)</c:v>
                </c:pt>
                <c:pt idx="2">
                  <c:v>Liberal Democrats (n=292)</c:v>
                </c:pt>
                <c:pt idx="3">
                  <c:v>Greens (n=27)</c:v>
                </c:pt>
                <c:pt idx="4">
                  <c:v>SNP (n=19)</c:v>
                </c:pt>
              </c:strCache>
            </c:strRef>
          </c:cat>
          <c:val>
            <c:numRef>
              <c:f>'Pivot 1'!$M$12:$Q$12</c:f>
              <c:numCache>
                <c:formatCode>General</c:formatCode>
                <c:ptCount val="5"/>
                <c:pt idx="0">
                  <c:v>0.91743119266054995</c:v>
                </c:pt>
                <c:pt idx="1">
                  <c:v>13.4020618556701</c:v>
                </c:pt>
                <c:pt idx="2">
                  <c:v>1.7123287671232881</c:v>
                </c:pt>
                <c:pt idx="3">
                  <c:v>3.7037037037037028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451-F345-AA3E-66C701C25C42}"/>
            </c:ext>
          </c:extLst>
        </c:ser>
        <c:ser>
          <c:idx val="10"/>
          <c:order val="10"/>
          <c:tx>
            <c:strRef>
              <c:f>'Pivot 1'!$L$13</c:f>
              <c:strCache>
                <c:ptCount val="1"/>
                <c:pt idx="0">
                  <c:v>Other public services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1'!$M$2:$Q$2</c:f>
              <c:strCache>
                <c:ptCount val="5"/>
                <c:pt idx="0">
                  <c:v>Conservatives (n=218)</c:v>
                </c:pt>
                <c:pt idx="1">
                  <c:v>Labour (n=194)</c:v>
                </c:pt>
                <c:pt idx="2">
                  <c:v>Liberal Democrats (n=292)</c:v>
                </c:pt>
                <c:pt idx="3">
                  <c:v>Greens (n=27)</c:v>
                </c:pt>
                <c:pt idx="4">
                  <c:v>SNP (n=19)</c:v>
                </c:pt>
              </c:strCache>
            </c:strRef>
          </c:cat>
          <c:val>
            <c:numRef>
              <c:f>'Pivot 1'!$M$13:$Q$13</c:f>
              <c:numCache>
                <c:formatCode>General</c:formatCode>
                <c:ptCount val="5"/>
                <c:pt idx="0">
                  <c:v>0</c:v>
                </c:pt>
                <c:pt idx="1">
                  <c:v>4.6391752577319316</c:v>
                </c:pt>
                <c:pt idx="2">
                  <c:v>0.68493150684931503</c:v>
                </c:pt>
                <c:pt idx="3">
                  <c:v>3.7037037037037028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451-F345-AA3E-66C701C25C42}"/>
            </c:ext>
          </c:extLst>
        </c:ser>
        <c:ser>
          <c:idx val="11"/>
          <c:order val="11"/>
          <c:tx>
            <c:strRef>
              <c:f>'Pivot 1'!$L$14</c:f>
              <c:strCache>
                <c:ptCount val="1"/>
                <c:pt idx="0">
                  <c:v>Employment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1'!$M$2:$Q$2</c:f>
              <c:strCache>
                <c:ptCount val="5"/>
                <c:pt idx="0">
                  <c:v>Conservatives (n=218)</c:v>
                </c:pt>
                <c:pt idx="1">
                  <c:v>Labour (n=194)</c:v>
                </c:pt>
                <c:pt idx="2">
                  <c:v>Liberal Democrats (n=292)</c:v>
                </c:pt>
                <c:pt idx="3">
                  <c:v>Greens (n=27)</c:v>
                </c:pt>
                <c:pt idx="4">
                  <c:v>SNP (n=19)</c:v>
                </c:pt>
              </c:strCache>
            </c:strRef>
          </c:cat>
          <c:val>
            <c:numRef>
              <c:f>'Pivot 1'!$M$14:$Q$14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451-F345-AA3E-66C701C25C42}"/>
            </c:ext>
          </c:extLst>
        </c:ser>
        <c:ser>
          <c:idx val="12"/>
          <c:order val="12"/>
          <c:tx>
            <c:strRef>
              <c:f>'Pivot 1'!$L$15</c:f>
              <c:strCache>
                <c:ptCount val="1"/>
                <c:pt idx="0">
                  <c:v>Housing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1'!$M$2:$Q$2</c:f>
              <c:strCache>
                <c:ptCount val="5"/>
                <c:pt idx="0">
                  <c:v>Conservatives (n=218)</c:v>
                </c:pt>
                <c:pt idx="1">
                  <c:v>Labour (n=194)</c:v>
                </c:pt>
                <c:pt idx="2">
                  <c:v>Liberal Democrats (n=292)</c:v>
                </c:pt>
                <c:pt idx="3">
                  <c:v>Greens (n=27)</c:v>
                </c:pt>
                <c:pt idx="4">
                  <c:v>SNP (n=19)</c:v>
                </c:pt>
              </c:strCache>
            </c:strRef>
          </c:cat>
          <c:val>
            <c:numRef>
              <c:f>'Pivot 1'!$M$15:$Q$15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0.34246575342465702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451-F345-AA3E-66C701C25C42}"/>
            </c:ext>
          </c:extLst>
        </c:ser>
        <c:ser>
          <c:idx val="13"/>
          <c:order val="13"/>
          <c:tx>
            <c:strRef>
              <c:f>'Pivot 1'!$L$16</c:f>
              <c:strCache>
                <c:ptCount val="1"/>
                <c:pt idx="0">
                  <c:v>Other policy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1'!$M$2:$Q$2</c:f>
              <c:strCache>
                <c:ptCount val="5"/>
                <c:pt idx="0">
                  <c:v>Conservatives (n=218)</c:v>
                </c:pt>
                <c:pt idx="1">
                  <c:v>Labour (n=194)</c:v>
                </c:pt>
                <c:pt idx="2">
                  <c:v>Liberal Democrats (n=292)</c:v>
                </c:pt>
                <c:pt idx="3">
                  <c:v>Greens (n=27)</c:v>
                </c:pt>
                <c:pt idx="4">
                  <c:v>SNP (n=19)</c:v>
                </c:pt>
              </c:strCache>
            </c:strRef>
          </c:cat>
          <c:val>
            <c:numRef>
              <c:f>'Pivot 1'!$M$16:$Q$16</c:f>
              <c:numCache>
                <c:formatCode>General</c:formatCode>
                <c:ptCount val="5"/>
                <c:pt idx="0">
                  <c:v>0.45871559633027498</c:v>
                </c:pt>
                <c:pt idx="1">
                  <c:v>2.5773195876288661</c:v>
                </c:pt>
                <c:pt idx="2">
                  <c:v>5.4794520547945202</c:v>
                </c:pt>
                <c:pt idx="3">
                  <c:v>11.111111111111111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D451-F345-AA3E-66C701C25C42}"/>
            </c:ext>
          </c:extLst>
        </c:ser>
        <c:ser>
          <c:idx val="14"/>
          <c:order val="14"/>
          <c:tx>
            <c:strRef>
              <c:f>'Pivot 1'!$L$17</c:f>
              <c:strCache>
                <c:ptCount val="1"/>
                <c:pt idx="0">
                  <c:v>Valence claim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1'!$M$2:$Q$2</c:f>
              <c:strCache>
                <c:ptCount val="5"/>
                <c:pt idx="0">
                  <c:v>Conservatives (n=218)</c:v>
                </c:pt>
                <c:pt idx="1">
                  <c:v>Labour (n=194)</c:v>
                </c:pt>
                <c:pt idx="2">
                  <c:v>Liberal Democrats (n=292)</c:v>
                </c:pt>
                <c:pt idx="3">
                  <c:v>Greens (n=27)</c:v>
                </c:pt>
                <c:pt idx="4">
                  <c:v>SNP (n=19)</c:v>
                </c:pt>
              </c:strCache>
            </c:strRef>
          </c:cat>
          <c:val>
            <c:numRef>
              <c:f>'Pivot 1'!$M$17:$Q$17</c:f>
              <c:numCache>
                <c:formatCode>General</c:formatCode>
                <c:ptCount val="5"/>
                <c:pt idx="0">
                  <c:v>2.2935779816513771</c:v>
                </c:pt>
                <c:pt idx="1">
                  <c:v>9.2783505154639201</c:v>
                </c:pt>
                <c:pt idx="2">
                  <c:v>7.5342465753424648</c:v>
                </c:pt>
                <c:pt idx="3">
                  <c:v>22.222222222222179</c:v>
                </c:pt>
                <c:pt idx="4" formatCode="#,##0">
                  <c:v>10.52631578947368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451-F345-AA3E-66C701C25C42}"/>
            </c:ext>
          </c:extLst>
        </c:ser>
        <c:ser>
          <c:idx val="15"/>
          <c:order val="15"/>
          <c:tx>
            <c:strRef>
              <c:f>'Pivot 1'!$L$18</c:f>
              <c:strCache>
                <c:ptCount val="1"/>
                <c:pt idx="0">
                  <c:v>Campaign focused (non policy-based)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1'!$M$2:$Q$2</c:f>
              <c:strCache>
                <c:ptCount val="5"/>
                <c:pt idx="0">
                  <c:v>Conservatives (n=218)</c:v>
                </c:pt>
                <c:pt idx="1">
                  <c:v>Labour (n=194)</c:v>
                </c:pt>
                <c:pt idx="2">
                  <c:v>Liberal Democrats (n=292)</c:v>
                </c:pt>
                <c:pt idx="3">
                  <c:v>Greens (n=27)</c:v>
                </c:pt>
                <c:pt idx="4">
                  <c:v>SNP (n=19)</c:v>
                </c:pt>
              </c:strCache>
            </c:strRef>
          </c:cat>
          <c:val>
            <c:numRef>
              <c:f>'Pivot 1'!$M$18:$Q$18</c:f>
              <c:numCache>
                <c:formatCode>General</c:formatCode>
                <c:ptCount val="5"/>
                <c:pt idx="0">
                  <c:v>3.669724770642202</c:v>
                </c:pt>
                <c:pt idx="1">
                  <c:v>22.16494845360825</c:v>
                </c:pt>
                <c:pt idx="2">
                  <c:v>32.19178082191781</c:v>
                </c:pt>
                <c:pt idx="3">
                  <c:v>44.444444444444123</c:v>
                </c:pt>
                <c:pt idx="4" formatCode="#,##0">
                  <c:v>31.578947368421051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D451-F345-AA3E-66C701C25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6973976"/>
        <c:axId val="426974368"/>
      </c:barChart>
      <c:catAx>
        <c:axId val="42697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974368"/>
        <c:crosses val="autoZero"/>
        <c:auto val="1"/>
        <c:lblAlgn val="ctr"/>
        <c:lblOffset val="100"/>
        <c:noMultiLvlLbl val="0"/>
      </c:catAx>
      <c:valAx>
        <c:axId val="42697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973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>
                <a:latin typeface="Roboto" pitchFamily="2" charset="0"/>
                <a:ea typeface="Roboto" pitchFamily="2" charset="0"/>
              </a:rPr>
              <a:t>Personality focus in all Facebook Adverts Gathered</a:t>
            </a:r>
            <a:endParaRPr lang="en-US" sz="1800" dirty="0">
              <a:latin typeface="Roboto" pitchFamily="2" charset="0"/>
              <a:ea typeface="Roboto" pitchFamily="2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'Personalised leader by Party pu'!$A$2</c:f>
              <c:strCache>
                <c:ptCount val="1"/>
                <c:pt idx="0">
                  <c:v>Leader mentioned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'Personalised leader by Party pu'!$B$1:$F$1</c:f>
              <c:strCache>
                <c:ptCount val="5"/>
                <c:pt idx="0">
                  <c:v>Conservatives (n=220)</c:v>
                </c:pt>
                <c:pt idx="1">
                  <c:v>Labour (n=194)</c:v>
                </c:pt>
                <c:pt idx="2">
                  <c:v>Lib Dems (n=293)</c:v>
                </c:pt>
                <c:pt idx="3">
                  <c:v>Greens (n=28)</c:v>
                </c:pt>
                <c:pt idx="4">
                  <c:v>SNP (n=19)</c:v>
                </c:pt>
              </c:strCache>
            </c:strRef>
          </c:cat>
          <c:val>
            <c:numRef>
              <c:f>'Personalised leader by Party pu'!$B$2:$F$2</c:f>
              <c:numCache>
                <c:formatCode>General</c:formatCode>
                <c:ptCount val="5"/>
                <c:pt idx="0">
                  <c:v>34.545499999999997</c:v>
                </c:pt>
                <c:pt idx="1">
                  <c:v>0</c:v>
                </c:pt>
                <c:pt idx="2">
                  <c:v>4.7782</c:v>
                </c:pt>
                <c:pt idx="3">
                  <c:v>10.7143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FE-BD47-9EAC-FDF717F2BD2F}"/>
            </c:ext>
          </c:extLst>
        </c:ser>
        <c:ser>
          <c:idx val="1"/>
          <c:order val="1"/>
          <c:tx>
            <c:strRef>
              <c:f>'Personalised leader by Party pu'!$A$3</c:f>
              <c:strCache>
                <c:ptCount val="1"/>
                <c:pt idx="0">
                  <c:v>No mention of leader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'Personalised leader by Party pu'!$B$1:$F$1</c:f>
              <c:strCache>
                <c:ptCount val="5"/>
                <c:pt idx="0">
                  <c:v>Conservatives (n=220)</c:v>
                </c:pt>
                <c:pt idx="1">
                  <c:v>Labour (n=194)</c:v>
                </c:pt>
                <c:pt idx="2">
                  <c:v>Lib Dems (n=293)</c:v>
                </c:pt>
                <c:pt idx="3">
                  <c:v>Greens (n=28)</c:v>
                </c:pt>
                <c:pt idx="4">
                  <c:v>SNP (n=19)</c:v>
                </c:pt>
              </c:strCache>
            </c:strRef>
          </c:cat>
          <c:val>
            <c:numRef>
              <c:f>'Personalised leader by Party pu'!$B$3:$F$3</c:f>
              <c:numCache>
                <c:formatCode>General</c:formatCode>
                <c:ptCount val="5"/>
                <c:pt idx="0">
                  <c:v>65.454499999999996</c:v>
                </c:pt>
                <c:pt idx="1">
                  <c:v>100</c:v>
                </c:pt>
                <c:pt idx="2">
                  <c:v>95.221800000000002</c:v>
                </c:pt>
                <c:pt idx="3">
                  <c:v>89.285700000000006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FE-BD47-9EAC-FDF717F2B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7953096"/>
        <c:axId val="427953488"/>
      </c:barChart>
      <c:catAx>
        <c:axId val="427953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953488"/>
        <c:crosses val="autoZero"/>
        <c:auto val="1"/>
        <c:lblAlgn val="ctr"/>
        <c:lblOffset val="100"/>
        <c:noMultiLvlLbl val="0"/>
      </c:catAx>
      <c:valAx>
        <c:axId val="42795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953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3FDC8-8EFE-44F4-9BF3-0E7A170C4F73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42AE7-3398-42B2-99E3-7F99DBC18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4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Under most circumstances this kinda marketing would be fine. It turns out however that this is an inadequate framework for politics.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This is mainly due to the lack of regulation that has been applied to digital advertising.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Unlike Party Political Broadcasts - the ads you see on TV, digital advertising doesn’t have a “special category”. It just fits in under total campaign spending. There are two main problems with this:</a:t>
            </a:r>
            <a:br>
              <a:rPr lang="en-GB"/>
            </a:br>
            <a:r>
              <a:rPr lang="en-GB"/>
              <a:t>Creating expensive databases of voters - not included in spend. And FB advertising - which by the way costs considerably less than maintaining the database of voters does not have a fixed limit on the volume you can </a:t>
            </a:r>
          </a:p>
        </p:txBody>
      </p:sp>
    </p:spTree>
    <p:extLst>
      <p:ext uri="{BB962C8B-B14F-4D97-AF65-F5344CB8AC3E}">
        <p14:creationId xmlns:p14="http://schemas.microsoft.com/office/powerpoint/2010/main" val="2159274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https://www.theguardian.com/technology/2017/mar/04/cambridge-analytics-data-brexit-trump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158CF-7B89-4248-932F-C96A93ECD8A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9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http://www.independent.co.uk/news/uk/politics/brexit-leave-eu-electoral-commission-investigation-spending-donations-arron-banks-a7695841.html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158CF-7B89-4248-932F-C96A93ECD8A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622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</a:t>
            </a:r>
            <a:r>
              <a:rPr lang="en-US" baseline="0" dirty="0"/>
              <a:t> to see that, while there certainly was fragmentation, topics do not seem to be AS FRAGMENTED as certain accounts of how microtargeting works would predict.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DB9A9-C1BC-D340-9D27-11CAC47D10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99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Theresa May’s name was used</a:t>
            </a:r>
            <a:r>
              <a:rPr lang="en-US" baseline="0" dirty="0"/>
              <a:t> in more than 30% of Tories ads, Corbyn is completely absent.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DB9A9-C1BC-D340-9D27-11CAC47D10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5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5452-FF19-47D9-A7F8-B66FF9E132B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6CEA-9C1D-4289-ACA0-EE87EEA15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40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5452-FF19-47D9-A7F8-B66FF9E132B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6CEA-9C1D-4289-ACA0-EE87EEA15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90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5452-FF19-47D9-A7F8-B66FF9E132B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6CEA-9C1D-4289-ACA0-EE87EEA15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41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94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5452-FF19-47D9-A7F8-B66FF9E132B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6CEA-9C1D-4289-ACA0-EE87EEA15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73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5452-FF19-47D9-A7F8-B66FF9E132B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6CEA-9C1D-4289-ACA0-EE87EEA15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89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5452-FF19-47D9-A7F8-B66FF9E132B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6CEA-9C1D-4289-ACA0-EE87EEA15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51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5452-FF19-47D9-A7F8-B66FF9E132B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6CEA-9C1D-4289-ACA0-EE87EEA15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4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5452-FF19-47D9-A7F8-B66FF9E132B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6CEA-9C1D-4289-ACA0-EE87EEA15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5452-FF19-47D9-A7F8-B66FF9E132B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6CEA-9C1D-4289-ACA0-EE87EEA15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3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5452-FF19-47D9-A7F8-B66FF9E132B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6CEA-9C1D-4289-ACA0-EE87EEA15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87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5452-FF19-47D9-A7F8-B66FF9E132B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6CEA-9C1D-4289-ACA0-EE87EEA15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93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D5452-FF19-47D9-A7F8-B66FF9E132B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6CEA-9C1D-4289-ACA0-EE87EEA15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16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r>
              <a:rPr lang="en-GB" b="1" dirty="0" smtClean="0"/>
              <a:t>Social Media </a:t>
            </a:r>
            <a:br>
              <a:rPr lang="en-GB" b="1" dirty="0" smtClean="0"/>
            </a:br>
            <a:r>
              <a:rPr lang="en-GB" b="1" dirty="0" smtClean="0"/>
              <a:t>and Election Legitimacy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29438"/>
            <a:ext cx="9144000" cy="1655762"/>
          </a:xfrm>
        </p:spPr>
        <p:txBody>
          <a:bodyPr>
            <a:normAutofit fontScale="70000" lnSpcReduction="20000"/>
          </a:bodyPr>
          <a:lstStyle/>
          <a:p>
            <a:endParaRPr lang="en-GB" sz="2600" dirty="0" smtClean="0"/>
          </a:p>
          <a:p>
            <a:endParaRPr lang="en-GB" sz="2600" dirty="0"/>
          </a:p>
          <a:p>
            <a:r>
              <a:rPr lang="en-GB" sz="2600" dirty="0" smtClean="0"/>
              <a:t>Damian Tambini </a:t>
            </a:r>
          </a:p>
          <a:p>
            <a:endParaRPr lang="en-GB" sz="2600" dirty="0" smtClean="0"/>
          </a:p>
          <a:p>
            <a:r>
              <a:rPr lang="en-GB" sz="2600" dirty="0" smtClean="0"/>
              <a:t>OSLO 19/04/18</a:t>
            </a:r>
            <a:endParaRPr lang="en-GB" sz="2600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32" y="4993613"/>
            <a:ext cx="38100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Potential problems…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Regulatory failure? </a:t>
            </a:r>
            <a:endParaRPr lang="en-GB" dirty="0" smtClean="0"/>
          </a:p>
          <a:p>
            <a:pPr>
              <a:buNone/>
            </a:pPr>
            <a:endParaRPr lang="en-GB" dirty="0"/>
          </a:p>
          <a:p>
            <a:pPr marL="609585" indent="-304792"/>
            <a:r>
              <a:rPr lang="en-GB" dirty="0" smtClean="0"/>
              <a:t>New targeted propaganda is not </a:t>
            </a:r>
            <a:r>
              <a:rPr lang="en-GB" dirty="0"/>
              <a:t>regulated like TV Party Political Broadcasts, and impartiality</a:t>
            </a:r>
            <a:r>
              <a:rPr lang="en-GB" dirty="0" smtClean="0"/>
              <a:t>. Spending </a:t>
            </a:r>
            <a:r>
              <a:rPr lang="en-GB" dirty="0"/>
              <a:t>limits have not been updated</a:t>
            </a:r>
          </a:p>
          <a:p>
            <a:pPr marL="1219170" lvl="1" indent="-304792"/>
            <a:r>
              <a:rPr lang="en-GB" dirty="0"/>
              <a:t>Creating expensive databases of voters - not included in campaign spend</a:t>
            </a:r>
          </a:p>
          <a:p>
            <a:pPr marL="1219170" lvl="1" indent="-304792"/>
            <a:r>
              <a:rPr lang="en-GB" dirty="0"/>
              <a:t>Relatively cheap FB advertising - counts as total campaign spend</a:t>
            </a:r>
          </a:p>
          <a:p>
            <a:pPr marL="1219170" lvl="1" indent="-304792"/>
            <a:r>
              <a:rPr lang="en-GB" dirty="0"/>
              <a:t>Data protection and privacy: breaching data consent?</a:t>
            </a:r>
          </a:p>
          <a:p>
            <a:pPr marL="914378" lvl="1" indent="0">
              <a:buNone/>
            </a:pPr>
            <a:endParaRPr lang="en-GB" dirty="0"/>
          </a:p>
          <a:p>
            <a:pPr marL="914378" lvl="1" indent="0">
              <a:buNone/>
            </a:pPr>
            <a:r>
              <a:rPr lang="en-GB" dirty="0"/>
              <a:t>…Longer term:  </a:t>
            </a:r>
          </a:p>
          <a:p>
            <a:pPr marL="914378" lvl="1" indent="0">
              <a:buNone/>
            </a:pPr>
            <a:endParaRPr lang="en-GB" dirty="0"/>
          </a:p>
          <a:p>
            <a:pPr marL="1257278" lvl="1" indent="-342900"/>
            <a:r>
              <a:rPr lang="en-GB" dirty="0"/>
              <a:t>Filter bubbles, truth and accuracy, ‘dog whistle’ politics?</a:t>
            </a:r>
          </a:p>
          <a:p>
            <a:pPr marL="1219170" lvl="1" indent="-304792"/>
            <a:r>
              <a:rPr lang="en-GB" dirty="0"/>
              <a:t>Transparency and accountability: “Dark Posts</a:t>
            </a:r>
            <a:r>
              <a:rPr lang="en-GB" dirty="0" smtClean="0"/>
              <a:t>”</a:t>
            </a:r>
          </a:p>
          <a:p>
            <a:pPr marL="1219170" lvl="1" indent="-304792"/>
            <a:r>
              <a:rPr lang="en-GB" dirty="0" smtClean="0"/>
              <a:t>Psychometric/ individual profiling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7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538" y="1346698"/>
            <a:ext cx="9453614" cy="3853130"/>
          </a:xfrm>
        </p:spPr>
        <p:txBody>
          <a:bodyPr>
            <a:normAutofit/>
          </a:bodyPr>
          <a:lstStyle/>
          <a:p>
            <a:r>
              <a:rPr lang="en-GB" sz="3600" dirty="0"/>
              <a:t>“We are conducting a wide assessment of the data-protection risks arising from the use of data analytics, including for political purposes, and will be contacting a range of organisations,” an ICO spokeswoman confirmed. </a:t>
            </a:r>
          </a:p>
          <a:p>
            <a:r>
              <a:rPr lang="en-GB" sz="3600" dirty="0" smtClean="0"/>
              <a:t>March 2017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701" y="4272455"/>
            <a:ext cx="3771155" cy="232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04" y="123751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3200" dirty="0" smtClean="0"/>
              <a:t>“</a:t>
            </a:r>
            <a:r>
              <a:rPr lang="en-GB" sz="3200" dirty="0"/>
              <a:t>The investigation is focused on whether one or more donations – including of services – accepted by Leave.EU was impermissible; and whether </a:t>
            </a:r>
            <a:r>
              <a:rPr lang="en-GB" sz="3200" dirty="0" err="1"/>
              <a:t>Leave.EU’s</a:t>
            </a:r>
            <a:r>
              <a:rPr lang="en-GB" sz="3200" dirty="0"/>
              <a:t> spending return was complete</a:t>
            </a:r>
            <a:r>
              <a:rPr lang="en-GB" sz="3200" dirty="0" smtClean="0"/>
              <a:t>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April 2017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786" y="4572000"/>
            <a:ext cx="3495818" cy="203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02885"/>
            <a:ext cx="6485885" cy="10456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321" y="3030583"/>
            <a:ext cx="4689629" cy="292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60375">
            <a:off x="7263574" y="56841"/>
            <a:ext cx="646051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Potential Recommendations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1425030"/>
            <a:ext cx="7180217" cy="5498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US" b="1" dirty="0"/>
              <a:t>New transparency </a:t>
            </a:r>
            <a:r>
              <a:rPr lang="en-US" b="1" dirty="0" smtClean="0"/>
              <a:t>requirements: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b="1" dirty="0" smtClean="0"/>
              <a:t>New </a:t>
            </a:r>
            <a:r>
              <a:rPr lang="en-GB" b="1" dirty="0"/>
              <a:t>political advertising </a:t>
            </a:r>
            <a:r>
              <a:rPr lang="en-GB" b="1" dirty="0" smtClean="0"/>
              <a:t>guidance: </a:t>
            </a:r>
            <a:endParaRPr lang="en-GB" dirty="0" smtClean="0"/>
          </a:p>
          <a:p>
            <a:r>
              <a:rPr lang="en-GB" b="1" dirty="0" smtClean="0"/>
              <a:t>accessible </a:t>
            </a:r>
            <a:r>
              <a:rPr lang="en-GB" b="1" dirty="0"/>
              <a:t>repository </a:t>
            </a:r>
            <a:r>
              <a:rPr lang="en-GB" dirty="0"/>
              <a:t>of targeted </a:t>
            </a:r>
            <a:r>
              <a:rPr lang="en-GB" dirty="0" smtClean="0"/>
              <a:t>messages</a:t>
            </a:r>
          </a:p>
          <a:p>
            <a:r>
              <a:rPr lang="en-GB" b="1" dirty="0" smtClean="0"/>
              <a:t>Fair access </a:t>
            </a:r>
            <a:r>
              <a:rPr lang="en-GB" dirty="0" smtClean="0"/>
              <a:t>to </a:t>
            </a:r>
            <a:r>
              <a:rPr lang="en-GB" dirty="0"/>
              <a:t>campaigners at equal pricing</a:t>
            </a:r>
          </a:p>
          <a:p>
            <a:r>
              <a:rPr lang="en-GB" dirty="0" smtClean="0"/>
              <a:t>stricter </a:t>
            </a:r>
            <a:r>
              <a:rPr lang="en-GB" dirty="0"/>
              <a:t>controls on the use of personal data </a:t>
            </a:r>
            <a:endParaRPr lang="en-GB" dirty="0" smtClean="0"/>
          </a:p>
          <a:p>
            <a:r>
              <a:rPr lang="en-GB" dirty="0" smtClean="0"/>
              <a:t>further </a:t>
            </a:r>
            <a:r>
              <a:rPr lang="en-GB" dirty="0"/>
              <a:t>guidance </a:t>
            </a:r>
            <a:r>
              <a:rPr lang="en-GB" dirty="0" smtClean="0"/>
              <a:t>on exemptions </a:t>
            </a:r>
            <a:r>
              <a:rPr lang="en-GB" dirty="0"/>
              <a:t>of third party campaigners and media</a:t>
            </a:r>
          </a:p>
          <a:p>
            <a:r>
              <a:rPr lang="en-GB" b="1" dirty="0"/>
              <a:t>Ethical </a:t>
            </a:r>
            <a:r>
              <a:rPr lang="en-GB" b="1" dirty="0" smtClean="0"/>
              <a:t>safeguards: </a:t>
            </a:r>
            <a:r>
              <a:rPr lang="en-GB" dirty="0" smtClean="0"/>
              <a:t>Encouraging </a:t>
            </a:r>
            <a:r>
              <a:rPr lang="en-GB" dirty="0" smtClean="0"/>
              <a:t>self-regulation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6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</a:t>
            </a:r>
            <a:r>
              <a:rPr lang="en-GB" dirty="0" err="1" smtClean="0"/>
              <a:t>Whistleblower</a:t>
            </a:r>
            <a:r>
              <a:rPr lang="en-GB" dirty="0" smtClean="0"/>
              <a:t> </a:t>
            </a:r>
            <a:r>
              <a:rPr lang="en-GB" b="1" i="1" u="sng" dirty="0" smtClean="0"/>
              <a:t>Allegations</a:t>
            </a:r>
            <a:r>
              <a:rPr lang="en-GB" dirty="0" smtClean="0"/>
              <a:t>: 2018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Breaches of consent for data use for political targeting</a:t>
            </a:r>
            <a:endParaRPr lang="en-GB" dirty="0" smtClean="0"/>
          </a:p>
          <a:p>
            <a:r>
              <a:rPr lang="en-GB" dirty="0" smtClean="0"/>
              <a:t>Spending breaches – foreign donations; ‘coordination’ of separate campaigns; setting up shell companies in order to breach spending rules.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113" y="4223656"/>
            <a:ext cx="4477658" cy="3358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570" y="376101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2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Targeting of fake news?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Cambridge </a:t>
            </a:r>
            <a:r>
              <a:rPr lang="en-GB" dirty="0" err="1" smtClean="0"/>
              <a:t>Analytica’s</a:t>
            </a:r>
            <a:r>
              <a:rPr lang="en-GB" dirty="0" smtClean="0"/>
              <a:t> Alexander Nix: ‘It doesn’t matter if it is true or not as long as they believe it’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71" y="2864498"/>
            <a:ext cx="3977173" cy="2982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634" y="3198862"/>
            <a:ext cx="585787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40000"/>
            <a:ext cx="10515600" cy="1325563"/>
          </a:xfrm>
        </p:spPr>
        <p:txBody>
          <a:bodyPr tIns="108000" anchor="t" anchorCtr="0">
            <a:normAutofit/>
          </a:bodyPr>
          <a:lstStyle/>
          <a:p>
            <a:r>
              <a:rPr lang="en-US" sz="3200" b="1" dirty="0">
                <a:latin typeface="Roboto" pitchFamily="2" charset="0"/>
                <a:ea typeface="Roboto" pitchFamily="2" charset="0"/>
              </a:rPr>
              <a:t>Findings: </a:t>
            </a:r>
            <a:r>
              <a:rPr lang="en-US" sz="3200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moderate topic fragmentation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49612" y="1405116"/>
          <a:ext cx="10101608" cy="4309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4" y="4610706"/>
            <a:ext cx="1975275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40000"/>
            <a:ext cx="10515600" cy="1325563"/>
          </a:xfrm>
        </p:spPr>
        <p:txBody>
          <a:bodyPr tIns="108000" anchor="t" anchorCtr="0">
            <a:normAutofit/>
          </a:bodyPr>
          <a:lstStyle/>
          <a:p>
            <a:r>
              <a:rPr lang="en-US" sz="3200" b="1" dirty="0">
                <a:latin typeface="Roboto" pitchFamily="2" charset="0"/>
                <a:ea typeface="Roboto" pitchFamily="2" charset="0"/>
              </a:rPr>
              <a:t>Findings: </a:t>
            </a:r>
            <a:r>
              <a:rPr lang="en-US" sz="3200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where’s Corbyn?</a:t>
            </a:r>
            <a:r>
              <a:rPr lang="en-US" sz="3200" b="1" dirty="0">
                <a:latin typeface="Roboto" pitchFamily="2" charset="0"/>
                <a:ea typeface="Roboto" pitchFamily="2" charset="0"/>
              </a:rPr>
              <a:t>	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00000" y="13684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1" y="5274697"/>
            <a:ext cx="1488381" cy="148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ED5578-D0A9-0741-ABFD-0DACA0C7E9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40000"/>
            <a:ext cx="10515600" cy="1325563"/>
          </a:xfrm>
        </p:spPr>
        <p:txBody>
          <a:bodyPr tIns="108000" anchor="t" anchorCtr="0">
            <a:normAutofit/>
          </a:bodyPr>
          <a:lstStyle/>
          <a:p>
            <a:r>
              <a:rPr lang="en-US" sz="3200" b="1" dirty="0">
                <a:latin typeface="Roboto" pitchFamily="2" charset="0"/>
                <a:ea typeface="Roboto" pitchFamily="2" charset="0"/>
              </a:rPr>
              <a:t>Findings: </a:t>
            </a:r>
            <a:r>
              <a:rPr lang="en-US" sz="3200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constituency targeting</a:t>
            </a:r>
            <a:endParaRPr lang="en-US" sz="32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00" y="1980000"/>
            <a:ext cx="10515600" cy="4351338"/>
          </a:xfrm>
        </p:spPr>
        <p:txBody>
          <a:bodyPr anchor="t" anchorCtr="0"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Helvetica" charset="0"/>
              </a:rPr>
              <a:t>Tories</a:t>
            </a:r>
            <a:r>
              <a:rPr lang="en-US" dirty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Helvetica" charset="0"/>
              </a:rPr>
              <a:t>:</a:t>
            </a:r>
            <a:r>
              <a:rPr lang="en-US" dirty="0">
                <a:latin typeface="Roboto" pitchFamily="2" charset="0"/>
                <a:ea typeface="Roboto" pitchFamily="2" charset="0"/>
                <a:cs typeface="Helvetica" charset="0"/>
              </a:rPr>
              <a:t> strong correlation between PAD (Political Advert Density) and marginal constituencies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Helvetica" charset="0"/>
              </a:rPr>
              <a:t>LibDems</a:t>
            </a:r>
            <a:r>
              <a:rPr lang="en-US" dirty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Helvetica" charset="0"/>
              </a:rPr>
              <a:t>:</a:t>
            </a:r>
            <a:r>
              <a:rPr lang="en-US" dirty="0">
                <a:latin typeface="Roboto" pitchFamily="2" charset="0"/>
                <a:ea typeface="Roboto" pitchFamily="2" charset="0"/>
                <a:cs typeface="Helvetica" charset="0"/>
              </a:rPr>
              <a:t> weak correlation between PAD and marginal constituencies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Helvetica" charset="0"/>
              </a:rPr>
              <a:t>Labour</a:t>
            </a:r>
            <a:r>
              <a:rPr lang="en-US" dirty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Helvetica" charset="0"/>
              </a:rPr>
              <a:t>:</a:t>
            </a:r>
            <a:r>
              <a:rPr lang="en-US" dirty="0">
                <a:latin typeface="Roboto" pitchFamily="2" charset="0"/>
                <a:ea typeface="Roboto" pitchFamily="2" charset="0"/>
                <a:cs typeface="Helvetica" charset="0"/>
              </a:rPr>
              <a:t> no correlation between PAD and marginal constituencies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54" y="4002621"/>
            <a:ext cx="2864218" cy="28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Introduction to the issue of </a:t>
            </a:r>
            <a:r>
              <a:rPr lang="en-GB" dirty="0" smtClean="0"/>
              <a:t>targeted propaganda</a:t>
            </a:r>
          </a:p>
          <a:p>
            <a:r>
              <a:rPr lang="en-GB" dirty="0" smtClean="0"/>
              <a:t>The MSI MED feasibility Study</a:t>
            </a:r>
          </a:p>
          <a:p>
            <a:r>
              <a:rPr lang="en-GB" dirty="0" smtClean="0"/>
              <a:t>Some </a:t>
            </a:r>
            <a:r>
              <a:rPr lang="en-GB" dirty="0" smtClean="0"/>
              <a:t>general comments on </a:t>
            </a:r>
            <a:r>
              <a:rPr lang="en-GB" dirty="0" smtClean="0"/>
              <a:t>recent events in the UK</a:t>
            </a:r>
          </a:p>
          <a:p>
            <a:pPr marL="0" indent="0">
              <a:buNone/>
            </a:pPr>
            <a:r>
              <a:rPr lang="en-GB" dirty="0" smtClean="0"/>
              <a:t> and the controversy over Cambridge </a:t>
            </a:r>
            <a:r>
              <a:rPr lang="en-GB" dirty="0" err="1" smtClean="0"/>
              <a:t>Analytica</a:t>
            </a:r>
            <a:endParaRPr lang="en-GB" dirty="0" smtClean="0"/>
          </a:p>
          <a:p>
            <a:r>
              <a:rPr lang="en-GB" dirty="0" smtClean="0"/>
              <a:t>Research: A collaboration with Who Targets Me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		NEW Book: </a:t>
            </a:r>
            <a:r>
              <a:rPr lang="en-GB" i="1" dirty="0" smtClean="0"/>
              <a:t>DIGITAL DOMINANCE </a:t>
            </a:r>
            <a:r>
              <a:rPr lang="en-GB" dirty="0" smtClean="0"/>
              <a:t>Oxford University Press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	MAY </a:t>
            </a:r>
            <a:r>
              <a:rPr lang="en-GB" dirty="0" smtClean="0"/>
              <a:t> 2018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569" y="671752"/>
            <a:ext cx="3305672" cy="4995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93" y="4029558"/>
            <a:ext cx="1974092" cy="196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Law, policy and targeting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International election monitoring standards</a:t>
            </a:r>
          </a:p>
          <a:p>
            <a:r>
              <a:rPr lang="en-GB" dirty="0" smtClean="0"/>
              <a:t>Specific election offences (deliberate misinformation) guidance</a:t>
            </a:r>
          </a:p>
          <a:p>
            <a:r>
              <a:rPr lang="en-GB" dirty="0" smtClean="0"/>
              <a:t>Ad transparency (who is paying?): France, the USA</a:t>
            </a:r>
          </a:p>
          <a:p>
            <a:r>
              <a:rPr lang="en-GB" dirty="0" smtClean="0"/>
              <a:t> Campaign finance reform?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524375"/>
            <a:ext cx="38100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Campaigns are moving online</a:t>
            </a:r>
          </a:p>
          <a:p>
            <a:r>
              <a:rPr lang="en-GB" dirty="0" smtClean="0"/>
              <a:t>Social Media (and particularly Facebook) are a dominant one stop shop</a:t>
            </a:r>
          </a:p>
          <a:p>
            <a:r>
              <a:rPr lang="en-GB" dirty="0" smtClean="0"/>
              <a:t>There are problems for the effectiveness and the enforcement of the existing rules</a:t>
            </a:r>
          </a:p>
          <a:p>
            <a:r>
              <a:rPr lang="en-GB" dirty="0" smtClean="0"/>
              <a:t>This is undermining legitimacy of electoral processes</a:t>
            </a:r>
          </a:p>
          <a:p>
            <a:r>
              <a:rPr lang="en-GB" dirty="0" smtClean="0"/>
              <a:t>These rules must be reviewed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97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9282" y="1156652"/>
            <a:ext cx="6274639" cy="47973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3"/>
          <a:stretch/>
        </p:blipFill>
        <p:spPr>
          <a:xfrm>
            <a:off x="-746301" y="0"/>
            <a:ext cx="793359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4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7577" y="220717"/>
            <a:ext cx="9801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Citizens Move Online – and are increasingly socially active there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3" y="743936"/>
            <a:ext cx="10294415" cy="59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62" y="365125"/>
            <a:ext cx="10833538" cy="1325563"/>
          </a:xfrm>
        </p:spPr>
        <p:txBody>
          <a:bodyPr/>
          <a:lstStyle/>
          <a:p>
            <a:r>
              <a:rPr lang="en-GB" dirty="0" smtClean="0"/>
              <a:t>Data Driven campaigning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668" y="1620044"/>
            <a:ext cx="10515600" cy="4351338"/>
          </a:xfrm>
        </p:spPr>
        <p:txBody>
          <a:bodyPr/>
          <a:lstStyle/>
          <a:p>
            <a:r>
              <a:rPr lang="en-GB" dirty="0" smtClean="0"/>
              <a:t>Audience building</a:t>
            </a:r>
          </a:p>
          <a:p>
            <a:r>
              <a:rPr lang="en-GB" dirty="0" smtClean="0"/>
              <a:t>Audience segmentation</a:t>
            </a:r>
          </a:p>
          <a:p>
            <a:r>
              <a:rPr lang="en-GB" dirty="0" smtClean="0"/>
              <a:t>Message creation</a:t>
            </a:r>
          </a:p>
          <a:p>
            <a:r>
              <a:rPr lang="en-GB" dirty="0" smtClean="0"/>
              <a:t>Message Targeting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816" y="863929"/>
            <a:ext cx="5313034" cy="5313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33" y="3912969"/>
            <a:ext cx="4621886" cy="226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-GB" dirty="0" smtClean="0"/>
              <a:t>Potential problems with social media targeting</a:t>
            </a:r>
            <a:endParaRPr lang="en-GB" dirty="0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Transparency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Fairness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Legitimacy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Voter autonomy</a:t>
            </a:r>
          </a:p>
        </p:txBody>
      </p:sp>
    </p:spTree>
    <p:extLst>
      <p:ext uri="{BB962C8B-B14F-4D97-AF65-F5344CB8AC3E}">
        <p14:creationId xmlns:p14="http://schemas.microsoft.com/office/powerpoint/2010/main" val="347192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40000"/>
            <a:ext cx="10888362" cy="1325563"/>
          </a:xfrm>
        </p:spPr>
        <p:txBody>
          <a:bodyPr tIns="108000" anchor="t" anchorCtr="0">
            <a:normAutofit/>
          </a:bodyPr>
          <a:lstStyle/>
          <a:p>
            <a:r>
              <a:rPr lang="en-US" sz="3200" b="1" dirty="0">
                <a:latin typeface="Roboto" pitchFamily="2" charset="0"/>
                <a:ea typeface="Roboto" pitchFamily="2" charset="0"/>
              </a:rPr>
              <a:t>Normative </a:t>
            </a:r>
            <a:r>
              <a:rPr lang="en-US" sz="3200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concerns</a:t>
            </a:r>
            <a:r>
              <a:rPr lang="en-US" sz="3200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0" lvl="5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92452" y="5529351"/>
            <a:ext cx="4917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itchFamily="2" charset="0"/>
                <a:ea typeface="Roboto" pitchFamily="2" charset="0"/>
              </a:rPr>
              <a:t>*See </a:t>
            </a:r>
            <a:r>
              <a:rPr lang="en-US" sz="1400" dirty="0" err="1">
                <a:latin typeface="Roboto" pitchFamily="2" charset="0"/>
                <a:ea typeface="Roboto" pitchFamily="2" charset="0"/>
              </a:rPr>
              <a:t>Barocas</a:t>
            </a:r>
            <a:r>
              <a:rPr lang="en-US" sz="1400" dirty="0">
                <a:latin typeface="Roboto" pitchFamily="2" charset="0"/>
                <a:ea typeface="Roboto" pitchFamily="2" charset="0"/>
              </a:rPr>
              <a:t> (2012) for a discussion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92453" y="2839867"/>
            <a:ext cx="1627265" cy="1205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Personalization</a:t>
            </a:r>
          </a:p>
        </p:txBody>
      </p:sp>
      <p:sp>
        <p:nvSpPr>
          <p:cNvPr id="16" name="Cross 15"/>
          <p:cNvSpPr/>
          <p:nvPr/>
        </p:nvSpPr>
        <p:spPr>
          <a:xfrm>
            <a:off x="2787836" y="3167914"/>
            <a:ext cx="498298" cy="539239"/>
          </a:xfrm>
          <a:prstGeom prst="plus">
            <a:avLst>
              <a:gd name="adj" fmla="val 3051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16258" y="3155406"/>
            <a:ext cx="533763" cy="2153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57326" y="1717473"/>
            <a:ext cx="1957756" cy="69829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" pitchFamily="2" charset="0"/>
                <a:ea typeface="Roboto" pitchFamily="2" charset="0"/>
              </a:rPr>
              <a:t>‘Fake news’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557326" y="2623792"/>
            <a:ext cx="1957756" cy="69829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" pitchFamily="2" charset="0"/>
                <a:ea typeface="Roboto" pitchFamily="2" charset="0"/>
              </a:rPr>
              <a:t>Redlining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81280" y="2834928"/>
            <a:ext cx="1110800" cy="1205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Opacity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07821" y="3498027"/>
            <a:ext cx="533763" cy="2153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557326" y="3530111"/>
            <a:ext cx="1957756" cy="69829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" pitchFamily="2" charset="0"/>
                <a:ea typeface="Roboto" pitchFamily="2" charset="0"/>
              </a:rPr>
              <a:t>Negativity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7733538" y="3117549"/>
            <a:ext cx="821491" cy="61198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8699040" y="1450267"/>
            <a:ext cx="2590591" cy="101189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Radicalization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699040" y="2914197"/>
            <a:ext cx="2590591" cy="101189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Misinformation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57326" y="4436431"/>
            <a:ext cx="1957756" cy="69829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" pitchFamily="2" charset="0"/>
                <a:ea typeface="Roboto" pitchFamily="2" charset="0"/>
              </a:rPr>
              <a:t>Manipulation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699039" y="4379392"/>
            <a:ext cx="2590593" cy="99384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Disenfranchisement</a:t>
            </a:r>
          </a:p>
        </p:txBody>
      </p:sp>
    </p:spTree>
    <p:extLst>
      <p:ext uri="{BB962C8B-B14F-4D97-AF65-F5344CB8AC3E}">
        <p14:creationId xmlns:p14="http://schemas.microsoft.com/office/powerpoint/2010/main" val="65289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Regulation of Election Campaigns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i="1" dirty="0" smtClean="0"/>
              <a:t>OVERALL AIMS: ELECTIONS SHOULD BE FAIR, CLEAN, AND TRANSPARENT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International standards, election monitoring, domestic election law, broadcasting and media law, journalism ethics. </a:t>
            </a:r>
          </a:p>
          <a:p>
            <a:endParaRPr lang="en-GB" dirty="0" smtClean="0"/>
          </a:p>
          <a:p>
            <a:r>
              <a:rPr lang="en-GB" dirty="0" smtClean="0"/>
              <a:t>Donation limits</a:t>
            </a:r>
          </a:p>
          <a:p>
            <a:r>
              <a:rPr lang="en-GB" dirty="0" smtClean="0"/>
              <a:t>Spending limits</a:t>
            </a:r>
          </a:p>
          <a:p>
            <a:r>
              <a:rPr lang="en-GB" dirty="0" smtClean="0"/>
              <a:t>Specific rules on categories of donators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Broadcasting regulation (advertising bans, impartiality, ownership rules).</a:t>
            </a:r>
          </a:p>
          <a:p>
            <a:r>
              <a:rPr lang="en-GB" dirty="0" smtClean="0"/>
              <a:t>Transparency obligations</a:t>
            </a:r>
          </a:p>
          <a:p>
            <a:r>
              <a:rPr lang="en-GB" dirty="0" smtClean="0"/>
              <a:t>Other issues ‘undue influence’, electoral fraud, ‘false statements of fact’.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03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310"/>
            <a:ext cx="10515600" cy="1325563"/>
          </a:xfrm>
        </p:spPr>
        <p:txBody>
          <a:bodyPr/>
          <a:lstStyle/>
          <a:p>
            <a:r>
              <a:rPr lang="en-GB" dirty="0" smtClean="0"/>
              <a:t>Election legitimacy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 smtClean="0"/>
              <a:t>The point of regulation is NOT to exclude or </a:t>
            </a:r>
          </a:p>
          <a:p>
            <a:pPr marL="0" indent="0">
              <a:buNone/>
            </a:pPr>
            <a:r>
              <a:rPr lang="en-GB" i="1" dirty="0" smtClean="0"/>
              <a:t>disadvantage new political actors or ideas,</a:t>
            </a:r>
          </a:p>
          <a:p>
            <a:pPr marL="0" indent="0">
              <a:buNone/>
            </a:pPr>
            <a:r>
              <a:rPr lang="en-GB" i="1" dirty="0" smtClean="0"/>
              <a:t>only to maintain a level playing field </a:t>
            </a:r>
          </a:p>
          <a:p>
            <a:pPr marL="0" indent="0">
              <a:buNone/>
            </a:pPr>
            <a:r>
              <a:rPr lang="en-GB" i="1" dirty="0" smtClean="0"/>
              <a:t>in the democratic game</a:t>
            </a:r>
            <a:endParaRPr lang="en-GB" i="1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437" y="400594"/>
            <a:ext cx="2797937" cy="57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741</Words>
  <Application>Microsoft Office PowerPoint</Application>
  <PresentationFormat>Widescreen</PresentationFormat>
  <Paragraphs>138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Roboto</vt:lpstr>
      <vt:lpstr>Office Theme</vt:lpstr>
      <vt:lpstr>  Social Media  and Election Legitimacy</vt:lpstr>
      <vt:lpstr>Overview of Presentation</vt:lpstr>
      <vt:lpstr>PowerPoint Presentation</vt:lpstr>
      <vt:lpstr>PowerPoint Presentation</vt:lpstr>
      <vt:lpstr>Data Driven campaigning </vt:lpstr>
      <vt:lpstr>Potential problems with social media targeting</vt:lpstr>
      <vt:lpstr>Normative concerns*</vt:lpstr>
      <vt:lpstr>Regulation of Election Campaigns</vt:lpstr>
      <vt:lpstr>Election legitimacy</vt:lpstr>
      <vt:lpstr>Potential problems… </vt:lpstr>
      <vt:lpstr>PowerPoint Presentation</vt:lpstr>
      <vt:lpstr>PowerPoint Presentation</vt:lpstr>
      <vt:lpstr>PowerPoint Presentation</vt:lpstr>
      <vt:lpstr>Potential Recommendations </vt:lpstr>
      <vt:lpstr>New Whistleblower Allegations: 2018</vt:lpstr>
      <vt:lpstr>Targeting of fake news?</vt:lpstr>
      <vt:lpstr>Findings: moderate topic fragmentation</vt:lpstr>
      <vt:lpstr>Findings: where’s Corbyn? </vt:lpstr>
      <vt:lpstr>Findings: constituency targeting</vt:lpstr>
      <vt:lpstr>Law, policy and targeting</vt:lpstr>
      <vt:lpstr>summary</vt:lpstr>
    </vt:vector>
  </TitlesOfParts>
  <Company>London School of Economics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Fake News:  a case study in policy</dc:title>
  <dc:creator>Tambini,D</dc:creator>
  <cp:lastModifiedBy>Tambini,D</cp:lastModifiedBy>
  <cp:revision>56</cp:revision>
  <dcterms:created xsi:type="dcterms:W3CDTF">2018-03-19T10:27:07Z</dcterms:created>
  <dcterms:modified xsi:type="dcterms:W3CDTF">2018-04-17T15:13:23Z</dcterms:modified>
</cp:coreProperties>
</file>