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1" r:id="rId4"/>
    <p:sldId id="266" r:id="rId5"/>
    <p:sldId id="272" r:id="rId6"/>
    <p:sldId id="273" r:id="rId7"/>
    <p:sldId id="274" r:id="rId8"/>
    <p:sldId id="275" r:id="rId9"/>
    <p:sldId id="276" r:id="rId10"/>
    <p:sldId id="277" r:id="rId11"/>
    <p:sldId id="278" r:id="rId12"/>
    <p:sldId id="262" r:id="rId13"/>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7" d="100"/>
          <a:sy n="127" d="100"/>
        </p:scale>
        <p:origin x="-101"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Български">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a:srcRect/>
          <a:stretch>
            <a:fillRect/>
          </a:stretch>
        </p:blipFill>
        <p:spPr bwMode="auto">
          <a:xfrm>
            <a:off x="1588" y="0"/>
            <a:ext cx="9140825" cy="5143500"/>
          </a:xfrm>
          <a:prstGeom prst="rect">
            <a:avLst/>
          </a:prstGeom>
          <a:noFill/>
          <a:ln w="9525">
            <a:noFill/>
            <a:miter lim="800000"/>
            <a:headEnd/>
            <a:tailEnd/>
          </a:ln>
        </p:spPr>
      </p:pic>
      <p:sp>
        <p:nvSpPr>
          <p:cNvPr id="3" name="TextBox 9"/>
          <p:cNvSpPr txBox="1"/>
          <p:nvPr userDrawn="1"/>
        </p:nvSpPr>
        <p:spPr>
          <a:xfrm>
            <a:off x="395288" y="1563688"/>
            <a:ext cx="4105275" cy="1754187"/>
          </a:xfrm>
          <a:prstGeom prst="rect">
            <a:avLst/>
          </a:prstGeom>
          <a:noFill/>
        </p:spPr>
        <p:txBody>
          <a:bodyPr>
            <a:spAutoFit/>
          </a:bodyPr>
          <a:lstStyle/>
          <a:p>
            <a:pPr algn="r" fontAlgn="auto">
              <a:spcBef>
                <a:spcPts val="0"/>
              </a:spcBef>
              <a:spcAft>
                <a:spcPts val="0"/>
              </a:spcAft>
              <a:defRPr/>
            </a:pPr>
            <a:r>
              <a:rPr lang="bg-BG" sz="3600" b="1" dirty="0">
                <a:latin typeface="Myriad Pro"/>
                <a:cs typeface="+mn-cs"/>
              </a:rPr>
              <a:t>ЦЕНТРАЛНА</a:t>
            </a:r>
          </a:p>
          <a:p>
            <a:pPr algn="r" fontAlgn="auto">
              <a:spcBef>
                <a:spcPts val="0"/>
              </a:spcBef>
              <a:spcAft>
                <a:spcPts val="0"/>
              </a:spcAft>
              <a:defRPr/>
            </a:pPr>
            <a:r>
              <a:rPr lang="bg-BG" sz="3600" b="1" dirty="0">
                <a:latin typeface="Myriad Pro"/>
                <a:cs typeface="+mn-cs"/>
              </a:rPr>
              <a:t>ИЗБИРАТЕЛНА</a:t>
            </a:r>
          </a:p>
          <a:p>
            <a:pPr algn="r" fontAlgn="auto">
              <a:spcBef>
                <a:spcPts val="0"/>
              </a:spcBef>
              <a:spcAft>
                <a:spcPts val="0"/>
              </a:spcAft>
              <a:defRPr/>
            </a:pPr>
            <a:r>
              <a:rPr lang="bg-BG" sz="3600" b="1" dirty="0">
                <a:latin typeface="Myriad Pro"/>
                <a:cs typeface="+mn-cs"/>
              </a:rPr>
              <a:t>КОМИСИЯ</a:t>
            </a:r>
          </a:p>
        </p:txBody>
      </p:sp>
      <p:sp>
        <p:nvSpPr>
          <p:cNvPr id="4" name="TextBox 10"/>
          <p:cNvSpPr txBox="1"/>
          <p:nvPr userDrawn="1"/>
        </p:nvSpPr>
        <p:spPr>
          <a:xfrm>
            <a:off x="1042988" y="3219450"/>
            <a:ext cx="3457575" cy="400050"/>
          </a:xfrm>
          <a:prstGeom prst="rect">
            <a:avLst/>
          </a:prstGeom>
          <a:noFill/>
        </p:spPr>
        <p:txBody>
          <a:bodyPr>
            <a:spAutoFit/>
          </a:bodyPr>
          <a:lstStyle/>
          <a:p>
            <a:pPr algn="r" fontAlgn="auto">
              <a:spcBef>
                <a:spcPts val="0"/>
              </a:spcBef>
              <a:spcAft>
                <a:spcPts val="0"/>
              </a:spcAft>
              <a:defRPr/>
            </a:pPr>
            <a:r>
              <a:rPr lang="bg-BG" sz="2000" i="1" dirty="0">
                <a:solidFill>
                  <a:schemeClr val="accent1">
                    <a:lumMod val="50000"/>
                  </a:schemeClr>
                </a:solidFill>
                <a:latin typeface="+mn-lt"/>
                <a:cs typeface="+mn-cs"/>
              </a:rPr>
              <a:t>Република България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glish">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a:srcRect/>
          <a:stretch>
            <a:fillRect/>
          </a:stretch>
        </p:blipFill>
        <p:spPr bwMode="auto">
          <a:xfrm>
            <a:off x="1588" y="0"/>
            <a:ext cx="9140825" cy="5143500"/>
          </a:xfrm>
          <a:prstGeom prst="rect">
            <a:avLst/>
          </a:prstGeom>
          <a:noFill/>
          <a:ln w="9525">
            <a:noFill/>
            <a:miter lim="800000"/>
            <a:headEnd/>
            <a:tailEnd/>
          </a:ln>
        </p:spPr>
      </p:pic>
      <p:sp>
        <p:nvSpPr>
          <p:cNvPr id="3" name="TextBox 9"/>
          <p:cNvSpPr txBox="1"/>
          <p:nvPr userDrawn="1"/>
        </p:nvSpPr>
        <p:spPr>
          <a:xfrm>
            <a:off x="395288" y="1563688"/>
            <a:ext cx="4105275" cy="1754187"/>
          </a:xfrm>
          <a:prstGeom prst="rect">
            <a:avLst/>
          </a:prstGeom>
          <a:noFill/>
        </p:spPr>
        <p:txBody>
          <a:bodyPr>
            <a:spAutoFit/>
          </a:bodyPr>
          <a:lstStyle/>
          <a:p>
            <a:pPr algn="r" fontAlgn="auto">
              <a:spcBef>
                <a:spcPts val="0"/>
              </a:spcBef>
              <a:spcAft>
                <a:spcPts val="0"/>
              </a:spcAft>
              <a:defRPr/>
            </a:pPr>
            <a:r>
              <a:rPr lang="en-US" sz="3600" b="1" dirty="0">
                <a:latin typeface="Myriad Pro"/>
                <a:cs typeface="+mn-cs"/>
              </a:rPr>
              <a:t>CENTRAL</a:t>
            </a:r>
            <a:endParaRPr lang="bg-BG" sz="3600" b="1" dirty="0">
              <a:latin typeface="Myriad Pro"/>
              <a:cs typeface="+mn-cs"/>
            </a:endParaRPr>
          </a:p>
          <a:p>
            <a:pPr algn="r" fontAlgn="auto">
              <a:spcBef>
                <a:spcPts val="0"/>
              </a:spcBef>
              <a:spcAft>
                <a:spcPts val="0"/>
              </a:spcAft>
              <a:defRPr/>
            </a:pPr>
            <a:r>
              <a:rPr lang="en-US" sz="3600" b="1" dirty="0">
                <a:latin typeface="Myriad Pro"/>
                <a:cs typeface="+mn-cs"/>
              </a:rPr>
              <a:t>ELECTION</a:t>
            </a:r>
            <a:endParaRPr lang="bg-BG" sz="3600" b="1" dirty="0">
              <a:latin typeface="Myriad Pro"/>
              <a:cs typeface="+mn-cs"/>
            </a:endParaRPr>
          </a:p>
          <a:p>
            <a:pPr algn="r" fontAlgn="auto">
              <a:spcBef>
                <a:spcPts val="0"/>
              </a:spcBef>
              <a:spcAft>
                <a:spcPts val="0"/>
              </a:spcAft>
              <a:defRPr/>
            </a:pPr>
            <a:r>
              <a:rPr lang="en-US" sz="3600" b="1" dirty="0">
                <a:latin typeface="Myriad Pro"/>
                <a:cs typeface="+mn-cs"/>
              </a:rPr>
              <a:t>COMMISSION</a:t>
            </a:r>
            <a:endParaRPr lang="bg-BG" sz="3600" b="1" dirty="0">
              <a:latin typeface="Myriad Pro"/>
              <a:cs typeface="+mn-cs"/>
            </a:endParaRPr>
          </a:p>
        </p:txBody>
      </p:sp>
      <p:sp>
        <p:nvSpPr>
          <p:cNvPr id="4" name="TextBox 10"/>
          <p:cNvSpPr txBox="1"/>
          <p:nvPr userDrawn="1"/>
        </p:nvSpPr>
        <p:spPr>
          <a:xfrm>
            <a:off x="1042988" y="3219450"/>
            <a:ext cx="3457575" cy="400050"/>
          </a:xfrm>
          <a:prstGeom prst="rect">
            <a:avLst/>
          </a:prstGeom>
          <a:noFill/>
        </p:spPr>
        <p:txBody>
          <a:bodyPr>
            <a:spAutoFit/>
          </a:bodyPr>
          <a:lstStyle/>
          <a:p>
            <a:pPr algn="r" fontAlgn="auto">
              <a:spcBef>
                <a:spcPts val="0"/>
              </a:spcBef>
              <a:spcAft>
                <a:spcPts val="0"/>
              </a:spcAft>
              <a:defRPr/>
            </a:pPr>
            <a:r>
              <a:rPr lang="en-US" sz="2000" i="1" dirty="0">
                <a:solidFill>
                  <a:schemeClr val="accent1">
                    <a:lumMod val="50000"/>
                  </a:schemeClr>
                </a:solidFill>
                <a:latin typeface="+mn-lt"/>
                <a:cs typeface="+mn-cs"/>
              </a:rPr>
              <a:t>Republic of Bulgaria</a:t>
            </a:r>
            <a:endParaRPr lang="bg-BG" sz="2000" i="1" dirty="0">
              <a:solidFill>
                <a:schemeClr val="accent1">
                  <a:lumMod val="50000"/>
                </a:schemeClr>
              </a:solidFill>
              <a:latin typeface="+mn-lt"/>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Заглавие">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3175" y="0"/>
            <a:ext cx="9140825" cy="5143500"/>
          </a:xfrm>
          <a:prstGeom prst="rect">
            <a:avLst/>
          </a:prstGeom>
          <a:noFill/>
          <a:ln w="9525">
            <a:noFill/>
            <a:miter lim="800000"/>
            <a:headEnd/>
            <a:tailEnd/>
          </a:ln>
        </p:spPr>
      </p:pic>
      <p:sp>
        <p:nvSpPr>
          <p:cNvPr id="2" name="Title 1"/>
          <p:cNvSpPr>
            <a:spLocks noGrp="1"/>
          </p:cNvSpPr>
          <p:nvPr>
            <p:ph type="ctrTitle"/>
          </p:nvPr>
        </p:nvSpPr>
        <p:spPr>
          <a:xfrm>
            <a:off x="827584" y="1597819"/>
            <a:ext cx="6480720" cy="1102519"/>
          </a:xfrm>
        </p:spPr>
        <p:txBody>
          <a:bodyPr/>
          <a:lstStyle>
            <a:lvl1pPr algn="l">
              <a:defRPr b="0">
                <a:latin typeface="Myriad Pro"/>
              </a:defRPr>
            </a:lvl1pPr>
          </a:lstStyle>
          <a:p>
            <a:r>
              <a:rPr lang="en-US" smtClean="0"/>
              <a:t>Click to edit Master title style</a:t>
            </a:r>
            <a:endParaRPr lang="en-US" dirty="0"/>
          </a:p>
        </p:txBody>
      </p:sp>
      <p:sp>
        <p:nvSpPr>
          <p:cNvPr id="3" name="Subtitle 2"/>
          <p:cNvSpPr>
            <a:spLocks noGrp="1"/>
          </p:cNvSpPr>
          <p:nvPr>
            <p:ph type="subTitle" idx="1"/>
          </p:nvPr>
        </p:nvSpPr>
        <p:spPr>
          <a:xfrm>
            <a:off x="827584" y="2914650"/>
            <a:ext cx="5616624" cy="1025252"/>
          </a:xfrm>
        </p:spPr>
        <p:txBody>
          <a:bodyPr/>
          <a:lstStyle>
            <a:lvl1pPr marL="0" indent="0" algn="l">
              <a:buNone/>
              <a:defRPr sz="2800" i="1">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 тип 1">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srcRect/>
          <a:stretch>
            <a:fillRect/>
          </a:stretch>
        </p:blipFill>
        <p:spPr bwMode="auto">
          <a:xfrm>
            <a:off x="1588" y="0"/>
            <a:ext cx="9140825" cy="5143500"/>
          </a:xfrm>
          <a:prstGeom prst="rect">
            <a:avLst/>
          </a:prstGeom>
          <a:noFill/>
          <a:ln w="9525">
            <a:noFill/>
            <a:miter lim="800000"/>
            <a:headEnd/>
            <a:tailEnd/>
          </a:ln>
        </p:spPr>
      </p:pic>
      <p:sp>
        <p:nvSpPr>
          <p:cNvPr id="7" name="Content Placeholder 6"/>
          <p:cNvSpPr>
            <a:spLocks noGrp="1"/>
          </p:cNvSpPr>
          <p:nvPr>
            <p:ph sz="quarter" idx="13"/>
          </p:nvPr>
        </p:nvSpPr>
        <p:spPr>
          <a:xfrm>
            <a:off x="467544" y="1276350"/>
            <a:ext cx="8208144" cy="331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10" name="Title Placeholder 1"/>
          <p:cNvSpPr>
            <a:spLocks noGrp="1"/>
          </p:cNvSpPr>
          <p:nvPr>
            <p:ph type="title"/>
          </p:nvPr>
        </p:nvSpPr>
        <p:spPr>
          <a:xfrm>
            <a:off x="5292080" y="205979"/>
            <a:ext cx="3394720" cy="857250"/>
          </a:xfrm>
          <a:prstGeom prst="rect">
            <a:avLst/>
          </a:prstGeom>
        </p:spPr>
        <p:txBody>
          <a:bodyPr rtlCol="0">
            <a:normAutofit/>
          </a:bodyPr>
          <a:lstStyle>
            <a:lvl1pPr algn="r">
              <a:defRPr sz="1800" b="1">
                <a:solidFill>
                  <a:schemeClr val="bg1"/>
                </a:solidFill>
                <a:latin typeface="+mn-lt"/>
              </a:defRPr>
            </a:lvl1pPr>
          </a:lstStyle>
          <a:p>
            <a:r>
              <a:rPr lang="en-US" smtClean="0"/>
              <a:t>Click to edit Master title style</a:t>
            </a:r>
            <a:endParaRPr lang="en-US"/>
          </a:p>
        </p:txBody>
      </p:sp>
      <p:sp>
        <p:nvSpPr>
          <p:cNvPr id="5" name="Date Placeholder 1"/>
          <p:cNvSpPr>
            <a:spLocks noGrp="1"/>
          </p:cNvSpPr>
          <p:nvPr>
            <p:ph type="dt" sz="half" idx="14"/>
          </p:nvPr>
        </p:nvSpPr>
        <p:spPr/>
        <p:txBody>
          <a:bodyPr/>
          <a:lstStyle>
            <a:lvl1pPr>
              <a:defRPr/>
            </a:lvl1pPr>
          </a:lstStyle>
          <a:p>
            <a:pPr>
              <a:defRPr/>
            </a:pPr>
            <a:fld id="{D2C9D941-33CA-4DA7-A467-A1D5C5FD1725}" type="datetimeFigureOut">
              <a:rPr lang="en-US"/>
              <a:pPr>
                <a:defRPr/>
              </a:pPr>
              <a:t>5/18/2018</a:t>
            </a:fld>
            <a:endParaRPr lang="en-US"/>
          </a:p>
        </p:txBody>
      </p:sp>
      <p:sp>
        <p:nvSpPr>
          <p:cNvPr id="6" name="Footer Placeholder 2"/>
          <p:cNvSpPr>
            <a:spLocks noGrp="1"/>
          </p:cNvSpPr>
          <p:nvPr>
            <p:ph type="ftr" sz="quarter" idx="15"/>
          </p:nvPr>
        </p:nvSpPr>
        <p:spPr/>
        <p:txBody>
          <a:bodyPr/>
          <a:lstStyle>
            <a:lvl1pPr>
              <a:defRPr/>
            </a:lvl1pPr>
          </a:lstStyle>
          <a:p>
            <a:pPr>
              <a:defRPr/>
            </a:pPr>
            <a:endParaRPr lang="en-US"/>
          </a:p>
        </p:txBody>
      </p:sp>
      <p:sp>
        <p:nvSpPr>
          <p:cNvPr id="8" name="Slide Number Placeholder 3"/>
          <p:cNvSpPr>
            <a:spLocks noGrp="1"/>
          </p:cNvSpPr>
          <p:nvPr>
            <p:ph type="sldNum" sz="quarter" idx="16"/>
          </p:nvPr>
        </p:nvSpPr>
        <p:spPr/>
        <p:txBody>
          <a:bodyPr/>
          <a:lstStyle>
            <a:lvl1pPr>
              <a:defRPr/>
            </a:lvl1pPr>
          </a:lstStyle>
          <a:p>
            <a:pPr>
              <a:defRPr/>
            </a:pPr>
            <a:fld id="{AB42C89E-9095-497E-ABF2-CAA7CA36AE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лайд тип 2">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1588" y="0"/>
            <a:ext cx="9140825" cy="5143500"/>
          </a:xfrm>
          <a:prstGeom prst="rect">
            <a:avLst/>
          </a:prstGeom>
          <a:noFill/>
          <a:ln w="9525">
            <a:noFill/>
            <a:miter lim="800000"/>
            <a:headEnd/>
            <a:tailEnd/>
          </a:ln>
        </p:spPr>
      </p:pic>
      <p:sp>
        <p:nvSpPr>
          <p:cNvPr id="7" name="Content Placeholder 6"/>
          <p:cNvSpPr>
            <a:spLocks noGrp="1"/>
          </p:cNvSpPr>
          <p:nvPr>
            <p:ph sz="quarter" idx="13"/>
          </p:nvPr>
        </p:nvSpPr>
        <p:spPr>
          <a:xfrm>
            <a:off x="467544" y="1276350"/>
            <a:ext cx="8208144" cy="331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10" name="Title Placeholder 1"/>
          <p:cNvSpPr>
            <a:spLocks noGrp="1"/>
          </p:cNvSpPr>
          <p:nvPr>
            <p:ph type="title"/>
          </p:nvPr>
        </p:nvSpPr>
        <p:spPr>
          <a:xfrm>
            <a:off x="4499992" y="205979"/>
            <a:ext cx="4186808" cy="709587"/>
          </a:xfrm>
          <a:prstGeom prst="rect">
            <a:avLst/>
          </a:prstGeom>
        </p:spPr>
        <p:txBody>
          <a:bodyPr rtlCol="0">
            <a:normAutofit/>
          </a:bodyPr>
          <a:lstStyle>
            <a:lvl1pPr algn="r">
              <a:defRPr sz="1800" b="1">
                <a:solidFill>
                  <a:schemeClr val="bg1"/>
                </a:solidFill>
                <a:latin typeface="+mn-lt"/>
              </a:defRPr>
            </a:lvl1pPr>
          </a:lstStyle>
          <a:p>
            <a:r>
              <a:rPr lang="en-US" smtClean="0"/>
              <a:t>Click to edit Master title style</a:t>
            </a:r>
            <a:endParaRPr lang="en-US"/>
          </a:p>
        </p:txBody>
      </p:sp>
      <p:sp>
        <p:nvSpPr>
          <p:cNvPr id="5" name="Date Placeholder 1"/>
          <p:cNvSpPr>
            <a:spLocks noGrp="1"/>
          </p:cNvSpPr>
          <p:nvPr>
            <p:ph type="dt" sz="half" idx="14"/>
          </p:nvPr>
        </p:nvSpPr>
        <p:spPr/>
        <p:txBody>
          <a:bodyPr/>
          <a:lstStyle>
            <a:lvl1pPr>
              <a:defRPr/>
            </a:lvl1pPr>
          </a:lstStyle>
          <a:p>
            <a:pPr>
              <a:defRPr/>
            </a:pPr>
            <a:fld id="{E17EA42A-672F-42DC-BA76-2ACF922CC0AB}" type="datetimeFigureOut">
              <a:rPr lang="en-US"/>
              <a:pPr>
                <a:defRPr/>
              </a:pPr>
              <a:t>5/18/2018</a:t>
            </a:fld>
            <a:endParaRPr lang="en-US"/>
          </a:p>
        </p:txBody>
      </p:sp>
      <p:sp>
        <p:nvSpPr>
          <p:cNvPr id="6" name="Footer Placeholder 2"/>
          <p:cNvSpPr>
            <a:spLocks noGrp="1"/>
          </p:cNvSpPr>
          <p:nvPr>
            <p:ph type="ftr" sz="quarter" idx="15"/>
          </p:nvPr>
        </p:nvSpPr>
        <p:spPr/>
        <p:txBody>
          <a:bodyPr/>
          <a:lstStyle>
            <a:lvl1pPr>
              <a:defRPr/>
            </a:lvl1pPr>
          </a:lstStyle>
          <a:p>
            <a:pPr>
              <a:defRPr/>
            </a:pPr>
            <a:endParaRPr lang="en-US"/>
          </a:p>
        </p:txBody>
      </p:sp>
      <p:sp>
        <p:nvSpPr>
          <p:cNvPr id="8" name="Slide Number Placeholder 3"/>
          <p:cNvSpPr>
            <a:spLocks noGrp="1"/>
          </p:cNvSpPr>
          <p:nvPr>
            <p:ph type="sldNum" sz="quarter" idx="16"/>
          </p:nvPr>
        </p:nvSpPr>
        <p:spPr/>
        <p:txBody>
          <a:bodyPr/>
          <a:lstStyle>
            <a:lvl1pPr>
              <a:defRPr/>
            </a:lvl1pPr>
          </a:lstStyle>
          <a:p>
            <a:pPr>
              <a:defRPr/>
            </a:pPr>
            <a:fld id="{BAB7EF91-DDC2-4A81-A7ED-D9783434E0D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лайд тип 3">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srcRect/>
          <a:stretch>
            <a:fillRect/>
          </a:stretch>
        </p:blipFill>
        <p:spPr bwMode="auto">
          <a:xfrm>
            <a:off x="1588" y="0"/>
            <a:ext cx="9140825" cy="5143500"/>
          </a:xfrm>
          <a:prstGeom prst="rect">
            <a:avLst/>
          </a:prstGeom>
          <a:noFill/>
          <a:ln w="9525">
            <a:noFill/>
            <a:miter lim="800000"/>
            <a:headEnd/>
            <a:tailEnd/>
          </a:ln>
        </p:spPr>
      </p:pic>
      <p:sp>
        <p:nvSpPr>
          <p:cNvPr id="7" name="Content Placeholder 6"/>
          <p:cNvSpPr>
            <a:spLocks noGrp="1"/>
          </p:cNvSpPr>
          <p:nvPr>
            <p:ph sz="quarter" idx="13"/>
          </p:nvPr>
        </p:nvSpPr>
        <p:spPr>
          <a:xfrm>
            <a:off x="467544" y="1276350"/>
            <a:ext cx="8208144" cy="331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10" name="Title Placeholder 1"/>
          <p:cNvSpPr>
            <a:spLocks noGrp="1"/>
          </p:cNvSpPr>
          <p:nvPr>
            <p:ph type="title"/>
          </p:nvPr>
        </p:nvSpPr>
        <p:spPr>
          <a:xfrm>
            <a:off x="3923928" y="205979"/>
            <a:ext cx="4762872" cy="709587"/>
          </a:xfrm>
          <a:prstGeom prst="rect">
            <a:avLst/>
          </a:prstGeom>
        </p:spPr>
        <p:txBody>
          <a:bodyPr rtlCol="0">
            <a:normAutofit/>
          </a:bodyPr>
          <a:lstStyle>
            <a:lvl1pPr algn="r">
              <a:defRPr sz="1800" b="1">
                <a:solidFill>
                  <a:schemeClr val="tx1"/>
                </a:solidFill>
                <a:latin typeface="+mn-lt"/>
              </a:defRPr>
            </a:lvl1pPr>
          </a:lstStyle>
          <a:p>
            <a:r>
              <a:rPr lang="en-US" smtClean="0"/>
              <a:t>Click to edit Master title style</a:t>
            </a:r>
            <a:endParaRPr lang="en-US"/>
          </a:p>
        </p:txBody>
      </p:sp>
      <p:sp>
        <p:nvSpPr>
          <p:cNvPr id="5" name="Date Placeholder 1"/>
          <p:cNvSpPr>
            <a:spLocks noGrp="1"/>
          </p:cNvSpPr>
          <p:nvPr>
            <p:ph type="dt" sz="half" idx="14"/>
          </p:nvPr>
        </p:nvSpPr>
        <p:spPr/>
        <p:txBody>
          <a:bodyPr/>
          <a:lstStyle>
            <a:lvl1pPr>
              <a:defRPr/>
            </a:lvl1pPr>
          </a:lstStyle>
          <a:p>
            <a:pPr>
              <a:defRPr/>
            </a:pPr>
            <a:fld id="{E7FA35D4-6293-443D-B236-07662E3336F6}" type="datetimeFigureOut">
              <a:rPr lang="en-US"/>
              <a:pPr>
                <a:defRPr/>
              </a:pPr>
              <a:t>5/18/2018</a:t>
            </a:fld>
            <a:endParaRPr lang="en-US"/>
          </a:p>
        </p:txBody>
      </p:sp>
      <p:sp>
        <p:nvSpPr>
          <p:cNvPr id="6" name="Footer Placeholder 2"/>
          <p:cNvSpPr>
            <a:spLocks noGrp="1"/>
          </p:cNvSpPr>
          <p:nvPr>
            <p:ph type="ftr" sz="quarter" idx="15"/>
          </p:nvPr>
        </p:nvSpPr>
        <p:spPr/>
        <p:txBody>
          <a:bodyPr/>
          <a:lstStyle>
            <a:lvl1pPr>
              <a:defRPr/>
            </a:lvl1pPr>
          </a:lstStyle>
          <a:p>
            <a:pPr>
              <a:defRPr/>
            </a:pPr>
            <a:endParaRPr lang="en-US"/>
          </a:p>
        </p:txBody>
      </p:sp>
      <p:sp>
        <p:nvSpPr>
          <p:cNvPr id="8" name="Slide Number Placeholder 3"/>
          <p:cNvSpPr>
            <a:spLocks noGrp="1"/>
          </p:cNvSpPr>
          <p:nvPr>
            <p:ph type="sldNum" sz="quarter" idx="16"/>
          </p:nvPr>
        </p:nvSpPr>
        <p:spPr/>
        <p:txBody>
          <a:bodyPr/>
          <a:lstStyle>
            <a:lvl1pPr>
              <a:defRPr/>
            </a:lvl1pPr>
          </a:lstStyle>
          <a:p>
            <a:pPr>
              <a:defRPr/>
            </a:pPr>
            <a:fld id="{52518439-FF4F-4D4D-BCBD-4E3263DBF0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ACEEB0-F3FD-4D35-A8B3-69B342342650}" type="datetimeFigureOut">
              <a:rPr lang="en-US"/>
              <a:pPr>
                <a:defRPr/>
              </a:pPr>
              <a:t>5/18/2018</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7A3D5AA-9788-4D7E-9E59-B5A6511BE0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ik.b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ik.b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p:txBody>
          <a:bodyPr/>
          <a:lstStyle/>
          <a:p>
            <a:pPr eaLnBrk="1" hangingPunct="1"/>
            <a:r>
              <a:rPr lang="en-US" smtClean="0"/>
              <a:t>What allowed this to happen</a:t>
            </a:r>
            <a:endParaRPr lang="en-GB" smtClean="0"/>
          </a:p>
        </p:txBody>
      </p:sp>
      <p:sp>
        <p:nvSpPr>
          <p:cNvPr id="17410" name="Rectangle 3"/>
          <p:cNvSpPr>
            <a:spLocks noGrp="1"/>
          </p:cNvSpPr>
          <p:nvPr>
            <p:ph type="body" idx="4294967295"/>
          </p:nvPr>
        </p:nvSpPr>
        <p:spPr>
          <a:xfrm>
            <a:off x="457200" y="1492250"/>
            <a:ext cx="8229600" cy="3101975"/>
          </a:xfrm>
        </p:spPr>
        <p:txBody>
          <a:bodyPr/>
          <a:lstStyle/>
          <a:p>
            <a:pPr eaLnBrk="1" hangingPunct="1">
              <a:lnSpc>
                <a:spcPct val="80000"/>
              </a:lnSpc>
              <a:spcBef>
                <a:spcPts val="1200"/>
              </a:spcBef>
            </a:pPr>
            <a:r>
              <a:rPr lang="en-US" sz="2000" smtClean="0"/>
              <a:t>Strategic documents</a:t>
            </a:r>
          </a:p>
          <a:p>
            <a:pPr eaLnBrk="1" hangingPunct="1">
              <a:lnSpc>
                <a:spcPct val="80000"/>
              </a:lnSpc>
              <a:spcBef>
                <a:spcPts val="1200"/>
              </a:spcBef>
            </a:pPr>
            <a:r>
              <a:rPr lang="en-US" sz="2000" smtClean="0"/>
              <a:t>Legal provisions</a:t>
            </a:r>
          </a:p>
          <a:p>
            <a:pPr eaLnBrk="1" hangingPunct="1">
              <a:lnSpc>
                <a:spcPct val="80000"/>
              </a:lnSpc>
              <a:spcBef>
                <a:spcPts val="1200"/>
              </a:spcBef>
            </a:pPr>
            <a:r>
              <a:rPr lang="en-US" sz="2000" smtClean="0"/>
              <a:t>Good coordination</a:t>
            </a:r>
          </a:p>
          <a:p>
            <a:pPr eaLnBrk="1" hangingPunct="1">
              <a:lnSpc>
                <a:spcPct val="80000"/>
              </a:lnSpc>
              <a:spcBef>
                <a:spcPts val="1200"/>
              </a:spcBef>
            </a:pPr>
            <a:r>
              <a:rPr lang="en-US" sz="2000" smtClean="0"/>
              <a:t>Political willingness</a:t>
            </a:r>
          </a:p>
          <a:p>
            <a:pPr eaLnBrk="1" hangingPunct="1">
              <a:lnSpc>
                <a:spcPct val="80000"/>
              </a:lnSpc>
              <a:spcBef>
                <a:spcPts val="1200"/>
              </a:spcBef>
            </a:pPr>
            <a:r>
              <a:rPr lang="en-US" sz="2000" smtClean="0"/>
              <a:t>Ideas and proposals based on lessons learned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p:txBody>
          <a:bodyPr/>
          <a:lstStyle/>
          <a:p>
            <a:pPr eaLnBrk="1" hangingPunct="1"/>
            <a:r>
              <a:rPr lang="en-US" smtClean="0"/>
              <a:t>What is to be done in the future</a:t>
            </a:r>
            <a:endParaRPr lang="en-GB" smtClean="0"/>
          </a:p>
        </p:txBody>
      </p:sp>
      <p:sp>
        <p:nvSpPr>
          <p:cNvPr id="18434" name="Rectangle 3"/>
          <p:cNvSpPr>
            <a:spLocks noGrp="1"/>
          </p:cNvSpPr>
          <p:nvPr>
            <p:ph type="body" idx="4294967295"/>
          </p:nvPr>
        </p:nvSpPr>
        <p:spPr>
          <a:xfrm>
            <a:off x="457200" y="1492250"/>
            <a:ext cx="8229600" cy="3101975"/>
          </a:xfrm>
        </p:spPr>
        <p:txBody>
          <a:bodyPr/>
          <a:lstStyle/>
          <a:p>
            <a:pPr eaLnBrk="1" hangingPunct="1">
              <a:lnSpc>
                <a:spcPct val="80000"/>
              </a:lnSpc>
              <a:spcBef>
                <a:spcPts val="1200"/>
              </a:spcBef>
            </a:pPr>
            <a:r>
              <a:rPr lang="en-US" sz="2000" smtClean="0"/>
              <a:t>Constant development of the capacity to deal with cyber attacks including all the involved parties and the scientific society.</a:t>
            </a:r>
          </a:p>
          <a:p>
            <a:pPr eaLnBrk="1" hangingPunct="1">
              <a:lnSpc>
                <a:spcPct val="80000"/>
              </a:lnSpc>
              <a:spcBef>
                <a:spcPts val="1200"/>
              </a:spcBef>
            </a:pPr>
            <a:r>
              <a:rPr lang="en-US" sz="2000" smtClean="0"/>
              <a:t>Tackling with the cyber attacks is wider than the borders of an individual country.</a:t>
            </a:r>
          </a:p>
          <a:p>
            <a:pPr eaLnBrk="1" hangingPunct="1">
              <a:lnSpc>
                <a:spcPct val="80000"/>
              </a:lnSpc>
              <a:spcBef>
                <a:spcPts val="1200"/>
              </a:spcBef>
            </a:pPr>
            <a:r>
              <a:rPr lang="en-US" sz="2000" smtClean="0"/>
              <a:t>More intensive information exchange between EMBs.</a:t>
            </a:r>
          </a:p>
          <a:p>
            <a:pPr eaLnBrk="1" hangingPunct="1">
              <a:lnSpc>
                <a:spcPct val="80000"/>
              </a:lnSpc>
              <a:spcBef>
                <a:spcPts val="1200"/>
              </a:spcBef>
            </a:pPr>
            <a:r>
              <a:rPr lang="en-US" sz="2000" smtClean="0"/>
              <a:t>More intensive cooperation between EMBs and institutions working in the field of cyber security.</a:t>
            </a:r>
          </a:p>
          <a:p>
            <a:pPr eaLnBrk="1" hangingPunct="1">
              <a:lnSpc>
                <a:spcPct val="80000"/>
              </a:lnSpc>
              <a:spcBef>
                <a:spcPts val="1200"/>
              </a:spcBef>
            </a:pPr>
            <a:r>
              <a:rPr lang="en-US" sz="2000" smtClean="0"/>
              <a:t>A lot of efforts and good luck.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sz="quarter" idx="13"/>
          </p:nvPr>
        </p:nvSpPr>
        <p:spPr>
          <a:xfrm>
            <a:off x="468313" y="1276350"/>
            <a:ext cx="8207375" cy="3311525"/>
          </a:xfrm>
        </p:spPr>
        <p:txBody>
          <a:bodyPr/>
          <a:lstStyle/>
          <a:p>
            <a:pPr eaLnBrk="1" hangingPunct="1">
              <a:buFont typeface="Arial" charset="0"/>
              <a:buNone/>
            </a:pPr>
            <a:endParaRPr lang="en-US" sz="2000" smtClean="0"/>
          </a:p>
          <a:p>
            <a:pPr eaLnBrk="1" hangingPunct="1">
              <a:buFont typeface="Arial" charset="0"/>
              <a:buNone/>
            </a:pPr>
            <a:endParaRPr lang="en-US" sz="2000" smtClean="0"/>
          </a:p>
          <a:p>
            <a:pPr eaLnBrk="1" hangingPunct="1">
              <a:buFont typeface="Arial" charset="0"/>
              <a:buNone/>
            </a:pPr>
            <a:endParaRPr lang="en-US" sz="2000" smtClean="0"/>
          </a:p>
          <a:p>
            <a:pPr algn="ctr" eaLnBrk="1" hangingPunct="1">
              <a:buFont typeface="Arial" charset="0"/>
              <a:buNone/>
            </a:pPr>
            <a:r>
              <a:rPr lang="en-US" sz="2400" smtClean="0"/>
              <a:t>THANK YOU FOR YOUR ATTENTION!</a:t>
            </a:r>
          </a:p>
          <a:p>
            <a:pPr algn="ctr" eaLnBrk="1" hangingPunct="1">
              <a:buFont typeface="Arial" charset="0"/>
              <a:buNone/>
            </a:pPr>
            <a:r>
              <a:rPr lang="en-US" sz="2400" smtClean="0"/>
              <a:t>Ivilina Aleksieva-Robinson</a:t>
            </a:r>
          </a:p>
          <a:p>
            <a:pPr algn="ctr" eaLnBrk="1" hangingPunct="1">
              <a:buFont typeface="Arial" charset="0"/>
              <a:buNone/>
            </a:pPr>
            <a:r>
              <a:rPr lang="en-US" sz="2400" smtClean="0"/>
              <a:t>Chairperson of the Central Election Commission of Bulgaria </a:t>
            </a:r>
            <a:endParaRPr lang="en-US" smtClean="0"/>
          </a:p>
        </p:txBody>
      </p:sp>
      <p:sp>
        <p:nvSpPr>
          <p:cNvPr id="3" name="Title 2"/>
          <p:cNvSpPr>
            <a:spLocks noGrp="1"/>
          </p:cNvSpPr>
          <p:nvPr>
            <p:ph type="title"/>
          </p:nvPr>
        </p:nvSpPr>
        <p:spPr>
          <a:xfrm>
            <a:off x="5292725" y="206375"/>
            <a:ext cx="3394075" cy="857250"/>
          </a:xfrm>
        </p:spPr>
        <p:txBody>
          <a:bodyPr/>
          <a:lstStyle/>
          <a:p>
            <a:pPr eaLnBrk="1" fontAlgn="auto" hangingPunct="1">
              <a:spcAft>
                <a:spcPts val="0"/>
              </a:spcAft>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p:cNvSpPr>
          <p:nvPr>
            <p:ph type="title" idx="4294967295"/>
          </p:nvPr>
        </p:nvSpPr>
        <p:spPr/>
        <p:txBody>
          <a:bodyPr/>
          <a:lstStyle/>
          <a:p>
            <a:pPr eaLnBrk="1" hangingPunct="1"/>
            <a:r>
              <a:rPr lang="en-US" sz="4000" smtClean="0"/>
              <a:t>The usage of ICT in the election process in Bulgaria</a:t>
            </a:r>
            <a:r>
              <a:rPr lang="en-GB" sz="4000" smtClean="0"/>
              <a:t> </a:t>
            </a:r>
          </a:p>
        </p:txBody>
      </p:sp>
      <p:sp>
        <p:nvSpPr>
          <p:cNvPr id="9218" name="Rectangle 3"/>
          <p:cNvSpPr>
            <a:spLocks noGrp="1"/>
          </p:cNvSpPr>
          <p:nvPr>
            <p:ph type="body" idx="4294967295"/>
          </p:nvPr>
        </p:nvSpPr>
        <p:spPr>
          <a:xfrm>
            <a:off x="457200" y="1492250"/>
            <a:ext cx="8229600" cy="3382963"/>
          </a:xfrm>
        </p:spPr>
        <p:txBody>
          <a:bodyPr/>
          <a:lstStyle/>
          <a:p>
            <a:pPr marL="609600" indent="-609600" eaLnBrk="1" hangingPunct="1">
              <a:lnSpc>
                <a:spcPct val="80000"/>
              </a:lnSpc>
              <a:spcBef>
                <a:spcPts val="1200"/>
              </a:spcBef>
            </a:pPr>
            <a:r>
              <a:rPr lang="en-US" sz="2000" smtClean="0"/>
              <a:t>Internet sites, registries and e-mails used by CEC, DEC, LEC</a:t>
            </a:r>
          </a:p>
          <a:p>
            <a:pPr marL="609600" indent="-609600" eaLnBrk="1" hangingPunct="1">
              <a:lnSpc>
                <a:spcPct val="80000"/>
              </a:lnSpc>
              <a:spcBef>
                <a:spcPts val="1200"/>
              </a:spcBef>
            </a:pPr>
            <a:r>
              <a:rPr lang="en-US" sz="2000" smtClean="0"/>
              <a:t>Electronic application for voting abroad</a:t>
            </a:r>
          </a:p>
          <a:p>
            <a:pPr marL="609600" indent="-609600" eaLnBrk="1" hangingPunct="1">
              <a:lnSpc>
                <a:spcPct val="80000"/>
              </a:lnSpc>
              <a:spcBef>
                <a:spcPts val="1200"/>
              </a:spcBef>
            </a:pPr>
            <a:r>
              <a:rPr lang="en-US" sz="2000" smtClean="0"/>
              <a:t>Electronic system for approval of the view and the content of the ballot papers, their number and for controlling the printing of the ballot papers</a:t>
            </a:r>
          </a:p>
          <a:p>
            <a:pPr marL="609600" indent="-609600" eaLnBrk="1" hangingPunct="1">
              <a:lnSpc>
                <a:spcPct val="80000"/>
              </a:lnSpc>
              <a:spcBef>
                <a:spcPts val="1200"/>
              </a:spcBef>
            </a:pPr>
            <a:r>
              <a:rPr lang="en-US" sz="2000" smtClean="0"/>
              <a:t>Computerized processing of voting data system (tabulation)</a:t>
            </a:r>
          </a:p>
          <a:p>
            <a:pPr marL="609600" indent="-609600" eaLnBrk="1" hangingPunct="1">
              <a:lnSpc>
                <a:spcPct val="80000"/>
              </a:lnSpc>
              <a:spcBef>
                <a:spcPts val="1200"/>
              </a:spcBef>
            </a:pPr>
            <a:r>
              <a:rPr lang="en-US" sz="2000" smtClean="0"/>
              <a:t>Machine voting and remote e-voting (in the future)</a:t>
            </a:r>
            <a:endParaRPr lang="en-GB"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idx="4294967295"/>
          </p:nvPr>
        </p:nvSpPr>
        <p:spPr/>
        <p:txBody>
          <a:bodyPr/>
          <a:lstStyle/>
          <a:p>
            <a:pPr eaLnBrk="1" hangingPunct="1"/>
            <a:r>
              <a:rPr lang="en-US" sz="4000" smtClean="0"/>
              <a:t>Local Elections and National Referendum October </a:t>
            </a:r>
            <a:r>
              <a:rPr lang="ru-RU" sz="4000" smtClean="0"/>
              <a:t>2015 </a:t>
            </a:r>
            <a:endParaRPr lang="en-GB" sz="4000" smtClean="0"/>
          </a:p>
        </p:txBody>
      </p:sp>
      <p:sp>
        <p:nvSpPr>
          <p:cNvPr id="10242" name="Rectangle 3"/>
          <p:cNvSpPr>
            <a:spLocks noGrp="1"/>
          </p:cNvSpPr>
          <p:nvPr>
            <p:ph type="body" idx="4294967295"/>
          </p:nvPr>
        </p:nvSpPr>
        <p:spPr>
          <a:xfrm>
            <a:off x="461963" y="1492250"/>
            <a:ext cx="8229600" cy="3394075"/>
          </a:xfrm>
        </p:spPr>
        <p:txBody>
          <a:bodyPr/>
          <a:lstStyle/>
          <a:p>
            <a:pPr eaLnBrk="1" hangingPunct="1">
              <a:lnSpc>
                <a:spcPct val="90000"/>
              </a:lnSpc>
              <a:spcBef>
                <a:spcPts val="1200"/>
              </a:spcBef>
            </a:pPr>
            <a:r>
              <a:rPr lang="en-US" sz="2000" smtClean="0"/>
              <a:t>At the Local Elections and National Referendum in October </a:t>
            </a:r>
            <a:r>
              <a:rPr lang="ru-RU" sz="2000" smtClean="0"/>
              <a:t>2015 </a:t>
            </a:r>
            <a:r>
              <a:rPr lang="en-US" sz="2000" smtClean="0"/>
              <a:t>an unprecedented for Bulgaria </a:t>
            </a:r>
            <a:r>
              <a:rPr lang="ru-RU" sz="2000" smtClean="0"/>
              <a:t>DDoS </a:t>
            </a:r>
            <a:r>
              <a:rPr lang="en-US" sz="2000" smtClean="0"/>
              <a:t>attack against the infrastructure used by the CEC/LEC was made</a:t>
            </a:r>
            <a:r>
              <a:rPr lang="ru-RU" sz="2000" smtClean="0"/>
              <a:t>. </a:t>
            </a:r>
            <a:endParaRPr lang="en-US" sz="2000" smtClean="0"/>
          </a:p>
          <a:p>
            <a:pPr eaLnBrk="1" hangingPunct="1">
              <a:lnSpc>
                <a:spcPct val="90000"/>
              </a:lnSpc>
              <a:spcBef>
                <a:spcPts val="1200"/>
              </a:spcBef>
            </a:pPr>
            <a:r>
              <a:rPr lang="en-US" sz="2000" smtClean="0"/>
              <a:t>The same attack was made against the web-pages of the President; Ministry of Interior, Directorate General Civil Registration and Administrative Services, National Income Agency and others.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p:cNvSpPr>
          <p:nvPr>
            <p:ph type="title" idx="4294967295"/>
          </p:nvPr>
        </p:nvSpPr>
        <p:spPr/>
        <p:txBody>
          <a:bodyPr/>
          <a:lstStyle/>
          <a:p>
            <a:pPr eaLnBrk="1" hangingPunct="1"/>
            <a:r>
              <a:rPr lang="en-US" sz="4000" smtClean="0"/>
              <a:t>Chronology of the attacks</a:t>
            </a:r>
            <a:br>
              <a:rPr lang="en-US" sz="4000" smtClean="0"/>
            </a:br>
            <a:r>
              <a:rPr lang="en-US" sz="4000" smtClean="0"/>
              <a:t>and the steps taken</a:t>
            </a:r>
            <a:r>
              <a:rPr lang="en-GB" sz="4000" smtClean="0"/>
              <a:t> </a:t>
            </a:r>
          </a:p>
        </p:txBody>
      </p:sp>
      <p:sp>
        <p:nvSpPr>
          <p:cNvPr id="11266" name="Content Placeholder 1"/>
          <p:cNvSpPr>
            <a:spLocks noGrp="1"/>
          </p:cNvSpPr>
          <p:nvPr>
            <p:ph type="body" idx="4294967295"/>
          </p:nvPr>
        </p:nvSpPr>
        <p:spPr>
          <a:xfrm>
            <a:off x="323850" y="1419225"/>
            <a:ext cx="8362950" cy="3175000"/>
          </a:xfrm>
        </p:spPr>
        <p:txBody>
          <a:bodyPr/>
          <a:lstStyle/>
          <a:p>
            <a:pPr marL="228600" indent="-228600" eaLnBrk="1" hangingPunct="1"/>
            <a:r>
              <a:rPr lang="en-US" sz="2000" smtClean="0"/>
              <a:t>DDoS against </a:t>
            </a:r>
            <a:r>
              <a:rPr lang="en-US" sz="2000" smtClean="0">
                <a:hlinkClick r:id="rId2"/>
              </a:rPr>
              <a:t>www.cik.bg</a:t>
            </a:r>
            <a:r>
              <a:rPr lang="en-US" sz="2000" smtClean="0"/>
              <a:t> – partial downtime</a:t>
            </a:r>
          </a:p>
          <a:p>
            <a:pPr marL="228600" indent="-228600" eaLnBrk="1" hangingPunct="1"/>
            <a:r>
              <a:rPr lang="en-US" sz="2000" smtClean="0"/>
              <a:t>Date: October </a:t>
            </a:r>
            <a:r>
              <a:rPr lang="bg-BG" sz="2000" smtClean="0"/>
              <a:t>2</a:t>
            </a:r>
            <a:r>
              <a:rPr lang="en-US" sz="2000" smtClean="0"/>
              <a:t>5th 20</a:t>
            </a:r>
            <a:r>
              <a:rPr lang="bg-BG" sz="2000" smtClean="0"/>
              <a:t>15</a:t>
            </a:r>
            <a:endParaRPr lang="en-US" sz="2000" smtClean="0"/>
          </a:p>
          <a:p>
            <a:pPr marL="228600" indent="-228600" eaLnBrk="1" hangingPunct="1"/>
            <a:r>
              <a:rPr lang="en-US" sz="2000" smtClean="0"/>
              <a:t>Website availability by hours</a:t>
            </a:r>
          </a:p>
          <a:p>
            <a:pPr marL="228600" indent="-228600" eaLnBrk="1" hangingPunct="1">
              <a:buFont typeface="Arial" charset="0"/>
              <a:buNone/>
            </a:pPr>
            <a:endParaRPr lang="en-US" smtClean="0"/>
          </a:p>
        </p:txBody>
      </p:sp>
      <p:pic>
        <p:nvPicPr>
          <p:cNvPr id="11267" name="Picture 2" descr="C:\Users\igoranov\AppData\Roaming\Skype\babailiica\media_messaging\media_cache_v3\^FBF082B5810A4FB8C1EC13932ED0662A38ECB9E8979B3C64AB^pimgpsh_fullsize_distr.png"/>
          <p:cNvPicPr>
            <a:picLocks noChangeAspect="1" noChangeArrowheads="1"/>
          </p:cNvPicPr>
          <p:nvPr/>
        </p:nvPicPr>
        <p:blipFill>
          <a:blip r:embed="rId3"/>
          <a:srcRect/>
          <a:stretch>
            <a:fillRect/>
          </a:stretch>
        </p:blipFill>
        <p:spPr bwMode="auto">
          <a:xfrm>
            <a:off x="107950" y="2500313"/>
            <a:ext cx="8820150" cy="211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3"/>
          <p:cNvSpPr>
            <a:spLocks noGrp="1"/>
          </p:cNvSpPr>
          <p:nvPr>
            <p:ph sz="quarter" idx="13"/>
          </p:nvPr>
        </p:nvSpPr>
        <p:spPr>
          <a:xfrm>
            <a:off x="468313" y="1492250"/>
            <a:ext cx="8207375" cy="3240088"/>
          </a:xfrm>
        </p:spPr>
        <p:txBody>
          <a:bodyPr/>
          <a:lstStyle/>
          <a:p>
            <a:pPr eaLnBrk="1" hangingPunct="1">
              <a:lnSpc>
                <a:spcPct val="90000"/>
              </a:lnSpc>
              <a:buFontTx/>
              <a:buChar char="•"/>
            </a:pPr>
            <a:r>
              <a:rPr lang="en-US" sz="2000" smtClean="0"/>
              <a:t>Informing the Council of Ministers and the LEC</a:t>
            </a:r>
          </a:p>
          <a:p>
            <a:pPr eaLnBrk="1" hangingPunct="1">
              <a:lnSpc>
                <a:spcPct val="90000"/>
              </a:lnSpc>
              <a:buFontTx/>
              <a:buChar char="•"/>
            </a:pPr>
            <a:r>
              <a:rPr lang="en-US" sz="2000" smtClean="0"/>
              <a:t>Dissemination of information and documents to the authorities using alternative means – through the Council of Ministers’ administration - to the District Governors - to the local administration and to the Local Election Commissions; through faxes and mobile phones</a:t>
            </a:r>
          </a:p>
          <a:p>
            <a:pPr eaLnBrk="1" hangingPunct="1">
              <a:lnSpc>
                <a:spcPct val="90000"/>
              </a:lnSpc>
              <a:buFontTx/>
              <a:buChar char="•"/>
            </a:pPr>
            <a:r>
              <a:rPr lang="en-US" sz="2000" smtClean="0"/>
              <a:t>Start of informing voters and observers using alternative means – Facebook, twitter, faxes, telephones </a:t>
            </a:r>
          </a:p>
          <a:p>
            <a:pPr eaLnBrk="1" hangingPunct="1">
              <a:lnSpc>
                <a:spcPct val="90000"/>
              </a:lnSpc>
              <a:buFontTx/>
              <a:buChar char="•"/>
            </a:pPr>
            <a:r>
              <a:rPr lang="en-US" sz="2000" smtClean="0"/>
              <a:t>Informing the voters through the media for an access problem with the website and e-mails through the media</a:t>
            </a:r>
          </a:p>
          <a:p>
            <a:pPr eaLnBrk="1" hangingPunct="1">
              <a:lnSpc>
                <a:spcPct val="90000"/>
              </a:lnSpc>
              <a:buFontTx/>
              <a:buChar char="•"/>
            </a:pPr>
            <a:r>
              <a:rPr lang="en-US" sz="2000" smtClean="0"/>
              <a:t>Informing through intensive briefings given by the CEC</a:t>
            </a:r>
            <a:endParaRPr lang="en-GB" sz="2000" smtClean="0"/>
          </a:p>
        </p:txBody>
      </p:sp>
      <p:sp>
        <p:nvSpPr>
          <p:cNvPr id="12290" name="Rectangle 2"/>
          <p:cNvSpPr>
            <a:spLocks noGrp="1"/>
          </p:cNvSpPr>
          <p:nvPr>
            <p:ph type="title"/>
          </p:nvPr>
        </p:nvSpPr>
        <p:spPr>
          <a:xfrm>
            <a:off x="468313" y="206375"/>
            <a:ext cx="8218487" cy="857250"/>
          </a:xfrm>
        </p:spPr>
        <p:txBody>
          <a:bodyPr/>
          <a:lstStyle/>
          <a:p>
            <a:pPr algn="ctr" eaLnBrk="1" hangingPunct="1"/>
            <a:r>
              <a:rPr lang="en-US" sz="4000" b="0" smtClean="0">
                <a:solidFill>
                  <a:schemeClr val="tx1"/>
                </a:solidFill>
              </a:rPr>
              <a:t>The steps taken</a:t>
            </a:r>
            <a:br>
              <a:rPr lang="en-US" sz="4000" b="0" smtClean="0">
                <a:solidFill>
                  <a:schemeClr val="tx1"/>
                </a:solidFill>
              </a:rPr>
            </a:br>
            <a:r>
              <a:rPr lang="en-US" sz="4000" b="0" smtClean="0">
                <a:solidFill>
                  <a:schemeClr val="tx1"/>
                </a:solidFill>
              </a:rPr>
              <a:t>by the CEC immediately</a:t>
            </a:r>
            <a:r>
              <a:rPr lang="en-GB" sz="4000" b="0" smtClean="0">
                <a:solidFill>
                  <a:schemeClr val="tx1"/>
                </a:solid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idx="4294967295"/>
          </p:nvPr>
        </p:nvSpPr>
        <p:spPr/>
        <p:txBody>
          <a:bodyPr/>
          <a:lstStyle/>
          <a:p>
            <a:pPr eaLnBrk="1" hangingPunct="1"/>
            <a:r>
              <a:rPr lang="en-US" sz="4000" smtClean="0"/>
              <a:t>How the attacks affected</a:t>
            </a:r>
            <a:br>
              <a:rPr lang="en-US" sz="4000" smtClean="0"/>
            </a:br>
            <a:r>
              <a:rPr lang="en-US" sz="4000" smtClean="0"/>
              <a:t>the election process</a:t>
            </a:r>
            <a:r>
              <a:rPr lang="en-GB" sz="4000" smtClean="0"/>
              <a:t> </a:t>
            </a:r>
          </a:p>
        </p:txBody>
      </p:sp>
      <p:sp>
        <p:nvSpPr>
          <p:cNvPr id="13314" name="Rectangle 3"/>
          <p:cNvSpPr>
            <a:spLocks noGrp="1"/>
          </p:cNvSpPr>
          <p:nvPr>
            <p:ph type="body" idx="4294967295"/>
          </p:nvPr>
        </p:nvSpPr>
        <p:spPr>
          <a:xfrm>
            <a:off x="457200" y="1492250"/>
            <a:ext cx="8229600" cy="3455988"/>
          </a:xfrm>
        </p:spPr>
        <p:txBody>
          <a:bodyPr/>
          <a:lstStyle/>
          <a:p>
            <a:pPr eaLnBrk="1" hangingPunct="1">
              <a:lnSpc>
                <a:spcPct val="80000"/>
              </a:lnSpc>
            </a:pPr>
            <a:r>
              <a:rPr lang="en-US" sz="2000" smtClean="0"/>
              <a:t>Despite the efforts of the teams of the CEC’s system integrator, Information Services JSC, and the experts from government organizations such as SANS and GDBOP (Unit for Combating Organized Crime), during the time of voting and announcement of the results there were interruptions in customer requests servicing</a:t>
            </a:r>
            <a:r>
              <a:rPr lang="ru-RU" sz="2000" smtClean="0"/>
              <a:t>.</a:t>
            </a:r>
            <a:r>
              <a:rPr lang="en-US" sz="2000" smtClean="0"/>
              <a:t>  </a:t>
            </a:r>
          </a:p>
          <a:p>
            <a:pPr eaLnBrk="1" hangingPunct="1">
              <a:lnSpc>
                <a:spcPct val="80000"/>
              </a:lnSpc>
            </a:pPr>
            <a:r>
              <a:rPr lang="en-US" sz="2000" smtClean="0"/>
              <a:t>The CEC used alternative methods to reach the stakeholders, election commissions and voters. </a:t>
            </a:r>
          </a:p>
          <a:p>
            <a:pPr eaLnBrk="1" hangingPunct="1">
              <a:lnSpc>
                <a:spcPct val="80000"/>
              </a:lnSpc>
            </a:pPr>
            <a:r>
              <a:rPr lang="en-US" sz="2000" smtClean="0"/>
              <a:t>The systems used for computerized processing of voting data are physically isolated from the internet and can not be/were not affected by DDoS or other attacks against the public websites of CEC or any other organization</a:t>
            </a:r>
            <a:r>
              <a:rPr lang="bg-BG" sz="2000" smtClean="0"/>
              <a:t>.</a:t>
            </a:r>
            <a:r>
              <a:rPr lang="en-US" sz="2000" smtClean="0"/>
              <a:t>   </a:t>
            </a:r>
          </a:p>
          <a:p>
            <a:pPr eaLnBrk="1" hangingPunct="1">
              <a:lnSpc>
                <a:spcPct val="80000"/>
              </a:lnSpc>
            </a:pPr>
            <a:r>
              <a:rPr lang="en-US" sz="2000" smtClean="0"/>
              <a:t>The attacks had mostly negative coverage in media  </a:t>
            </a:r>
            <a:endParaRPr lang="en-GB" sz="2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sz="quarter" idx="4294967295"/>
          </p:nvPr>
        </p:nvSpPr>
        <p:spPr>
          <a:xfrm>
            <a:off x="468313" y="1492250"/>
            <a:ext cx="8207375" cy="3095625"/>
          </a:xfrm>
        </p:spPr>
        <p:txBody>
          <a:bodyPr/>
          <a:lstStyle/>
          <a:p>
            <a:pPr eaLnBrk="1" hangingPunct="1"/>
            <a:r>
              <a:rPr lang="en-US" sz="2000" smtClean="0"/>
              <a:t>DDoS against </a:t>
            </a:r>
            <a:r>
              <a:rPr lang="en-US" sz="2000" smtClean="0">
                <a:hlinkClick r:id="rId2"/>
              </a:rPr>
              <a:t>www.cik.bg</a:t>
            </a:r>
            <a:r>
              <a:rPr lang="en-US" sz="2000" smtClean="0"/>
              <a:t> – partial downtime</a:t>
            </a:r>
          </a:p>
          <a:p>
            <a:pPr eaLnBrk="1" hangingPunct="1"/>
            <a:r>
              <a:rPr lang="en-US" sz="2000" smtClean="0"/>
              <a:t>Date: October </a:t>
            </a:r>
            <a:r>
              <a:rPr lang="bg-BG" sz="2000" smtClean="0"/>
              <a:t>27</a:t>
            </a:r>
            <a:r>
              <a:rPr lang="en-US" sz="2000" baseline="30000" smtClean="0"/>
              <a:t>th</a:t>
            </a:r>
            <a:r>
              <a:rPr lang="en-US" sz="2000" smtClean="0"/>
              <a:t> 20</a:t>
            </a:r>
            <a:r>
              <a:rPr lang="bg-BG" sz="2000" smtClean="0"/>
              <a:t>15</a:t>
            </a:r>
            <a:endParaRPr lang="en-US" sz="2000" smtClean="0"/>
          </a:p>
        </p:txBody>
      </p:sp>
      <p:sp>
        <p:nvSpPr>
          <p:cNvPr id="14338" name="Title 2"/>
          <p:cNvSpPr>
            <a:spLocks noGrp="1"/>
          </p:cNvSpPr>
          <p:nvPr>
            <p:ph type="title" idx="4294967295"/>
          </p:nvPr>
        </p:nvSpPr>
        <p:spPr>
          <a:xfrm>
            <a:off x="611188" y="195263"/>
            <a:ext cx="8075612" cy="857250"/>
          </a:xfrm>
        </p:spPr>
        <p:txBody>
          <a:bodyPr/>
          <a:lstStyle/>
          <a:p>
            <a:pPr algn="r" eaLnBrk="1" hangingPunct="1"/>
            <a:r>
              <a:rPr lang="en-US" sz="4000" smtClean="0"/>
              <a:t>DDoS attack against cik.bg</a:t>
            </a:r>
            <a:endParaRPr lang="bg-BG" sz="4000" smtClean="0"/>
          </a:p>
        </p:txBody>
      </p:sp>
      <p:pic>
        <p:nvPicPr>
          <p:cNvPr id="1433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46275" y="2284413"/>
            <a:ext cx="5405438"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p:txBody>
          <a:bodyPr/>
          <a:lstStyle/>
          <a:p>
            <a:pPr eaLnBrk="1" hangingPunct="1"/>
            <a:r>
              <a:rPr lang="en-US" smtClean="0"/>
              <a:t>The steps taken</a:t>
            </a:r>
            <a:endParaRPr lang="en-GB" smtClean="0"/>
          </a:p>
        </p:txBody>
      </p:sp>
      <p:sp>
        <p:nvSpPr>
          <p:cNvPr id="15362" name="Rectangle 3"/>
          <p:cNvSpPr>
            <a:spLocks noGrp="1"/>
          </p:cNvSpPr>
          <p:nvPr>
            <p:ph type="body" idx="4294967295"/>
          </p:nvPr>
        </p:nvSpPr>
        <p:spPr>
          <a:xfrm>
            <a:off x="457200" y="1492250"/>
            <a:ext cx="8229600" cy="3311525"/>
          </a:xfrm>
        </p:spPr>
        <p:txBody>
          <a:bodyPr/>
          <a:lstStyle/>
          <a:p>
            <a:pPr eaLnBrk="1" hangingPunct="1">
              <a:lnSpc>
                <a:spcPct val="80000"/>
              </a:lnSpc>
              <a:spcBef>
                <a:spcPts val="1200"/>
              </a:spcBef>
            </a:pPr>
            <a:r>
              <a:rPr lang="en-US" sz="2000" smtClean="0"/>
              <a:t>Assessing the risks of cyber attacks for future elections.</a:t>
            </a:r>
          </a:p>
          <a:p>
            <a:pPr eaLnBrk="1" hangingPunct="1">
              <a:lnSpc>
                <a:spcPct val="80000"/>
              </a:lnSpc>
              <a:spcBef>
                <a:spcPts val="1200"/>
              </a:spcBef>
            </a:pPr>
            <a:r>
              <a:rPr lang="en-US" sz="2000" smtClean="0"/>
              <a:t>Strategic investments made to upgrade the capacity of the data centers and communication infrastructure</a:t>
            </a:r>
            <a:r>
              <a:rPr lang="ru-RU" sz="2000" smtClean="0"/>
              <a:t>.</a:t>
            </a:r>
            <a:endParaRPr lang="en-US" sz="2000" smtClean="0"/>
          </a:p>
          <a:p>
            <a:pPr eaLnBrk="1" hangingPunct="1">
              <a:lnSpc>
                <a:spcPct val="80000"/>
              </a:lnSpc>
              <a:spcBef>
                <a:spcPts val="1200"/>
              </a:spcBef>
            </a:pPr>
            <a:r>
              <a:rPr lang="en-US" sz="2000" smtClean="0"/>
              <a:t>Good cooperation between the institutions; regular meetings in the pre-election, election and post-election period.</a:t>
            </a:r>
          </a:p>
          <a:p>
            <a:pPr eaLnBrk="1" hangingPunct="1">
              <a:lnSpc>
                <a:spcPct val="80000"/>
              </a:lnSpc>
              <a:spcBef>
                <a:spcPts val="1200"/>
              </a:spcBef>
            </a:pPr>
            <a:r>
              <a:rPr lang="en-US" sz="2000" smtClean="0"/>
              <a:t>Close cooperation with all big telecoms</a:t>
            </a:r>
            <a:r>
              <a:rPr lang="bg-BG" sz="2000" smtClean="0"/>
              <a:t>,</a:t>
            </a:r>
            <a:r>
              <a:rPr lang="en-US" sz="2000" smtClean="0"/>
              <a:t> government authorities and private companies</a:t>
            </a:r>
            <a:r>
              <a:rPr lang="bg-BG" sz="2000" smtClean="0"/>
              <a:t>.</a:t>
            </a:r>
            <a:endParaRPr lang="en-US" sz="2000" smtClean="0"/>
          </a:p>
          <a:p>
            <a:pPr eaLnBrk="1" hangingPunct="1">
              <a:lnSpc>
                <a:spcPct val="80000"/>
              </a:lnSpc>
              <a:spcBef>
                <a:spcPts val="1200"/>
              </a:spcBef>
            </a:pPr>
            <a:r>
              <a:rPr lang="en-US" sz="2000" smtClean="0"/>
              <a:t>Preventive measures as development of alternative systems for communication and data transfer.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p:txBody>
          <a:bodyPr/>
          <a:lstStyle/>
          <a:p>
            <a:pPr eaLnBrk="1" hangingPunct="1"/>
            <a:r>
              <a:rPr lang="en-GB" smtClean="0"/>
              <a:t>Elections 2016 - 2017</a:t>
            </a:r>
          </a:p>
        </p:txBody>
      </p:sp>
      <p:sp>
        <p:nvSpPr>
          <p:cNvPr id="16386" name="Rectangle 3"/>
          <p:cNvSpPr>
            <a:spLocks noGrp="1"/>
          </p:cNvSpPr>
          <p:nvPr>
            <p:ph type="body" idx="4294967295"/>
          </p:nvPr>
        </p:nvSpPr>
        <p:spPr>
          <a:xfrm>
            <a:off x="457200" y="1492250"/>
            <a:ext cx="8229600" cy="3382963"/>
          </a:xfrm>
        </p:spPr>
        <p:txBody>
          <a:bodyPr/>
          <a:lstStyle/>
          <a:p>
            <a:pPr eaLnBrk="1" hangingPunct="1">
              <a:lnSpc>
                <a:spcPct val="80000"/>
              </a:lnSpc>
            </a:pPr>
            <a:r>
              <a:rPr lang="en-US" sz="2000" smtClean="0"/>
              <a:t>Since 2015 the website of CEC has been constantly exposed to new DDoS attacks, but thanks to the efforts made, they did not result in denial of service.</a:t>
            </a:r>
          </a:p>
          <a:p>
            <a:pPr lvl="1" eaLnBrk="1" hangingPunct="1">
              <a:lnSpc>
                <a:spcPct val="80000"/>
              </a:lnSpc>
            </a:pPr>
            <a:r>
              <a:rPr lang="en-US" sz="1600" smtClean="0"/>
              <a:t>Attacks against the public registers and other information</a:t>
            </a:r>
          </a:p>
          <a:p>
            <a:pPr lvl="1" eaLnBrk="1" hangingPunct="1">
              <a:lnSpc>
                <a:spcPct val="80000"/>
              </a:lnSpc>
            </a:pPr>
            <a:r>
              <a:rPr lang="en-US" sz="1600" smtClean="0"/>
              <a:t>Attacks against the electronic applications for voting abroad</a:t>
            </a:r>
          </a:p>
          <a:p>
            <a:pPr lvl="1" eaLnBrk="1" hangingPunct="1">
              <a:lnSpc>
                <a:spcPct val="80000"/>
              </a:lnSpc>
            </a:pPr>
            <a:r>
              <a:rPr lang="en-US" sz="1600" smtClean="0"/>
              <a:t>Attacks against the entire system</a:t>
            </a:r>
          </a:p>
          <a:p>
            <a:pPr eaLnBrk="1" hangingPunct="1">
              <a:lnSpc>
                <a:spcPct val="80000"/>
              </a:lnSpc>
              <a:spcBef>
                <a:spcPts val="1200"/>
              </a:spcBef>
            </a:pPr>
            <a:r>
              <a:rPr lang="en-US" sz="2000" smtClean="0"/>
              <a:t>Prevention of cyber attacks against the electoral results.</a:t>
            </a:r>
          </a:p>
          <a:p>
            <a:pPr lvl="1" eaLnBrk="1" hangingPunct="1">
              <a:lnSpc>
                <a:spcPct val="80000"/>
              </a:lnSpc>
            </a:pPr>
            <a:r>
              <a:rPr lang="en-US" sz="1600" smtClean="0"/>
              <a:t>No internet connection</a:t>
            </a:r>
          </a:p>
          <a:p>
            <a:pPr lvl="1" eaLnBrk="1" hangingPunct="1">
              <a:lnSpc>
                <a:spcPct val="80000"/>
              </a:lnSpc>
            </a:pPr>
            <a:r>
              <a:rPr lang="en-US" sz="1600" smtClean="0"/>
              <a:t>Security check of people</a:t>
            </a:r>
          </a:p>
          <a:p>
            <a:pPr lvl="1" eaLnBrk="1" hangingPunct="1">
              <a:lnSpc>
                <a:spcPct val="80000"/>
              </a:lnSpc>
            </a:pPr>
            <a:r>
              <a:rPr lang="en-US" sz="1600" smtClean="0"/>
              <a:t>Double entering of the data</a:t>
            </a:r>
          </a:p>
          <a:p>
            <a:pPr lvl="1" eaLnBrk="1" hangingPunct="1">
              <a:lnSpc>
                <a:spcPct val="80000"/>
              </a:lnSpc>
            </a:pPr>
            <a:r>
              <a:rPr lang="en-US" sz="1600" smtClean="0"/>
              <a:t>Publishing original protocols (PDF) and the electronic data</a:t>
            </a:r>
          </a:p>
          <a:p>
            <a:pPr eaLnBrk="1" hangingPunct="1">
              <a:lnSpc>
                <a:spcPct val="80000"/>
              </a:lnSpc>
              <a:spcBef>
                <a:spcPts val="1200"/>
              </a:spcBef>
            </a:pPr>
            <a:r>
              <a:rPr lang="en-US" sz="2000" smtClean="0"/>
              <a:t>Machine voting and remote e-voting</a:t>
            </a:r>
          </a:p>
          <a:p>
            <a:pPr eaLnBrk="1" hangingPunct="1">
              <a:lnSpc>
                <a:spcPct val="80000"/>
              </a:lnSpc>
            </a:pPr>
            <a:endParaRPr lang="en-GB" sz="2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ik2.b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cik2.bg</Template>
  <TotalTime>649</TotalTime>
  <Words>657</Words>
  <Application>Microsoft Office PowerPoint</Application>
  <PresentationFormat>On-screen Show (16:9)</PresentationFormat>
  <Paragraphs>62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cik2.bg</vt:lpstr>
      <vt:lpstr>PowerPoint Presentation</vt:lpstr>
      <vt:lpstr>The usage of ICT in the election process in Bulgaria </vt:lpstr>
      <vt:lpstr>Local Elections and National Referendum October 2015 </vt:lpstr>
      <vt:lpstr>Chronology of the attacks and the steps taken </vt:lpstr>
      <vt:lpstr>The steps taken by the CEC immediately </vt:lpstr>
      <vt:lpstr>How the attacks affected the election process </vt:lpstr>
      <vt:lpstr>DDoS attack against cik.bg</vt:lpstr>
      <vt:lpstr>The steps taken</vt:lpstr>
      <vt:lpstr>Elections 2016 - 2017</vt:lpstr>
      <vt:lpstr>What allowed this to happen</vt:lpstr>
      <vt:lpstr>What is to be done in the future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Илия П. Горанов</dc:creator>
  <cp:lastModifiedBy>LEE Victoria</cp:lastModifiedBy>
  <cp:revision>26</cp:revision>
  <dcterms:created xsi:type="dcterms:W3CDTF">2017-06-08T15:32:06Z</dcterms:created>
  <dcterms:modified xsi:type="dcterms:W3CDTF">2018-05-18T14:24:36Z</dcterms:modified>
</cp:coreProperties>
</file>