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6" r:id="rId4"/>
    <p:sldId id="259" r:id="rId5"/>
    <p:sldId id="267" r:id="rId6"/>
    <p:sldId id="268" r:id="rId7"/>
    <p:sldId id="269" r:id="rId8"/>
    <p:sldId id="261" r:id="rId9"/>
    <p:sldId id="270" r:id="rId10"/>
    <p:sldId id="262" r:id="rId11"/>
    <p:sldId id="271" r:id="rId12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145" autoAdjust="0"/>
  </p:normalViewPr>
  <p:slideViewPr>
    <p:cSldViewPr snapToGrid="0">
      <p:cViewPr varScale="1">
        <p:scale>
          <a:sx n="82" d="100"/>
          <a:sy n="82" d="100"/>
        </p:scale>
        <p:origin x="10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A2CAD-2E96-D247-B0E1-1F56B544F3C0}" type="doc">
      <dgm:prSet loTypeId="urn:microsoft.com/office/officeart/2005/8/layout/pyramid1" loCatId="pyramid" qsTypeId="urn:microsoft.com/office/officeart/2005/8/quickstyle/simple4" qsCatId="simple" csTypeId="urn:microsoft.com/office/officeart/2005/8/colors/accent1_2" csCatId="accent1" phldr="1"/>
      <dgm:spPr/>
    </dgm:pt>
    <dgm:pt modelId="{6A92A51F-792B-A74E-B7E8-CD1A6F22FA8A}">
      <dgm:prSet phldrT="[Tekst]"/>
      <dgm:spPr/>
      <dgm:t>
        <a:bodyPr/>
        <a:lstStyle/>
        <a:p>
          <a:r>
            <a:rPr lang="nl-NL" smtClean="0"/>
            <a:t>Kiesraad</a:t>
          </a:r>
          <a:endParaRPr lang="nl-NL"/>
        </a:p>
      </dgm:t>
    </dgm:pt>
    <dgm:pt modelId="{BF562A75-C649-6F4A-9861-DE58F14F6DCB}" type="parTrans" cxnId="{CBFFCDE2-7473-AE4C-AC7E-0ED496A4E727}">
      <dgm:prSet/>
      <dgm:spPr/>
      <dgm:t>
        <a:bodyPr/>
        <a:lstStyle/>
        <a:p>
          <a:endParaRPr lang="nl-NL"/>
        </a:p>
      </dgm:t>
    </dgm:pt>
    <dgm:pt modelId="{F42C292E-E734-BF4B-9A28-CA1BC03A4C4E}" type="sibTrans" cxnId="{CBFFCDE2-7473-AE4C-AC7E-0ED496A4E727}">
      <dgm:prSet/>
      <dgm:spPr/>
      <dgm:t>
        <a:bodyPr/>
        <a:lstStyle/>
        <a:p>
          <a:endParaRPr lang="nl-NL"/>
        </a:p>
      </dgm:t>
    </dgm:pt>
    <dgm:pt modelId="{55AF3293-80AB-D14C-9EA7-1085B62BF96E}">
      <dgm:prSet phldrT="[Tekst]"/>
      <dgm:spPr/>
      <dgm:t>
        <a:bodyPr/>
        <a:lstStyle/>
        <a:p>
          <a:r>
            <a:rPr lang="nl-NL" dirty="0" err="1" smtClean="0"/>
            <a:t>Principal</a:t>
          </a:r>
          <a:r>
            <a:rPr lang="nl-NL" dirty="0" smtClean="0"/>
            <a:t> </a:t>
          </a:r>
          <a:r>
            <a:rPr lang="nl-NL" dirty="0" err="1" smtClean="0"/>
            <a:t>electoral</a:t>
          </a:r>
          <a:r>
            <a:rPr lang="nl-NL" dirty="0" smtClean="0"/>
            <a:t> </a:t>
          </a:r>
          <a:r>
            <a:rPr lang="nl-NL" dirty="0" err="1" smtClean="0"/>
            <a:t>committees</a:t>
          </a:r>
          <a:r>
            <a:rPr lang="nl-NL" dirty="0" smtClean="0"/>
            <a:t> (20)</a:t>
          </a:r>
          <a:endParaRPr lang="nl-NL" dirty="0"/>
        </a:p>
      </dgm:t>
    </dgm:pt>
    <dgm:pt modelId="{277EC2E1-A35E-AC4C-84A0-0D3F6190DBD5}" type="parTrans" cxnId="{5359F48B-B851-EF42-8A3A-F330996E9467}">
      <dgm:prSet/>
      <dgm:spPr/>
      <dgm:t>
        <a:bodyPr/>
        <a:lstStyle/>
        <a:p>
          <a:endParaRPr lang="nl-NL"/>
        </a:p>
      </dgm:t>
    </dgm:pt>
    <dgm:pt modelId="{F23A1182-8414-AF4B-B156-B3CDE59AE5F2}" type="sibTrans" cxnId="{5359F48B-B851-EF42-8A3A-F330996E9467}">
      <dgm:prSet/>
      <dgm:spPr/>
      <dgm:t>
        <a:bodyPr/>
        <a:lstStyle/>
        <a:p>
          <a:endParaRPr lang="nl-NL"/>
        </a:p>
      </dgm:t>
    </dgm:pt>
    <dgm:pt modelId="{49A4D0AB-7F5E-A644-B9ED-278B2BEA2D7F}">
      <dgm:prSet phldrT="[Tekst]"/>
      <dgm:spPr/>
      <dgm:t>
        <a:bodyPr/>
        <a:lstStyle/>
        <a:p>
          <a:r>
            <a:rPr lang="nl-NL" err="1" smtClean="0"/>
            <a:t>Municipalities</a:t>
          </a:r>
          <a:r>
            <a:rPr lang="nl-NL" smtClean="0"/>
            <a:t> (388)</a:t>
          </a:r>
          <a:endParaRPr lang="nl-NL"/>
        </a:p>
      </dgm:t>
    </dgm:pt>
    <dgm:pt modelId="{D0700C11-9BE5-624D-B0C6-01488E04C05F}" type="parTrans" cxnId="{F62F4B70-528F-634C-AFB9-A3195E504EF6}">
      <dgm:prSet/>
      <dgm:spPr/>
      <dgm:t>
        <a:bodyPr/>
        <a:lstStyle/>
        <a:p>
          <a:endParaRPr lang="nl-NL"/>
        </a:p>
      </dgm:t>
    </dgm:pt>
    <dgm:pt modelId="{BA12DF68-6C8E-AE4C-8D83-F9B249B74667}" type="sibTrans" cxnId="{F62F4B70-528F-634C-AFB9-A3195E504EF6}">
      <dgm:prSet/>
      <dgm:spPr/>
      <dgm:t>
        <a:bodyPr/>
        <a:lstStyle/>
        <a:p>
          <a:endParaRPr lang="nl-NL"/>
        </a:p>
      </dgm:t>
    </dgm:pt>
    <dgm:pt modelId="{6B491159-8D88-6345-8927-68D53803CA09}">
      <dgm:prSet phldrT="[Teks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nl-NL" smtClean="0"/>
            <a:t>Polling stations (ca. 9500)</a:t>
          </a:r>
          <a:endParaRPr lang="nl-NL"/>
        </a:p>
      </dgm:t>
    </dgm:pt>
    <dgm:pt modelId="{C2FB5EAD-3DD8-924B-AD37-EE648777C6C4}" type="parTrans" cxnId="{2948DAD2-4A3F-2841-A277-E71C6F4021CC}">
      <dgm:prSet/>
      <dgm:spPr/>
      <dgm:t>
        <a:bodyPr/>
        <a:lstStyle/>
        <a:p>
          <a:endParaRPr lang="nl-NL"/>
        </a:p>
      </dgm:t>
    </dgm:pt>
    <dgm:pt modelId="{CB5C79EC-F6D5-9847-8B6F-AC660C17BF1D}" type="sibTrans" cxnId="{2948DAD2-4A3F-2841-A277-E71C6F4021CC}">
      <dgm:prSet/>
      <dgm:spPr/>
      <dgm:t>
        <a:bodyPr/>
        <a:lstStyle/>
        <a:p>
          <a:endParaRPr lang="nl-NL"/>
        </a:p>
      </dgm:t>
    </dgm:pt>
    <dgm:pt modelId="{F7D34D6B-452A-6041-B1B9-89B019E81134}" type="pres">
      <dgm:prSet presAssocID="{690A2CAD-2E96-D247-B0E1-1F56B544F3C0}" presName="Name0" presStyleCnt="0">
        <dgm:presLayoutVars>
          <dgm:dir/>
          <dgm:animLvl val="lvl"/>
          <dgm:resizeHandles val="exact"/>
        </dgm:presLayoutVars>
      </dgm:prSet>
      <dgm:spPr/>
    </dgm:pt>
    <dgm:pt modelId="{96743413-4835-F245-BBC2-2AEB8ABFE096}" type="pres">
      <dgm:prSet presAssocID="{6A92A51F-792B-A74E-B7E8-CD1A6F22FA8A}" presName="Name8" presStyleCnt="0"/>
      <dgm:spPr/>
    </dgm:pt>
    <dgm:pt modelId="{EC59F154-E029-3C47-B84F-172BF620FA88}" type="pres">
      <dgm:prSet presAssocID="{6A92A51F-792B-A74E-B7E8-CD1A6F22FA8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1A1B0FF-2DC6-F745-8C59-C53B9DCF9725}" type="pres">
      <dgm:prSet presAssocID="{6A92A51F-792B-A74E-B7E8-CD1A6F22FA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1470490-B8A8-E747-8BED-5D68E67F7C5B}" type="pres">
      <dgm:prSet presAssocID="{55AF3293-80AB-D14C-9EA7-1085B62BF96E}" presName="Name8" presStyleCnt="0"/>
      <dgm:spPr/>
    </dgm:pt>
    <dgm:pt modelId="{E0285A60-84BB-FA4D-A4F9-21445DD75E4B}" type="pres">
      <dgm:prSet presAssocID="{55AF3293-80AB-D14C-9EA7-1085B62BF96E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A731F2F-EDD3-B441-BAF6-03AB63398EA4}" type="pres">
      <dgm:prSet presAssocID="{55AF3293-80AB-D14C-9EA7-1085B62BF9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38BBDA2-FBFE-A249-9A7D-F373DDD1F0A5}" type="pres">
      <dgm:prSet presAssocID="{49A4D0AB-7F5E-A644-B9ED-278B2BEA2D7F}" presName="Name8" presStyleCnt="0"/>
      <dgm:spPr/>
    </dgm:pt>
    <dgm:pt modelId="{9E278D1F-58D0-8146-AC09-2CC8A2E22F11}" type="pres">
      <dgm:prSet presAssocID="{49A4D0AB-7F5E-A644-B9ED-278B2BEA2D7F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FB0B3A5-691D-CD49-B386-41113F4FFFB2}" type="pres">
      <dgm:prSet presAssocID="{49A4D0AB-7F5E-A644-B9ED-278B2BEA2D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D2EE1C8-FBC4-C848-B80D-E1D4837354BF}" type="pres">
      <dgm:prSet presAssocID="{6B491159-8D88-6345-8927-68D53803CA09}" presName="Name8" presStyleCnt="0"/>
      <dgm:spPr/>
    </dgm:pt>
    <dgm:pt modelId="{BBEA35FE-5829-8E46-B290-F06DA32C6473}" type="pres">
      <dgm:prSet presAssocID="{6B491159-8D88-6345-8927-68D53803CA0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2ECC84F-F749-9247-9AF5-93B7E94D6707}" type="pres">
      <dgm:prSet presAssocID="{6B491159-8D88-6345-8927-68D53803CA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948DAD2-4A3F-2841-A277-E71C6F4021CC}" srcId="{690A2CAD-2E96-D247-B0E1-1F56B544F3C0}" destId="{6B491159-8D88-6345-8927-68D53803CA09}" srcOrd="3" destOrd="0" parTransId="{C2FB5EAD-3DD8-924B-AD37-EE648777C6C4}" sibTransId="{CB5C79EC-F6D5-9847-8B6F-AC660C17BF1D}"/>
    <dgm:cxn modelId="{75BE85F5-02DD-5546-8698-EF69FED618B1}" type="presOf" srcId="{55AF3293-80AB-D14C-9EA7-1085B62BF96E}" destId="{8A731F2F-EDD3-B441-BAF6-03AB63398EA4}" srcOrd="1" destOrd="0" presId="urn:microsoft.com/office/officeart/2005/8/layout/pyramid1"/>
    <dgm:cxn modelId="{491A5FBF-8777-6A44-B327-F18614443283}" type="presOf" srcId="{6B491159-8D88-6345-8927-68D53803CA09}" destId="{72ECC84F-F749-9247-9AF5-93B7E94D6707}" srcOrd="1" destOrd="0" presId="urn:microsoft.com/office/officeart/2005/8/layout/pyramid1"/>
    <dgm:cxn modelId="{CA53FA0F-AB2F-1248-8D58-C342B9BFF115}" type="presOf" srcId="{690A2CAD-2E96-D247-B0E1-1F56B544F3C0}" destId="{F7D34D6B-452A-6041-B1B9-89B019E81134}" srcOrd="0" destOrd="0" presId="urn:microsoft.com/office/officeart/2005/8/layout/pyramid1"/>
    <dgm:cxn modelId="{45DE38F1-D265-1B4E-89B2-9446884494C3}" type="presOf" srcId="{6A92A51F-792B-A74E-B7E8-CD1A6F22FA8A}" destId="{EC59F154-E029-3C47-B84F-172BF620FA88}" srcOrd="0" destOrd="0" presId="urn:microsoft.com/office/officeart/2005/8/layout/pyramid1"/>
    <dgm:cxn modelId="{DA8DCE13-F861-F649-BEA4-0685F6F4F8DF}" type="presOf" srcId="{6A92A51F-792B-A74E-B7E8-CD1A6F22FA8A}" destId="{A1A1B0FF-2DC6-F745-8C59-C53B9DCF9725}" srcOrd="1" destOrd="0" presId="urn:microsoft.com/office/officeart/2005/8/layout/pyramid1"/>
    <dgm:cxn modelId="{3C6667E4-F8B8-9849-9AEB-574CBF49AFEB}" type="presOf" srcId="{49A4D0AB-7F5E-A644-B9ED-278B2BEA2D7F}" destId="{9E278D1F-58D0-8146-AC09-2CC8A2E22F11}" srcOrd="0" destOrd="0" presId="urn:microsoft.com/office/officeart/2005/8/layout/pyramid1"/>
    <dgm:cxn modelId="{B309E7D8-B532-C947-8924-3FEF3FA9949D}" type="presOf" srcId="{49A4D0AB-7F5E-A644-B9ED-278B2BEA2D7F}" destId="{1FB0B3A5-691D-CD49-B386-41113F4FFFB2}" srcOrd="1" destOrd="0" presId="urn:microsoft.com/office/officeart/2005/8/layout/pyramid1"/>
    <dgm:cxn modelId="{F62F4B70-528F-634C-AFB9-A3195E504EF6}" srcId="{690A2CAD-2E96-D247-B0E1-1F56B544F3C0}" destId="{49A4D0AB-7F5E-A644-B9ED-278B2BEA2D7F}" srcOrd="2" destOrd="0" parTransId="{D0700C11-9BE5-624D-B0C6-01488E04C05F}" sibTransId="{BA12DF68-6C8E-AE4C-8D83-F9B249B74667}"/>
    <dgm:cxn modelId="{5359F48B-B851-EF42-8A3A-F330996E9467}" srcId="{690A2CAD-2E96-D247-B0E1-1F56B544F3C0}" destId="{55AF3293-80AB-D14C-9EA7-1085B62BF96E}" srcOrd="1" destOrd="0" parTransId="{277EC2E1-A35E-AC4C-84A0-0D3F6190DBD5}" sibTransId="{F23A1182-8414-AF4B-B156-B3CDE59AE5F2}"/>
    <dgm:cxn modelId="{5ECE44B1-C637-994C-82CC-B449402FBF92}" type="presOf" srcId="{6B491159-8D88-6345-8927-68D53803CA09}" destId="{BBEA35FE-5829-8E46-B290-F06DA32C6473}" srcOrd="0" destOrd="0" presId="urn:microsoft.com/office/officeart/2005/8/layout/pyramid1"/>
    <dgm:cxn modelId="{8D988A7D-8C47-6F4A-8AE9-4C7FE801BFA7}" type="presOf" srcId="{55AF3293-80AB-D14C-9EA7-1085B62BF96E}" destId="{E0285A60-84BB-FA4D-A4F9-21445DD75E4B}" srcOrd="0" destOrd="0" presId="urn:microsoft.com/office/officeart/2005/8/layout/pyramid1"/>
    <dgm:cxn modelId="{CBFFCDE2-7473-AE4C-AC7E-0ED496A4E727}" srcId="{690A2CAD-2E96-D247-B0E1-1F56B544F3C0}" destId="{6A92A51F-792B-A74E-B7E8-CD1A6F22FA8A}" srcOrd="0" destOrd="0" parTransId="{BF562A75-C649-6F4A-9861-DE58F14F6DCB}" sibTransId="{F42C292E-E734-BF4B-9A28-CA1BC03A4C4E}"/>
    <dgm:cxn modelId="{1CA05F18-F253-2147-8790-52B566D6FE55}" type="presParOf" srcId="{F7D34D6B-452A-6041-B1B9-89B019E81134}" destId="{96743413-4835-F245-BBC2-2AEB8ABFE096}" srcOrd="0" destOrd="0" presId="urn:microsoft.com/office/officeart/2005/8/layout/pyramid1"/>
    <dgm:cxn modelId="{95809CE1-FE66-4F4D-83F3-BFFB64E4EDE0}" type="presParOf" srcId="{96743413-4835-F245-BBC2-2AEB8ABFE096}" destId="{EC59F154-E029-3C47-B84F-172BF620FA88}" srcOrd="0" destOrd="0" presId="urn:microsoft.com/office/officeart/2005/8/layout/pyramid1"/>
    <dgm:cxn modelId="{3533B35C-F965-F84E-B8AD-427331BEE130}" type="presParOf" srcId="{96743413-4835-F245-BBC2-2AEB8ABFE096}" destId="{A1A1B0FF-2DC6-F745-8C59-C53B9DCF9725}" srcOrd="1" destOrd="0" presId="urn:microsoft.com/office/officeart/2005/8/layout/pyramid1"/>
    <dgm:cxn modelId="{797D9AE3-B0C3-1642-BC0B-657AE4879DA0}" type="presParOf" srcId="{F7D34D6B-452A-6041-B1B9-89B019E81134}" destId="{41470490-B8A8-E747-8BED-5D68E67F7C5B}" srcOrd="1" destOrd="0" presId="urn:microsoft.com/office/officeart/2005/8/layout/pyramid1"/>
    <dgm:cxn modelId="{3FBE9C10-32F5-1547-A7EB-A5AF2F0FF528}" type="presParOf" srcId="{41470490-B8A8-E747-8BED-5D68E67F7C5B}" destId="{E0285A60-84BB-FA4D-A4F9-21445DD75E4B}" srcOrd="0" destOrd="0" presId="urn:microsoft.com/office/officeart/2005/8/layout/pyramid1"/>
    <dgm:cxn modelId="{53F81D26-135A-644A-9374-B25EFA3BA9F8}" type="presParOf" srcId="{41470490-B8A8-E747-8BED-5D68E67F7C5B}" destId="{8A731F2F-EDD3-B441-BAF6-03AB63398EA4}" srcOrd="1" destOrd="0" presId="urn:microsoft.com/office/officeart/2005/8/layout/pyramid1"/>
    <dgm:cxn modelId="{E4D42194-8B9A-CE45-83BF-CFED8A5FC7E1}" type="presParOf" srcId="{F7D34D6B-452A-6041-B1B9-89B019E81134}" destId="{D38BBDA2-FBFE-A249-9A7D-F373DDD1F0A5}" srcOrd="2" destOrd="0" presId="urn:microsoft.com/office/officeart/2005/8/layout/pyramid1"/>
    <dgm:cxn modelId="{8C985B75-BC52-0D41-836C-45CA9E24582D}" type="presParOf" srcId="{D38BBDA2-FBFE-A249-9A7D-F373DDD1F0A5}" destId="{9E278D1F-58D0-8146-AC09-2CC8A2E22F11}" srcOrd="0" destOrd="0" presId="urn:microsoft.com/office/officeart/2005/8/layout/pyramid1"/>
    <dgm:cxn modelId="{13E3E77E-B979-BF4F-A719-90098FEB9D03}" type="presParOf" srcId="{D38BBDA2-FBFE-A249-9A7D-F373DDD1F0A5}" destId="{1FB0B3A5-691D-CD49-B386-41113F4FFFB2}" srcOrd="1" destOrd="0" presId="urn:microsoft.com/office/officeart/2005/8/layout/pyramid1"/>
    <dgm:cxn modelId="{BC9ECDBB-FE69-C540-ADA3-A776CE5B77D0}" type="presParOf" srcId="{F7D34D6B-452A-6041-B1B9-89B019E81134}" destId="{4D2EE1C8-FBC4-C848-B80D-E1D4837354BF}" srcOrd="3" destOrd="0" presId="urn:microsoft.com/office/officeart/2005/8/layout/pyramid1"/>
    <dgm:cxn modelId="{0C916EF6-53D3-DA41-AA36-0F1EF1A66860}" type="presParOf" srcId="{4D2EE1C8-FBC4-C848-B80D-E1D4837354BF}" destId="{BBEA35FE-5829-8E46-B290-F06DA32C6473}" srcOrd="0" destOrd="0" presId="urn:microsoft.com/office/officeart/2005/8/layout/pyramid1"/>
    <dgm:cxn modelId="{B298F6B2-43D1-E447-9218-A20C2B0C049F}" type="presParOf" srcId="{4D2EE1C8-FBC4-C848-B80D-E1D4837354BF}" destId="{72ECC84F-F749-9247-9AF5-93B7E94D6707}" srcOrd="1" destOrd="0" presId="urn:microsoft.com/office/officeart/2005/8/layout/pyramid1"/>
  </dgm:cxnLst>
  <dgm:bg>
    <a:gradFill>
      <a:gsLst>
        <a:gs pos="0">
          <a:schemeClr val="tx1">
            <a:lumMod val="20000"/>
            <a:lumOff val="80000"/>
          </a:schemeClr>
        </a:gs>
        <a:gs pos="80000">
          <a:schemeClr val="accent1">
            <a:hueOff val="0"/>
            <a:satOff val="0"/>
            <a:lumOff val="0"/>
            <a:alphaOff val="0"/>
            <a:shade val="93000"/>
            <a:satMod val="130000"/>
          </a:schemeClr>
        </a:gs>
        <a:gs pos="100000">
          <a:schemeClr val="accent1">
            <a:hueOff val="0"/>
            <a:satOff val="0"/>
            <a:lumOff val="0"/>
            <a:alphaOff val="0"/>
            <a:shade val="94000"/>
            <a:satMod val="135000"/>
          </a:schemeClr>
        </a:gs>
      </a:gsLst>
      <a:lin ang="162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9F154-E029-3C47-B84F-172BF620FA88}">
      <dsp:nvSpPr>
        <dsp:cNvPr id="0" name=""/>
        <dsp:cNvSpPr/>
      </dsp:nvSpPr>
      <dsp:spPr>
        <a:xfrm>
          <a:off x="3505200" y="0"/>
          <a:ext cx="2336800" cy="1219200"/>
        </a:xfrm>
        <a:prstGeom prst="trapezoid">
          <a:avLst>
            <a:gd name="adj" fmla="val 9583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Kiesraad</a:t>
          </a:r>
          <a:endParaRPr lang="nl-NL" sz="2900" kern="1200"/>
        </a:p>
      </dsp:txBody>
      <dsp:txXfrm>
        <a:off x="3505200" y="0"/>
        <a:ext cx="2336800" cy="1219200"/>
      </dsp:txXfrm>
    </dsp:sp>
    <dsp:sp modelId="{E0285A60-84BB-FA4D-A4F9-21445DD75E4B}">
      <dsp:nvSpPr>
        <dsp:cNvPr id="0" name=""/>
        <dsp:cNvSpPr/>
      </dsp:nvSpPr>
      <dsp:spPr>
        <a:xfrm>
          <a:off x="2336800" y="1219199"/>
          <a:ext cx="4673600" cy="1219200"/>
        </a:xfrm>
        <a:prstGeom prst="trapezoid">
          <a:avLst>
            <a:gd name="adj" fmla="val 9583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err="1" smtClean="0"/>
            <a:t>Principal</a:t>
          </a:r>
          <a:r>
            <a:rPr lang="nl-NL" sz="2900" kern="1200" dirty="0" smtClean="0"/>
            <a:t> </a:t>
          </a:r>
          <a:r>
            <a:rPr lang="nl-NL" sz="2900" kern="1200" dirty="0" err="1" smtClean="0"/>
            <a:t>electoral</a:t>
          </a:r>
          <a:r>
            <a:rPr lang="nl-NL" sz="2900" kern="1200" dirty="0" smtClean="0"/>
            <a:t> </a:t>
          </a:r>
          <a:r>
            <a:rPr lang="nl-NL" sz="2900" kern="1200" dirty="0" err="1" smtClean="0"/>
            <a:t>committees</a:t>
          </a:r>
          <a:r>
            <a:rPr lang="nl-NL" sz="2900" kern="1200" dirty="0" smtClean="0"/>
            <a:t> (20)</a:t>
          </a:r>
          <a:endParaRPr lang="nl-NL" sz="2900" kern="1200" dirty="0"/>
        </a:p>
      </dsp:txBody>
      <dsp:txXfrm>
        <a:off x="3154680" y="1219199"/>
        <a:ext cx="3037840" cy="1219200"/>
      </dsp:txXfrm>
    </dsp:sp>
    <dsp:sp modelId="{9E278D1F-58D0-8146-AC09-2CC8A2E22F11}">
      <dsp:nvSpPr>
        <dsp:cNvPr id="0" name=""/>
        <dsp:cNvSpPr/>
      </dsp:nvSpPr>
      <dsp:spPr>
        <a:xfrm>
          <a:off x="1168400" y="2438399"/>
          <a:ext cx="7010400" cy="1219200"/>
        </a:xfrm>
        <a:prstGeom prst="trapezoid">
          <a:avLst>
            <a:gd name="adj" fmla="val 9583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err="1" smtClean="0"/>
            <a:t>Municipalities</a:t>
          </a:r>
          <a:r>
            <a:rPr lang="nl-NL" sz="2900" kern="1200" smtClean="0"/>
            <a:t> (388)</a:t>
          </a:r>
          <a:endParaRPr lang="nl-NL" sz="2900" kern="1200"/>
        </a:p>
      </dsp:txBody>
      <dsp:txXfrm>
        <a:off x="2395219" y="2438399"/>
        <a:ext cx="4556760" cy="1219200"/>
      </dsp:txXfrm>
    </dsp:sp>
    <dsp:sp modelId="{BBEA35FE-5829-8E46-B290-F06DA32C6473}">
      <dsp:nvSpPr>
        <dsp:cNvPr id="0" name=""/>
        <dsp:cNvSpPr/>
      </dsp:nvSpPr>
      <dsp:spPr>
        <a:xfrm>
          <a:off x="0" y="3657600"/>
          <a:ext cx="9347200" cy="1219200"/>
        </a:xfrm>
        <a:prstGeom prst="trapezoid">
          <a:avLst>
            <a:gd name="adj" fmla="val 95833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Polling stations (ca. 9500)</a:t>
          </a:r>
          <a:endParaRPr lang="nl-NL" sz="2900" kern="1200"/>
        </a:p>
      </dsp:txBody>
      <dsp:txXfrm>
        <a:off x="1635759" y="3657600"/>
        <a:ext cx="6075680" cy="121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270EE-4794-40CE-B2CA-701BC8699ABD}" type="datetimeFigureOut">
              <a:rPr lang="nl-NL" smtClean="0"/>
              <a:t>11-4-2018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D06C4-E2D2-4936-B527-C8A6F973D4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642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B20FB-CBD4-4B13-B577-072794495442}" type="datetimeFigureOut">
              <a:rPr lang="nl-NL" smtClean="0"/>
              <a:pPr/>
              <a:t>11-4-2018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3D0EA-DF57-4FD3-831F-388B1B1FEDC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32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3D0EA-DF57-4FD3-831F-388B1B1FEDC5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980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3D0EA-DF57-4FD3-831F-388B1B1FEDC5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277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3D0EA-DF57-4FD3-831F-388B1B1FEDC5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18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3D0EA-DF57-4FD3-831F-388B1B1FEDC5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489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3D0EA-DF57-4FD3-831F-388B1B1FEDC5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604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3D0EA-DF57-4FD3-831F-388B1B1FEDC5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680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3D0EA-DF57-4FD3-831F-388B1B1FEDC5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94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0005" y="2286000"/>
            <a:ext cx="8549217" cy="71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 smtClean="0"/>
              <a:t>Klik om de stijl te bewerken</a:t>
            </a:r>
            <a:endParaRPr lang="nl-NL" noProof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0005" y="3200400"/>
            <a:ext cx="8549217" cy="1752600"/>
          </a:xfrm>
        </p:spPr>
        <p:txBody>
          <a:bodyPr/>
          <a:lstStyle>
            <a:lvl1pPr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51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9400" y="457200"/>
            <a:ext cx="2413000" cy="6019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30400" y="457200"/>
            <a:ext cx="7035800" cy="6019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28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97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1380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0400" y="1600200"/>
            <a:ext cx="4572000" cy="48768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600200"/>
            <a:ext cx="4572000" cy="48768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8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72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39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44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4579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6246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0" y="457200"/>
            <a:ext cx="965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0" y="1600200"/>
            <a:ext cx="934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  <a:p>
            <a:pPr lvl="3"/>
            <a:endParaRPr lang="nl-NL" smtClean="0"/>
          </a:p>
          <a:p>
            <a:pPr lvl="3"/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00489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00489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00489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00489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004894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004894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004894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004894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004894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 b="1">
          <a:solidFill>
            <a:srgbClr val="004894"/>
          </a:solidFill>
          <a:latin typeface="+mn-lt"/>
          <a:ea typeface="+mn-ea"/>
          <a:cs typeface="+mn-cs"/>
        </a:defRPr>
      </a:lvl1pPr>
      <a:lvl2pPr marL="1015975" indent="-380990" algn="l" rtl="0" eaLnBrk="1" fontAlgn="base" hangingPunct="1">
        <a:spcBef>
          <a:spcPct val="20000"/>
        </a:spcBef>
        <a:spcAft>
          <a:spcPct val="0"/>
        </a:spcAft>
        <a:buChar char="–"/>
        <a:defRPr b="1" i="1">
          <a:solidFill>
            <a:srgbClr val="004894"/>
          </a:solidFill>
          <a:latin typeface="+mn-lt"/>
        </a:defRPr>
      </a:lvl2pPr>
      <a:lvl3pPr marL="1574761" indent="-304792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rgbClr val="004894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defRPr sz="2100" b="1" i="1">
          <a:solidFill>
            <a:srgbClr val="004894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rgbClr val="004894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rgbClr val="004894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rgbClr val="004894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rgbClr val="004894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rgbClr val="004894"/>
          </a:solidFill>
          <a:latin typeface="+mn-lt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F36CD-4D98-4E7B-8E25-17DCFE69C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use</a:t>
            </a:r>
            <a:r>
              <a:rPr lang="nl-NL" dirty="0" smtClean="0"/>
              <a:t> of </a:t>
            </a:r>
            <a:r>
              <a:rPr lang="nl-NL" dirty="0" err="1" smtClean="0"/>
              <a:t>vote</a:t>
            </a:r>
            <a:r>
              <a:rPr lang="nl-NL" dirty="0" smtClean="0"/>
              <a:t> </a:t>
            </a:r>
            <a:r>
              <a:rPr lang="nl-NL" dirty="0" err="1" smtClean="0"/>
              <a:t>count</a:t>
            </a:r>
            <a:r>
              <a:rPr lang="nl-NL" dirty="0" smtClean="0"/>
              <a:t> software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317D23-2943-4C2B-A113-5B9710FE2A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endParaRPr lang="en-US" dirty="0" smtClean="0"/>
          </a:p>
          <a:p>
            <a:r>
              <a:rPr lang="en-US" dirty="0" smtClean="0"/>
              <a:t>J.G.C</a:t>
            </a:r>
            <a:r>
              <a:rPr lang="en-US" dirty="0"/>
              <a:t>. (</a:t>
            </a:r>
            <a:r>
              <a:rPr lang="en-US" dirty="0" smtClean="0"/>
              <a:t>Jan-Kees</a:t>
            </a:r>
            <a:r>
              <a:rPr lang="en-US" dirty="0"/>
              <a:t>) </a:t>
            </a:r>
            <a:r>
              <a:rPr lang="en-US" dirty="0" smtClean="0"/>
              <a:t>Wiebenga, </a:t>
            </a:r>
          </a:p>
          <a:p>
            <a:r>
              <a:rPr lang="en-US" sz="2400" dirty="0" smtClean="0"/>
              <a:t>Chairman </a:t>
            </a:r>
            <a:r>
              <a:rPr lang="en-US" sz="2400" dirty="0"/>
              <a:t>of the Electoral Council of the Netherlands</a:t>
            </a:r>
            <a:endParaRPr lang="nl-NL" sz="2400" dirty="0" smtClean="0"/>
          </a:p>
          <a:p>
            <a:r>
              <a:rPr lang="nl-NL" sz="2400" dirty="0" smtClean="0"/>
              <a:t>15th EMB Conference, Oslo, Norway </a:t>
            </a:r>
          </a:p>
          <a:p>
            <a:r>
              <a:rPr lang="nl-NL" sz="2400" dirty="0" smtClean="0"/>
              <a:t>19-20th April 2018</a:t>
            </a:r>
          </a:p>
        </p:txBody>
      </p:sp>
    </p:spTree>
    <p:extLst>
      <p:ext uri="{BB962C8B-B14F-4D97-AF65-F5344CB8AC3E}">
        <p14:creationId xmlns:p14="http://schemas.microsoft.com/office/powerpoint/2010/main" val="28171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E7652-0C2B-44B4-B7F7-FDC791F9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future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Short term: OSV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 smtClean="0"/>
              <a:t>further</a:t>
            </a:r>
            <a:r>
              <a:rPr lang="nl-NL" dirty="0" smtClean="0"/>
              <a:t> </a:t>
            </a:r>
            <a:r>
              <a:rPr lang="nl-NL" dirty="0" err="1" smtClean="0"/>
              <a:t>updated</a:t>
            </a:r>
            <a:r>
              <a:rPr lang="nl-NL" dirty="0" smtClean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elections</a:t>
            </a:r>
            <a:r>
              <a:rPr lang="nl-NL" dirty="0" smtClean="0"/>
              <a:t> in 2019.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Long term: </a:t>
            </a:r>
            <a:r>
              <a:rPr lang="nl-NL" dirty="0" smtClean="0"/>
              <a:t>development new </a:t>
            </a:r>
            <a:r>
              <a:rPr lang="nl-NL" dirty="0"/>
              <a:t>software </a:t>
            </a:r>
            <a:r>
              <a:rPr lang="nl-NL" dirty="0" err="1" smtClean="0"/>
              <a:t>based</a:t>
            </a:r>
            <a:r>
              <a:rPr lang="nl-NL" dirty="0" smtClean="0"/>
              <a:t> on new </a:t>
            </a:r>
            <a:r>
              <a:rPr lang="nl-NL" dirty="0" err="1" smtClean="0"/>
              <a:t>regulations</a:t>
            </a:r>
            <a:r>
              <a:rPr lang="nl-NL" dirty="0" smtClean="0"/>
              <a:t>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53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Future</a:t>
            </a:r>
            <a:r>
              <a:rPr lang="nl-NL" dirty="0" smtClean="0"/>
              <a:t> </a:t>
            </a:r>
            <a:r>
              <a:rPr lang="nl-NL" dirty="0" err="1" smtClean="0"/>
              <a:t>answers</a:t>
            </a:r>
            <a:r>
              <a:rPr lang="nl-NL" dirty="0" smtClean="0"/>
              <a:t> </a:t>
            </a:r>
            <a:r>
              <a:rPr lang="nl-NL" dirty="0" err="1" smtClean="0"/>
              <a:t>needed</a:t>
            </a:r>
            <a:r>
              <a:rPr lang="nl-NL" dirty="0" smtClean="0"/>
              <a:t>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Is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digital </a:t>
            </a:r>
            <a:r>
              <a:rPr lang="nl-NL" dirty="0" err="1"/>
              <a:t>process</a:t>
            </a:r>
            <a:r>
              <a:rPr lang="nl-NL" dirty="0"/>
              <a:t> or </a:t>
            </a:r>
            <a:r>
              <a:rPr lang="nl-NL" dirty="0" err="1"/>
              <a:t>the</a:t>
            </a:r>
            <a:r>
              <a:rPr lang="nl-NL" dirty="0"/>
              <a:t> paper </a:t>
            </a:r>
            <a:r>
              <a:rPr lang="nl-NL" dirty="0" err="1"/>
              <a:t>process</a:t>
            </a:r>
            <a:r>
              <a:rPr lang="nl-NL" dirty="0"/>
              <a:t> </a:t>
            </a:r>
            <a:r>
              <a:rPr lang="nl-NL" dirty="0" smtClean="0"/>
              <a:t>on </a:t>
            </a: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result</a:t>
            </a:r>
            <a:r>
              <a:rPr lang="nl-NL" dirty="0" smtClean="0"/>
              <a:t> is </a:t>
            </a:r>
            <a:r>
              <a:rPr lang="nl-NL" dirty="0" err="1" smtClean="0"/>
              <a:t>based</a:t>
            </a:r>
            <a:r>
              <a:rPr lang="nl-NL" dirty="0" smtClean="0"/>
              <a:t>?</a:t>
            </a: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Do we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both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have a </a:t>
            </a:r>
            <a:r>
              <a:rPr lang="nl-NL" dirty="0" err="1"/>
              <a:t>reliable</a:t>
            </a:r>
            <a:r>
              <a:rPr lang="nl-NL" dirty="0"/>
              <a:t> </a:t>
            </a:r>
            <a:r>
              <a:rPr lang="nl-NL" dirty="0" err="1"/>
              <a:t>count</a:t>
            </a:r>
            <a:r>
              <a:rPr lang="nl-NL" dirty="0"/>
              <a:t>?</a:t>
            </a:r>
          </a:p>
          <a:p>
            <a:pPr marL="342900" indent="-342900">
              <a:buFontTx/>
              <a:buChar char="-"/>
            </a:pPr>
            <a:r>
              <a:rPr lang="nl-NL" dirty="0" err="1" smtClean="0"/>
              <a:t>Who</a:t>
            </a:r>
            <a:r>
              <a:rPr lang="nl-NL" dirty="0" smtClean="0"/>
              <a:t> is </a:t>
            </a:r>
            <a:r>
              <a:rPr lang="nl-NL" dirty="0" err="1" smtClean="0"/>
              <a:t>responsible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software </a:t>
            </a:r>
            <a:r>
              <a:rPr lang="nl-NL" dirty="0" err="1" smtClean="0"/>
              <a:t>and</a:t>
            </a:r>
            <a:r>
              <a:rPr lang="nl-NL" dirty="0" smtClean="0"/>
              <a:t> systems?</a:t>
            </a: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Is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naive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think</a:t>
            </a:r>
            <a:r>
              <a:rPr lang="nl-NL" dirty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EMB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/>
              <a:t>prevent</a:t>
            </a:r>
            <a:r>
              <a:rPr lang="nl-NL" dirty="0"/>
              <a:t> </a:t>
            </a:r>
            <a:r>
              <a:rPr lang="nl-NL" dirty="0" err="1"/>
              <a:t>hacks</a:t>
            </a:r>
            <a:r>
              <a:rPr lang="nl-NL" dirty="0"/>
              <a:t>?</a:t>
            </a:r>
          </a:p>
          <a:p>
            <a:pPr marL="342900" indent="-342900">
              <a:buFontTx/>
              <a:buChar char="-"/>
            </a:pP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roll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full </a:t>
            </a:r>
            <a:r>
              <a:rPr lang="nl-NL" dirty="0" err="1"/>
              <a:t>transparancy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play</a:t>
            </a:r>
            <a:r>
              <a:rPr lang="nl-NL" dirty="0"/>
              <a:t> in </a:t>
            </a:r>
            <a:r>
              <a:rPr lang="nl-NL" dirty="0" err="1"/>
              <a:t>finding</a:t>
            </a:r>
            <a:r>
              <a:rPr lang="nl-NL" dirty="0"/>
              <a:t> </a:t>
            </a:r>
            <a:r>
              <a:rPr lang="nl-NL" dirty="0" err="1"/>
              <a:t>hacks</a:t>
            </a:r>
            <a:r>
              <a:rPr lang="nl-NL" dirty="0"/>
              <a:t>? 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898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BB5E50-73F0-4F8D-88C5-B619B5F3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Elections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Netherlands </a:t>
            </a:r>
          </a:p>
        </p:txBody>
      </p:sp>
      <p:pic>
        <p:nvPicPr>
          <p:cNvPr id="2051" name="Picture 3" descr="C:\Users\Public\Pictures\Persentatie Peter 2017\kandidatenlij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1836" y="3821437"/>
            <a:ext cx="4014843" cy="2670290"/>
          </a:xfrm>
          <a:prstGeom prst="rect">
            <a:avLst/>
          </a:prstGeom>
          <a:noFill/>
        </p:spPr>
      </p:pic>
      <p:pic>
        <p:nvPicPr>
          <p:cNvPr id="2053" name="Picture 5" descr="C:\Users\Public\Pictures\Persentatie Peter 2017\Uitbrengen stem-stemb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598" y="1392128"/>
            <a:ext cx="3879267" cy="2628078"/>
          </a:xfrm>
          <a:prstGeom prst="rect">
            <a:avLst/>
          </a:prstGeom>
          <a:noFill/>
        </p:spPr>
      </p:pic>
      <p:pic>
        <p:nvPicPr>
          <p:cNvPr id="2054" name="Picture 6" descr="C:\Users\Public\Pictures\Persentatie Peter 2017\stemmentellen Afbeeldin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0104" y="4159532"/>
            <a:ext cx="4344933" cy="2443320"/>
          </a:xfrm>
          <a:prstGeom prst="rect">
            <a:avLst/>
          </a:prstGeom>
          <a:noFill/>
        </p:spPr>
      </p:pic>
      <p:pic>
        <p:nvPicPr>
          <p:cNvPr id="2055" name="Picture 7" descr="C:\Users\Public\Pictures\Persentatie Peter 2017\stemmen tellen ANP-502044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6041" y="1381446"/>
            <a:ext cx="3941379" cy="2318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64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Elections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Netherlands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024314"/>
              </p:ext>
            </p:extLst>
          </p:nvPr>
        </p:nvGraphicFramePr>
        <p:xfrm>
          <a:off x="1930400" y="1600200"/>
          <a:ext cx="934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09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AF70C-741E-4EFF-9117-E25A4C03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software of </a:t>
            </a:r>
            <a:r>
              <a:rPr lang="nl-NL" dirty="0" err="1"/>
              <a:t>the</a:t>
            </a:r>
            <a:r>
              <a:rPr lang="nl-NL" dirty="0"/>
              <a:t> Dutch </a:t>
            </a:r>
            <a:r>
              <a:rPr lang="nl-NL" dirty="0" err="1"/>
              <a:t>Electoral</a:t>
            </a:r>
            <a:r>
              <a:rPr lang="nl-NL" dirty="0"/>
              <a:t> Council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\\SSCDATA09.frd.shsdir.nl\LT_464129$\Mijn Afbeeldingen\OSV Ubuntu\OSV _P4_CSB overzichtscher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4177" y="2546228"/>
            <a:ext cx="4899699" cy="3966789"/>
          </a:xfrm>
          <a:prstGeom prst="rect">
            <a:avLst/>
          </a:prstGeom>
          <a:noFill/>
        </p:spPr>
      </p:pic>
      <p:pic>
        <p:nvPicPr>
          <p:cNvPr id="4099" name="Picture 3" descr="\\SSCDATA09.frd.shsdir.nl\LT_464129$\Mijn Documenten\Verkiezingen\GR 2018\Aanpassen OSV\Afbeeldingen\P5-lijstcombinatie-scher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1929" y="1607419"/>
            <a:ext cx="5102389" cy="2649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04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happened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- </a:t>
            </a:r>
            <a:r>
              <a:rPr lang="nl-NL" sz="2400" dirty="0" smtClean="0"/>
              <a:t>On </a:t>
            </a:r>
            <a:r>
              <a:rPr lang="nl-NL" sz="2400" dirty="0" err="1" smtClean="0"/>
              <a:t>nomination</a:t>
            </a:r>
            <a:r>
              <a:rPr lang="nl-NL" sz="2400" dirty="0" smtClean="0"/>
              <a:t> </a:t>
            </a:r>
            <a:r>
              <a:rPr lang="nl-NL" sz="2400" dirty="0" err="1" smtClean="0"/>
              <a:t>day</a:t>
            </a:r>
            <a:r>
              <a:rPr lang="nl-NL" sz="2400" dirty="0" smtClean="0"/>
              <a:t> a </a:t>
            </a:r>
            <a:r>
              <a:rPr lang="nl-NL" sz="2400" dirty="0" err="1" smtClean="0"/>
              <a:t>main</a:t>
            </a:r>
            <a:r>
              <a:rPr lang="nl-NL" sz="2400" dirty="0" smtClean="0"/>
              <a:t> </a:t>
            </a:r>
            <a:r>
              <a:rPr lang="nl-NL" sz="2400" dirty="0" err="1" smtClean="0"/>
              <a:t>news</a:t>
            </a:r>
            <a:r>
              <a:rPr lang="nl-NL" sz="2400" dirty="0" smtClean="0"/>
              <a:t> </a:t>
            </a:r>
            <a:r>
              <a:rPr lang="nl-NL" sz="2400" dirty="0" err="1" smtClean="0"/>
              <a:t>channel</a:t>
            </a:r>
            <a:r>
              <a:rPr lang="nl-NL" sz="2400" dirty="0" smtClean="0"/>
              <a:t> (</a:t>
            </a:r>
            <a:r>
              <a:rPr lang="nl-NL" sz="2400" dirty="0" err="1" smtClean="0"/>
              <a:t>RTLnieuws</a:t>
            </a:r>
            <a:r>
              <a:rPr lang="nl-NL" sz="2400" dirty="0" smtClean="0"/>
              <a:t>) broadcast </a:t>
            </a:r>
            <a:r>
              <a:rPr lang="nl-NL" sz="2400" dirty="0" err="1" smtClean="0"/>
              <a:t>that</a:t>
            </a:r>
            <a:r>
              <a:rPr lang="nl-NL" sz="2400" dirty="0" smtClean="0"/>
              <a:t> </a:t>
            </a:r>
            <a:r>
              <a:rPr lang="nl-NL" sz="2400" dirty="0" err="1" smtClean="0"/>
              <a:t>the</a:t>
            </a:r>
            <a:r>
              <a:rPr lang="nl-NL" sz="2400" dirty="0" smtClean="0"/>
              <a:t> </a:t>
            </a:r>
            <a:r>
              <a:rPr lang="nl-NL" sz="2400" dirty="0" err="1" smtClean="0"/>
              <a:t>election</a:t>
            </a:r>
            <a:r>
              <a:rPr lang="nl-NL" sz="2400" dirty="0" smtClean="0"/>
              <a:t> software was </a:t>
            </a:r>
            <a:r>
              <a:rPr lang="nl-NL" sz="2400" dirty="0" err="1" smtClean="0"/>
              <a:t>vulnerable</a:t>
            </a:r>
            <a:endParaRPr lang="nl-NL" sz="2400" dirty="0" smtClean="0"/>
          </a:p>
          <a:p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893815"/>
            <a:ext cx="4305300" cy="21336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731" y="2893815"/>
            <a:ext cx="4279900" cy="24892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71" y="4549380"/>
            <a:ext cx="4330700" cy="21463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71" y="4587480"/>
            <a:ext cx="427226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1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Coverage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correct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/>
              <a:t>m</a:t>
            </a:r>
            <a:r>
              <a:rPr lang="nl-NL" dirty="0" err="1" smtClean="0"/>
              <a:t>isunderstandigs</a:t>
            </a:r>
            <a:r>
              <a:rPr lang="nl-NL" dirty="0" smtClean="0"/>
              <a:t> </a:t>
            </a:r>
            <a:r>
              <a:rPr lang="nl-NL" dirty="0" err="1" smtClean="0"/>
              <a:t>due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/>
              <a:t> </a:t>
            </a:r>
            <a:r>
              <a:rPr lang="nl-NL" dirty="0" err="1"/>
              <a:t>l</a:t>
            </a:r>
            <a:r>
              <a:rPr lang="nl-NL" dirty="0" err="1" smtClean="0"/>
              <a:t>imited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r>
              <a:rPr lang="nl-NL" dirty="0" smtClean="0"/>
              <a:t> of </a:t>
            </a:r>
            <a:r>
              <a:rPr lang="nl-NL" dirty="0" err="1" smtClean="0"/>
              <a:t>electoral</a:t>
            </a:r>
            <a:r>
              <a:rPr lang="nl-NL" dirty="0" smtClean="0"/>
              <a:t> </a:t>
            </a:r>
            <a:r>
              <a:rPr lang="nl-NL" dirty="0" err="1"/>
              <a:t>regulations</a:t>
            </a:r>
            <a:r>
              <a:rPr lang="nl-NL" dirty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r>
              <a:rPr lang="nl-NL" dirty="0" smtClean="0"/>
              <a:t>;</a:t>
            </a:r>
          </a:p>
          <a:p>
            <a:pPr marL="342900" indent="-342900">
              <a:buFontTx/>
              <a:buChar char="-"/>
            </a:pPr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thought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system </a:t>
            </a:r>
            <a:r>
              <a:rPr lang="nl-NL" dirty="0"/>
              <a:t>was </a:t>
            </a:r>
            <a:r>
              <a:rPr lang="nl-NL" dirty="0" err="1"/>
              <a:t>connected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internet, </a:t>
            </a:r>
            <a:r>
              <a:rPr lang="nl-NL" dirty="0" err="1"/>
              <a:t>while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requirements</a:t>
            </a:r>
            <a:r>
              <a:rPr lang="nl-NL" dirty="0"/>
              <a:t> state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system has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stand-alone</a:t>
            </a:r>
            <a:r>
              <a:rPr lang="nl-NL" dirty="0" smtClean="0"/>
              <a:t>.</a:t>
            </a:r>
          </a:p>
          <a:p>
            <a:pPr marL="342900" indent="-342900">
              <a:buFontTx/>
              <a:buChar char="-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235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misunderstandings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The </a:t>
            </a:r>
            <a:r>
              <a:rPr lang="nl-NL" dirty="0" err="1"/>
              <a:t>used</a:t>
            </a:r>
            <a:r>
              <a:rPr lang="nl-NL" dirty="0"/>
              <a:t> Java system was indeed </a:t>
            </a:r>
            <a:r>
              <a:rPr lang="nl-NL" dirty="0" err="1"/>
              <a:t>old</a:t>
            </a:r>
            <a:r>
              <a:rPr lang="nl-NL" dirty="0" smtClean="0"/>
              <a:t>;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The human factor </a:t>
            </a:r>
            <a:r>
              <a:rPr lang="nl-NL" dirty="0" err="1"/>
              <a:t>did</a:t>
            </a:r>
            <a:r>
              <a:rPr lang="nl-NL" dirty="0"/>
              <a:t> form a </a:t>
            </a:r>
            <a:r>
              <a:rPr lang="nl-NL" dirty="0" err="1" smtClean="0"/>
              <a:t>vulnerability</a:t>
            </a:r>
            <a:endParaRPr lang="nl-NL" dirty="0"/>
          </a:p>
          <a:p>
            <a:pPr marL="1104900" lvl="1" indent="-342900">
              <a:buFontTx/>
              <a:buChar char="-"/>
            </a:pPr>
            <a:r>
              <a:rPr lang="nl-NL" sz="2400" smtClean="0"/>
              <a:t>Officials </a:t>
            </a:r>
            <a:r>
              <a:rPr lang="nl-NL" sz="2400" dirty="0" err="1"/>
              <a:t>don’t</a:t>
            </a:r>
            <a:r>
              <a:rPr lang="nl-NL" sz="2400" dirty="0"/>
              <a:t> </a:t>
            </a:r>
            <a:r>
              <a:rPr lang="nl-NL" sz="2400" dirty="0" err="1"/>
              <a:t>always</a:t>
            </a:r>
            <a:r>
              <a:rPr lang="nl-NL" sz="2400" dirty="0"/>
              <a:t> follow </a:t>
            </a:r>
            <a:r>
              <a:rPr lang="nl-NL" sz="2400" dirty="0" err="1"/>
              <a:t>guidelines</a:t>
            </a:r>
            <a:r>
              <a:rPr lang="nl-NL" sz="2400" dirty="0"/>
              <a:t> </a:t>
            </a:r>
            <a:endParaRPr lang="nl-NL" sz="2400" dirty="0" smtClean="0"/>
          </a:p>
          <a:p>
            <a:pPr marL="1104900" lvl="1" indent="-342900">
              <a:buFontTx/>
              <a:buChar char="-"/>
            </a:pPr>
            <a:endParaRPr lang="nl-NL" sz="2400" dirty="0"/>
          </a:p>
          <a:p>
            <a:pPr marL="342900" indent="-342900">
              <a:buFontTx/>
              <a:buChar char="-"/>
            </a:pPr>
            <a:r>
              <a:rPr lang="nl-NL" dirty="0"/>
              <a:t>Was software </a:t>
            </a:r>
            <a:r>
              <a:rPr lang="nl-NL" dirty="0" err="1"/>
              <a:t>supporting</a:t>
            </a:r>
            <a:r>
              <a:rPr lang="nl-NL" dirty="0"/>
              <a:t> or </a:t>
            </a:r>
            <a:r>
              <a:rPr lang="nl-NL" dirty="0" err="1"/>
              <a:t>leading</a:t>
            </a:r>
            <a:r>
              <a:rPr lang="nl-NL" dirty="0"/>
              <a:t>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63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47F6B-0723-49B1-B002-B821DCDA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consequences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DD11F3B-A687-40C9-BC72-78BE331C8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79245" y="2159128"/>
            <a:ext cx="3777517" cy="259268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338EC5E-E656-4C1B-9463-7EDA3C0424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972" y="2159128"/>
            <a:ext cx="3461371" cy="259268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3CFBDD3-1D75-4712-9ADF-C4A386D91E7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7664" y="2159128"/>
            <a:ext cx="3474736" cy="25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Municipal</a:t>
            </a:r>
            <a:r>
              <a:rPr lang="nl-NL" dirty="0" smtClean="0"/>
              <a:t> </a:t>
            </a:r>
            <a:r>
              <a:rPr lang="nl-NL" dirty="0" err="1" smtClean="0"/>
              <a:t>elections</a:t>
            </a:r>
            <a:r>
              <a:rPr lang="nl-NL" dirty="0" smtClean="0"/>
              <a:t> 2018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nl-NL" dirty="0" smtClean="0"/>
              <a:t>Limited time but </a:t>
            </a:r>
            <a:r>
              <a:rPr lang="nl-NL" dirty="0" err="1" smtClean="0"/>
              <a:t>various</a:t>
            </a:r>
            <a:r>
              <a:rPr lang="nl-NL" dirty="0" smtClean="0"/>
              <a:t> </a:t>
            </a:r>
            <a:r>
              <a:rPr lang="nl-NL" dirty="0" err="1" smtClean="0"/>
              <a:t>improvements</a:t>
            </a:r>
            <a:r>
              <a:rPr lang="nl-NL" dirty="0" smtClean="0"/>
              <a:t> in software;</a:t>
            </a:r>
          </a:p>
          <a:p>
            <a:pPr marL="457200" indent="-457200">
              <a:buFontTx/>
              <a:buChar char="-"/>
            </a:pPr>
            <a:endParaRPr lang="nl-NL" dirty="0" smtClean="0"/>
          </a:p>
          <a:p>
            <a:pPr marL="457200" indent="-457200">
              <a:buFontTx/>
              <a:buChar char="-"/>
            </a:pPr>
            <a:r>
              <a:rPr lang="nl-NL" dirty="0" err="1" smtClean="0"/>
              <a:t>Discussion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media </a:t>
            </a:r>
            <a:r>
              <a:rPr lang="nl-NL" dirty="0" err="1" smtClean="0"/>
              <a:t>coverage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parallel manual </a:t>
            </a:r>
            <a:r>
              <a:rPr lang="nl-NL" dirty="0" err="1" smtClean="0"/>
              <a:t>count</a:t>
            </a:r>
            <a:r>
              <a:rPr lang="nl-NL" dirty="0" smtClean="0"/>
              <a:t> at </a:t>
            </a:r>
            <a:r>
              <a:rPr lang="nl-NL" dirty="0" err="1" smtClean="0"/>
              <a:t>all</a:t>
            </a:r>
            <a:r>
              <a:rPr lang="nl-NL" dirty="0" smtClean="0"/>
              <a:t> levels.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98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esraad-TK2017">
  <a:themeElements>
    <a:clrScheme name="Kiesraad Presentatie 2">
      <a:dk1>
        <a:srgbClr val="004894"/>
      </a:dk1>
      <a:lt1>
        <a:srgbClr val="E1E1DF"/>
      </a:lt1>
      <a:dk2>
        <a:srgbClr val="004894"/>
      </a:dk2>
      <a:lt2>
        <a:srgbClr val="000000"/>
      </a:lt2>
      <a:accent1>
        <a:srgbClr val="CBCCCC"/>
      </a:accent1>
      <a:accent2>
        <a:srgbClr val="E1E1DF"/>
      </a:accent2>
      <a:accent3>
        <a:srgbClr val="EEEEEC"/>
      </a:accent3>
      <a:accent4>
        <a:srgbClr val="003C7E"/>
      </a:accent4>
      <a:accent5>
        <a:srgbClr val="E2E2E2"/>
      </a:accent5>
      <a:accent6>
        <a:srgbClr val="CCCCCA"/>
      </a:accent6>
      <a:hlink>
        <a:srgbClr val="CFA100"/>
      </a:hlink>
      <a:folHlink>
        <a:srgbClr val="CFA100"/>
      </a:folHlink>
    </a:clrScheme>
    <a:fontScheme name="Kiesraad Presentat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rgbClr val="0046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rgbClr val="0046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esraad Presentatie 1">
        <a:dk1>
          <a:srgbClr val="006FB7"/>
        </a:dk1>
        <a:lt1>
          <a:srgbClr val="EDEDED"/>
        </a:lt1>
        <a:dk2>
          <a:srgbClr val="006FB7"/>
        </a:dk2>
        <a:lt2>
          <a:srgbClr val="000000"/>
        </a:lt2>
        <a:accent1>
          <a:srgbClr val="DFE0E1"/>
        </a:accent1>
        <a:accent2>
          <a:srgbClr val="EDEDED"/>
        </a:accent2>
        <a:accent3>
          <a:srgbClr val="F4F4F4"/>
        </a:accent3>
        <a:accent4>
          <a:srgbClr val="005E9C"/>
        </a:accent4>
        <a:accent5>
          <a:srgbClr val="ECEDEE"/>
        </a:accent5>
        <a:accent6>
          <a:srgbClr val="D7D7D7"/>
        </a:accent6>
        <a:hlink>
          <a:srgbClr val="F4CE00"/>
        </a:hlink>
        <a:folHlink>
          <a:srgbClr val="F4C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esraad Presentatie 2">
        <a:dk1>
          <a:srgbClr val="004894"/>
        </a:dk1>
        <a:lt1>
          <a:srgbClr val="E1E1DF"/>
        </a:lt1>
        <a:dk2>
          <a:srgbClr val="004894"/>
        </a:dk2>
        <a:lt2>
          <a:srgbClr val="000000"/>
        </a:lt2>
        <a:accent1>
          <a:srgbClr val="CBCCCC"/>
        </a:accent1>
        <a:accent2>
          <a:srgbClr val="E1E1DF"/>
        </a:accent2>
        <a:accent3>
          <a:srgbClr val="EEEEEC"/>
        </a:accent3>
        <a:accent4>
          <a:srgbClr val="003C7E"/>
        </a:accent4>
        <a:accent5>
          <a:srgbClr val="E2E2E2"/>
        </a:accent5>
        <a:accent6>
          <a:srgbClr val="CCCCCA"/>
        </a:accent6>
        <a:hlink>
          <a:srgbClr val="CFA100"/>
        </a:hlink>
        <a:folHlink>
          <a:srgbClr val="CFA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Kiesraad-TK2017</Template>
  <TotalTime>0</TotalTime>
  <Words>274</Words>
  <Application>Microsoft Office PowerPoint</Application>
  <PresentationFormat>Breedbeeld</PresentationFormat>
  <Paragraphs>49</Paragraphs>
  <Slides>11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Kiesraad-TK2017</vt:lpstr>
      <vt:lpstr>The use of vote count software</vt:lpstr>
      <vt:lpstr>Elections in the Netherlands </vt:lpstr>
      <vt:lpstr>Elections in the Netherlands</vt:lpstr>
      <vt:lpstr>The software of the Dutch Electoral Council</vt:lpstr>
      <vt:lpstr>What happened?</vt:lpstr>
      <vt:lpstr>Coverage not all correct</vt:lpstr>
      <vt:lpstr>Not all misunderstandings</vt:lpstr>
      <vt:lpstr>The consequences</vt:lpstr>
      <vt:lpstr>Municipal elections 2018</vt:lpstr>
      <vt:lpstr>The future</vt:lpstr>
      <vt:lpstr>Future answers needed...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Software in Elections</dc:title>
  <dc:creator>Peter Castenmiller</dc:creator>
  <cp:lastModifiedBy>Young, Pamela</cp:lastModifiedBy>
  <cp:revision>39</cp:revision>
  <cp:lastPrinted>2018-04-11T08:24:51Z</cp:lastPrinted>
  <dcterms:created xsi:type="dcterms:W3CDTF">2017-09-29T09:33:57Z</dcterms:created>
  <dcterms:modified xsi:type="dcterms:W3CDTF">2018-04-11T15:57:44Z</dcterms:modified>
</cp:coreProperties>
</file>