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8"/>
  </p:notesMasterIdLst>
  <p:handoutMasterIdLst>
    <p:handoutMasterId r:id="rId29"/>
  </p:handoutMasterIdLst>
  <p:sldIdLst>
    <p:sldId id="256" r:id="rId2"/>
    <p:sldId id="297" r:id="rId3"/>
    <p:sldId id="293" r:id="rId4"/>
    <p:sldId id="294" r:id="rId5"/>
    <p:sldId id="298" r:id="rId6"/>
    <p:sldId id="315" r:id="rId7"/>
    <p:sldId id="296" r:id="rId8"/>
    <p:sldId id="295" r:id="rId9"/>
    <p:sldId id="314" r:id="rId10"/>
    <p:sldId id="334" r:id="rId11"/>
    <p:sldId id="335" r:id="rId12"/>
    <p:sldId id="337" r:id="rId13"/>
    <p:sldId id="318" r:id="rId14"/>
    <p:sldId id="338" r:id="rId15"/>
    <p:sldId id="339" r:id="rId16"/>
    <p:sldId id="324" r:id="rId17"/>
    <p:sldId id="305" r:id="rId18"/>
    <p:sldId id="340" r:id="rId19"/>
    <p:sldId id="309" r:id="rId20"/>
    <p:sldId id="328" r:id="rId21"/>
    <p:sldId id="336" r:id="rId22"/>
    <p:sldId id="316" r:id="rId23"/>
    <p:sldId id="321" r:id="rId24"/>
    <p:sldId id="306" r:id="rId25"/>
    <p:sldId id="274" r:id="rId26"/>
    <p:sldId id="302"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1805" userDrawn="1">
          <p15:clr>
            <a:srgbClr val="A4A3A4"/>
          </p15:clr>
        </p15:guide>
        <p15:guide id="3" orient="horz" pos="1095" userDrawn="1">
          <p15:clr>
            <a:srgbClr val="A4A3A4"/>
          </p15:clr>
        </p15:guide>
        <p15:guide id="4" orient="horz" pos="386" userDrawn="1">
          <p15:clr>
            <a:srgbClr val="A4A3A4"/>
          </p15:clr>
        </p15:guide>
        <p15:guide id="5" orient="horz" pos="2516" userDrawn="1">
          <p15:clr>
            <a:srgbClr val="A4A3A4"/>
          </p15:clr>
        </p15:guide>
        <p15:guide id="6" orient="horz" pos="3225" userDrawn="1">
          <p15:clr>
            <a:srgbClr val="A4A3A4"/>
          </p15:clr>
        </p15:guide>
        <p15:guide id="7" orient="horz" pos="3935" userDrawn="1">
          <p15:clr>
            <a:srgbClr val="A4A3A4"/>
          </p15:clr>
        </p15:guide>
        <p15:guide id="8" pos="2003" userDrawn="1">
          <p15:clr>
            <a:srgbClr val="A4A3A4"/>
          </p15:clr>
        </p15:guide>
        <p15:guide id="9" pos="1127" userDrawn="1">
          <p15:clr>
            <a:srgbClr val="A4A3A4"/>
          </p15:clr>
        </p15:guide>
        <p15:guide id="10" pos="249" userDrawn="1">
          <p15:clr>
            <a:srgbClr val="A4A3A4"/>
          </p15:clr>
        </p15:guide>
        <p15:guide id="11" pos="3758" userDrawn="1">
          <p15:clr>
            <a:srgbClr val="A4A3A4"/>
          </p15:clr>
        </p15:guide>
        <p15:guide id="12" pos="4634" userDrawn="1">
          <p15:clr>
            <a:srgbClr val="A4A3A4"/>
          </p15:clr>
        </p15:guide>
        <p15:guide id="13" pos="55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F5"/>
    <a:srgbClr val="A6A7AA"/>
    <a:srgbClr val="7A7B7E"/>
    <a:srgbClr val="7E4197"/>
    <a:srgbClr val="FAB17A"/>
    <a:srgbClr val="0CACEF"/>
    <a:srgbClr val="8BC541"/>
    <a:srgbClr val="EC0A8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7" autoAdjust="0"/>
    <p:restoredTop sz="82202" autoAdjust="0"/>
  </p:normalViewPr>
  <p:slideViewPr>
    <p:cSldViewPr snapToGrid="0">
      <p:cViewPr varScale="1">
        <p:scale>
          <a:sx n="61" d="100"/>
          <a:sy n="61" d="100"/>
        </p:scale>
        <p:origin x="1392" y="72"/>
      </p:cViewPr>
      <p:guideLst>
        <p:guide pos="2880"/>
        <p:guide orient="horz" pos="1805"/>
        <p:guide orient="horz" pos="1095"/>
        <p:guide orient="horz" pos="386"/>
        <p:guide orient="horz" pos="2516"/>
        <p:guide orient="horz" pos="3225"/>
        <p:guide orient="horz" pos="3935"/>
        <p:guide pos="2003"/>
        <p:guide pos="1127"/>
        <p:guide pos="249"/>
        <p:guide pos="3758"/>
        <p:guide pos="4634"/>
        <p:guide pos="5510"/>
      </p:guideLst>
    </p:cSldViewPr>
  </p:slideViewPr>
  <p:outlineViewPr>
    <p:cViewPr>
      <p:scale>
        <a:sx n="33" d="100"/>
        <a:sy n="33" d="100"/>
      </p:scale>
      <p:origin x="0" y="-10746"/>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olly\Dropbox\EMB%20Project\Working%20Papers\Van%20Ham%20and%20Garnett%20-%20Independence\IPSR%20paper\Figures\Figu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Times New Roman" panose="02020603050405020304" pitchFamily="18" charset="0"/>
              </a:defRPr>
            </a:pPr>
            <a:r>
              <a:rPr lang="en-CA" b="1" dirty="0"/>
              <a:t>“Who has oversight of your organisation’s strategies, mandate and responsibilities?”</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Oversight!$A$5:$A$10</c:f>
              <c:strCache>
                <c:ptCount val="6"/>
                <c:pt idx="0">
                  <c:v>Civil Service</c:v>
                </c:pt>
                <c:pt idx="1">
                  <c:v>Political Parties </c:v>
                </c:pt>
                <c:pt idx="2">
                  <c:v>Civil Society</c:v>
                </c:pt>
                <c:pt idx="3">
                  <c:v>The Courts</c:v>
                </c:pt>
                <c:pt idx="4">
                  <c:v>Head of Government</c:v>
                </c:pt>
                <c:pt idx="5">
                  <c:v>Parliament</c:v>
                </c:pt>
              </c:strCache>
            </c:strRef>
          </c:cat>
          <c:val>
            <c:numRef>
              <c:f>Oversight!$B$5:$B$10</c:f>
              <c:numCache>
                <c:formatCode>0%</c:formatCode>
                <c:ptCount val="6"/>
                <c:pt idx="0">
                  <c:v>0.06</c:v>
                </c:pt>
                <c:pt idx="1">
                  <c:v>0.15</c:v>
                </c:pt>
                <c:pt idx="2">
                  <c:v>0.21</c:v>
                </c:pt>
                <c:pt idx="3">
                  <c:v>0.22</c:v>
                </c:pt>
                <c:pt idx="4">
                  <c:v>0.26</c:v>
                </c:pt>
                <c:pt idx="5">
                  <c:v>0.43</c:v>
                </c:pt>
              </c:numCache>
            </c:numRef>
          </c:val>
          <c:extLst xmlns:c16r2="http://schemas.microsoft.com/office/drawing/2015/06/chart">
            <c:ext xmlns:c16="http://schemas.microsoft.com/office/drawing/2014/chart" uri="{C3380CC4-5D6E-409C-BE32-E72D297353CC}">
              <c16:uniqueId val="{00000000-4E94-4D9C-AAFA-DDB93D4C6D5D}"/>
            </c:ext>
          </c:extLst>
        </c:ser>
        <c:dLbls>
          <c:dLblPos val="outEnd"/>
          <c:showLegendKey val="0"/>
          <c:showVal val="1"/>
          <c:showCatName val="0"/>
          <c:showSerName val="0"/>
          <c:showPercent val="0"/>
          <c:showBubbleSize val="0"/>
        </c:dLbls>
        <c:gapWidth val="182"/>
        <c:axId val="376772184"/>
        <c:axId val="376768656"/>
      </c:barChart>
      <c:catAx>
        <c:axId val="376772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crossAx val="376768656"/>
        <c:crosses val="autoZero"/>
        <c:auto val="1"/>
        <c:lblAlgn val="ctr"/>
        <c:lblOffset val="100"/>
        <c:noMultiLvlLbl val="0"/>
      </c:catAx>
      <c:valAx>
        <c:axId val="376768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r>
                  <a:rPr lang="en-CA"/>
                  <a:t>Percentage of EMBs</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crossAx val="3767721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7FF21-95D8-4D48-801D-0BDAD1089FDC}" type="doc">
      <dgm:prSet loTypeId="urn:microsoft.com/office/officeart/2009/3/layout/IncreasingArrowsProcess" loCatId="" qsTypeId="urn:microsoft.com/office/officeart/2005/8/quickstyle/simple4" qsCatId="simple" csTypeId="urn:microsoft.com/office/officeart/2005/8/colors/accent3_2" csCatId="accent3" phldr="1"/>
      <dgm:spPr/>
      <dgm:t>
        <a:bodyPr/>
        <a:lstStyle/>
        <a:p>
          <a:endParaRPr lang="en-GB"/>
        </a:p>
      </dgm:t>
    </dgm:pt>
    <dgm:pt modelId="{E307330A-E209-6D4F-BF20-2DF7205701C8}">
      <dgm:prSet phldrT="[Text]"/>
      <dgm:spPr/>
      <dgm:t>
        <a:bodyPr/>
        <a:lstStyle/>
        <a:p>
          <a:r>
            <a:rPr lang="en-GB">
              <a:latin typeface="Times New Roman" panose="02020603050405020304" pitchFamily="18" charset="0"/>
              <a:cs typeface="Times New Roman" panose="02020603050405020304" pitchFamily="18" charset="0"/>
            </a:rPr>
            <a:t>EMB Design</a:t>
          </a:r>
        </a:p>
      </dgm:t>
    </dgm:pt>
    <dgm:pt modelId="{2201A962-F94E-154E-AE00-AADB75A3BC11}" type="parTrans" cxnId="{7ABAEF6B-F31A-BF47-96A4-67705B894C73}">
      <dgm:prSet/>
      <dgm:spPr/>
      <dgm:t>
        <a:bodyPr/>
        <a:lstStyle/>
        <a:p>
          <a:endParaRPr lang="en-GB">
            <a:latin typeface="Times New Roman" panose="02020603050405020304" pitchFamily="18" charset="0"/>
            <a:cs typeface="Times New Roman" panose="02020603050405020304" pitchFamily="18" charset="0"/>
          </a:endParaRPr>
        </a:p>
      </dgm:t>
    </dgm:pt>
    <dgm:pt modelId="{13871AA7-C699-AD44-82B9-CED29047E720}" type="sibTrans" cxnId="{7ABAEF6B-F31A-BF47-96A4-67705B894C73}">
      <dgm:prSet/>
      <dgm:spPr/>
      <dgm:t>
        <a:bodyPr/>
        <a:lstStyle/>
        <a:p>
          <a:endParaRPr lang="en-GB">
            <a:latin typeface="Times New Roman" panose="02020603050405020304" pitchFamily="18" charset="0"/>
            <a:cs typeface="Times New Roman" panose="02020603050405020304" pitchFamily="18" charset="0"/>
          </a:endParaRPr>
        </a:p>
      </dgm:t>
    </dgm:pt>
    <dgm:pt modelId="{947AB7FC-10AC-DC4D-B1CD-05837B70953A}">
      <dgm:prSet phldrT="[Text]" custT="1"/>
      <dgm:spPr/>
      <dgm:t>
        <a:bodyPr/>
        <a:lstStyle/>
        <a:p>
          <a:r>
            <a:rPr lang="en-GB" sz="1200">
              <a:latin typeface="Times New Roman" panose="02020603050405020304" pitchFamily="18" charset="0"/>
              <a:cs typeface="Times New Roman" panose="02020603050405020304" pitchFamily="18" charset="0"/>
            </a:rPr>
            <a:t>Centralisation</a:t>
          </a:r>
        </a:p>
        <a:p>
          <a:r>
            <a:rPr lang="en-GB" sz="1200">
              <a:latin typeface="Times New Roman" panose="02020603050405020304" pitchFamily="18" charset="0"/>
              <a:cs typeface="Times New Roman" panose="02020603050405020304" pitchFamily="18" charset="0"/>
            </a:rPr>
            <a:t>Independence</a:t>
          </a:r>
        </a:p>
        <a:p>
          <a:r>
            <a:rPr lang="en-GB" sz="1200">
              <a:latin typeface="Times New Roman" panose="02020603050405020304" pitchFamily="18" charset="0"/>
              <a:cs typeface="Times New Roman" panose="02020603050405020304" pitchFamily="18" charset="0"/>
            </a:rPr>
            <a:t>Capacity</a:t>
          </a:r>
        </a:p>
      </dgm:t>
    </dgm:pt>
    <dgm:pt modelId="{E6D4FB6C-C7AB-5344-9CF4-E40FD19CEEF3}" type="parTrans" cxnId="{33F56822-2493-C04A-A136-7A61B3C8000E}">
      <dgm:prSet/>
      <dgm:spPr/>
      <dgm:t>
        <a:bodyPr/>
        <a:lstStyle/>
        <a:p>
          <a:endParaRPr lang="en-GB">
            <a:latin typeface="Times New Roman" panose="02020603050405020304" pitchFamily="18" charset="0"/>
            <a:cs typeface="Times New Roman" panose="02020603050405020304" pitchFamily="18" charset="0"/>
          </a:endParaRPr>
        </a:p>
      </dgm:t>
    </dgm:pt>
    <dgm:pt modelId="{5260B64D-2739-A343-97CA-8D18A506E331}" type="sibTrans" cxnId="{33F56822-2493-C04A-A136-7A61B3C8000E}">
      <dgm:prSet/>
      <dgm:spPr/>
      <dgm:t>
        <a:bodyPr/>
        <a:lstStyle/>
        <a:p>
          <a:endParaRPr lang="en-GB">
            <a:latin typeface="Times New Roman" panose="02020603050405020304" pitchFamily="18" charset="0"/>
            <a:cs typeface="Times New Roman" panose="02020603050405020304" pitchFamily="18" charset="0"/>
          </a:endParaRPr>
        </a:p>
      </dgm:t>
    </dgm:pt>
    <dgm:pt modelId="{C5C3A80F-D41A-D242-8470-8F34B6C11A11}">
      <dgm:prSet phldrT="[Text]"/>
      <dgm:spPr/>
      <dgm:t>
        <a:bodyPr/>
        <a:lstStyle/>
        <a:p>
          <a:r>
            <a:rPr lang="en-GB">
              <a:latin typeface="Times New Roman" panose="02020603050405020304" pitchFamily="18" charset="0"/>
              <a:cs typeface="Times New Roman" panose="02020603050405020304" pitchFamily="18" charset="0"/>
            </a:rPr>
            <a:t>EMB Performance</a:t>
          </a:r>
        </a:p>
      </dgm:t>
    </dgm:pt>
    <dgm:pt modelId="{0BB2B06E-6A93-4744-87CC-8D442DA96689}" type="parTrans" cxnId="{90B238EB-BB50-734A-AC6D-82EF881F7E68}">
      <dgm:prSet/>
      <dgm:spPr/>
      <dgm:t>
        <a:bodyPr/>
        <a:lstStyle/>
        <a:p>
          <a:endParaRPr lang="en-GB">
            <a:latin typeface="Times New Roman" panose="02020603050405020304" pitchFamily="18" charset="0"/>
            <a:cs typeface="Times New Roman" panose="02020603050405020304" pitchFamily="18" charset="0"/>
          </a:endParaRPr>
        </a:p>
      </dgm:t>
    </dgm:pt>
    <dgm:pt modelId="{04349876-D9A2-EC44-BB3A-2B2AF942B059}" type="sibTrans" cxnId="{90B238EB-BB50-734A-AC6D-82EF881F7E68}">
      <dgm:prSet/>
      <dgm:spPr/>
      <dgm:t>
        <a:bodyPr/>
        <a:lstStyle/>
        <a:p>
          <a:endParaRPr lang="en-GB">
            <a:latin typeface="Times New Roman" panose="02020603050405020304" pitchFamily="18" charset="0"/>
            <a:cs typeface="Times New Roman" panose="02020603050405020304" pitchFamily="18" charset="0"/>
          </a:endParaRPr>
        </a:p>
      </dgm:t>
    </dgm:pt>
    <dgm:pt modelId="{3BB32D94-57C6-5D4E-BF74-B72B6F83101C}">
      <dgm:prSet phldrT="[Text]" custT="1"/>
      <dgm:spPr/>
      <dgm:t>
        <a:bodyPr/>
        <a:lstStyle/>
        <a:p>
          <a:r>
            <a:rPr lang="en-GB" sz="1200">
              <a:latin typeface="Times New Roman" panose="02020603050405020304" pitchFamily="18" charset="0"/>
              <a:cs typeface="Times New Roman" panose="02020603050405020304" pitchFamily="18" charset="0"/>
            </a:rPr>
            <a:t>Service Quality </a:t>
          </a:r>
        </a:p>
        <a:p>
          <a:r>
            <a:rPr lang="en-GB" sz="1200">
              <a:latin typeface="Times New Roman" panose="02020603050405020304" pitchFamily="18" charset="0"/>
              <a:cs typeface="Times New Roman" panose="02020603050405020304" pitchFamily="18" charset="0"/>
            </a:rPr>
            <a:t>Service Effectiveness</a:t>
          </a:r>
        </a:p>
      </dgm:t>
    </dgm:pt>
    <dgm:pt modelId="{D587806E-A85B-FB40-8593-3121F344889F}" type="parTrans" cxnId="{550306AB-699A-F24B-A661-1483F6CB94E7}">
      <dgm:prSet/>
      <dgm:spPr/>
      <dgm:t>
        <a:bodyPr/>
        <a:lstStyle/>
        <a:p>
          <a:endParaRPr lang="en-GB">
            <a:latin typeface="Times New Roman" panose="02020603050405020304" pitchFamily="18" charset="0"/>
            <a:cs typeface="Times New Roman" panose="02020603050405020304" pitchFamily="18" charset="0"/>
          </a:endParaRPr>
        </a:p>
      </dgm:t>
    </dgm:pt>
    <dgm:pt modelId="{5064D94A-C9C6-6E4E-876D-D90FC2A797B9}" type="sibTrans" cxnId="{550306AB-699A-F24B-A661-1483F6CB94E7}">
      <dgm:prSet/>
      <dgm:spPr/>
      <dgm:t>
        <a:bodyPr/>
        <a:lstStyle/>
        <a:p>
          <a:endParaRPr lang="en-GB">
            <a:latin typeface="Times New Roman" panose="02020603050405020304" pitchFamily="18" charset="0"/>
            <a:cs typeface="Times New Roman" panose="02020603050405020304" pitchFamily="18" charset="0"/>
          </a:endParaRPr>
        </a:p>
      </dgm:t>
    </dgm:pt>
    <dgm:pt modelId="{FF9CB699-7BB2-7D40-A4CC-3972BAA930F7}">
      <dgm:prSet phldrT="[Text]"/>
      <dgm:spPr/>
      <dgm:t>
        <a:bodyPr/>
        <a:lstStyle/>
        <a:p>
          <a:r>
            <a:rPr lang="en-GB">
              <a:latin typeface="Times New Roman" panose="02020603050405020304" pitchFamily="18" charset="0"/>
              <a:cs typeface="Times New Roman" panose="02020603050405020304" pitchFamily="18" charset="0"/>
            </a:rPr>
            <a:t>Outcomes</a:t>
          </a:r>
        </a:p>
      </dgm:t>
    </dgm:pt>
    <dgm:pt modelId="{8AC60D2C-D5C5-154E-A6A1-9557A752C336}" type="parTrans" cxnId="{88B89449-88E4-AE47-9B88-993BB8768081}">
      <dgm:prSet/>
      <dgm:spPr/>
      <dgm:t>
        <a:bodyPr/>
        <a:lstStyle/>
        <a:p>
          <a:endParaRPr lang="en-GB">
            <a:latin typeface="Times New Roman" panose="02020603050405020304" pitchFamily="18" charset="0"/>
            <a:cs typeface="Times New Roman" panose="02020603050405020304" pitchFamily="18" charset="0"/>
          </a:endParaRPr>
        </a:p>
      </dgm:t>
    </dgm:pt>
    <dgm:pt modelId="{0010D491-2DAB-D046-91D7-F14F0A430E94}" type="sibTrans" cxnId="{88B89449-88E4-AE47-9B88-993BB8768081}">
      <dgm:prSet/>
      <dgm:spPr/>
      <dgm:t>
        <a:bodyPr/>
        <a:lstStyle/>
        <a:p>
          <a:endParaRPr lang="en-GB">
            <a:latin typeface="Times New Roman" panose="02020603050405020304" pitchFamily="18" charset="0"/>
            <a:cs typeface="Times New Roman" panose="02020603050405020304" pitchFamily="18" charset="0"/>
          </a:endParaRPr>
        </a:p>
      </dgm:t>
    </dgm:pt>
    <dgm:pt modelId="{CEE66A6A-7398-2449-9E9E-FD671F93DFF5}">
      <dgm:prSet phldrT="[Text]" custT="1"/>
      <dgm:spPr/>
      <dgm:t>
        <a:bodyPr/>
        <a:lstStyle/>
        <a:p>
          <a:r>
            <a:rPr lang="en-GB" sz="1200">
              <a:latin typeface="Times New Roman" panose="02020603050405020304" pitchFamily="18" charset="0"/>
              <a:cs typeface="Times New Roman" panose="02020603050405020304" pitchFamily="18" charset="0"/>
            </a:rPr>
            <a:t>Electoral integrity</a:t>
          </a:r>
        </a:p>
      </dgm:t>
    </dgm:pt>
    <dgm:pt modelId="{4A01CF54-4029-C94E-A159-B2B36CF36D0B}" type="parTrans" cxnId="{940DA5E2-4D24-794D-97C8-84F5F2DCBF16}">
      <dgm:prSet/>
      <dgm:spPr/>
      <dgm:t>
        <a:bodyPr/>
        <a:lstStyle/>
        <a:p>
          <a:endParaRPr lang="en-GB">
            <a:latin typeface="Times New Roman" panose="02020603050405020304" pitchFamily="18" charset="0"/>
            <a:cs typeface="Times New Roman" panose="02020603050405020304" pitchFamily="18" charset="0"/>
          </a:endParaRPr>
        </a:p>
      </dgm:t>
    </dgm:pt>
    <dgm:pt modelId="{5712CA2A-4E2A-9D4D-BBEC-B916F07273F5}" type="sibTrans" cxnId="{940DA5E2-4D24-794D-97C8-84F5F2DCBF16}">
      <dgm:prSet/>
      <dgm:spPr/>
      <dgm:t>
        <a:bodyPr/>
        <a:lstStyle/>
        <a:p>
          <a:endParaRPr lang="en-GB">
            <a:latin typeface="Times New Roman" panose="02020603050405020304" pitchFamily="18" charset="0"/>
            <a:cs typeface="Times New Roman" panose="02020603050405020304" pitchFamily="18" charset="0"/>
          </a:endParaRPr>
        </a:p>
      </dgm:t>
    </dgm:pt>
    <dgm:pt modelId="{022D4C75-20BA-9A43-9461-E04CD174E975}">
      <dgm:prSet phldrT="[Text]" custT="1"/>
      <dgm:spPr/>
      <dgm:t>
        <a:bodyPr/>
        <a:lstStyle/>
        <a:p>
          <a:r>
            <a:rPr lang="en-GB" sz="1200">
              <a:latin typeface="Times New Roman" panose="02020603050405020304" pitchFamily="18" charset="0"/>
              <a:cs typeface="Times New Roman" panose="02020603050405020304" pitchFamily="18" charset="0"/>
            </a:rPr>
            <a:t>Scope and division of tasks</a:t>
          </a:r>
        </a:p>
      </dgm:t>
    </dgm:pt>
    <dgm:pt modelId="{13F26DE6-D4DB-0B47-8461-16DDE2D6938F}" type="parTrans" cxnId="{6734C026-D1D2-3C46-870C-80F1634B924A}">
      <dgm:prSet/>
      <dgm:spPr/>
      <dgm:t>
        <a:bodyPr/>
        <a:lstStyle/>
        <a:p>
          <a:endParaRPr lang="en-GB">
            <a:latin typeface="Times New Roman" panose="02020603050405020304" pitchFamily="18" charset="0"/>
            <a:cs typeface="Times New Roman" panose="02020603050405020304" pitchFamily="18" charset="0"/>
          </a:endParaRPr>
        </a:p>
      </dgm:t>
    </dgm:pt>
    <dgm:pt modelId="{404E625E-4FA0-DA43-B57F-DDC96692A1F1}" type="sibTrans" cxnId="{6734C026-D1D2-3C46-870C-80F1634B924A}">
      <dgm:prSet/>
      <dgm:spPr/>
      <dgm:t>
        <a:bodyPr/>
        <a:lstStyle/>
        <a:p>
          <a:endParaRPr lang="en-GB">
            <a:latin typeface="Times New Roman" panose="02020603050405020304" pitchFamily="18" charset="0"/>
            <a:cs typeface="Times New Roman" panose="02020603050405020304" pitchFamily="18" charset="0"/>
          </a:endParaRPr>
        </a:p>
      </dgm:t>
    </dgm:pt>
    <dgm:pt modelId="{3C1B1F37-081D-F340-81B1-E2576825A3BB}">
      <dgm:prSet phldrT="[Text]" custT="1"/>
      <dgm:spPr/>
      <dgm:t>
        <a:bodyPr/>
        <a:lstStyle/>
        <a:p>
          <a:r>
            <a:rPr lang="en-GB" sz="1200">
              <a:latin typeface="Times New Roman" panose="02020603050405020304" pitchFamily="18" charset="0"/>
              <a:cs typeface="Times New Roman" panose="02020603050405020304" pitchFamily="18" charset="0"/>
            </a:rPr>
            <a:t>Relation external actors</a:t>
          </a:r>
        </a:p>
      </dgm:t>
    </dgm:pt>
    <dgm:pt modelId="{205B5040-01D6-014F-9B0F-41B402E17849}" type="parTrans" cxnId="{A3A8DBA1-5EFF-BA41-B8B7-C11DB2008F77}">
      <dgm:prSet/>
      <dgm:spPr/>
      <dgm:t>
        <a:bodyPr/>
        <a:lstStyle/>
        <a:p>
          <a:endParaRPr lang="en-GB">
            <a:latin typeface="Times New Roman" panose="02020603050405020304" pitchFamily="18" charset="0"/>
            <a:cs typeface="Times New Roman" panose="02020603050405020304" pitchFamily="18" charset="0"/>
          </a:endParaRPr>
        </a:p>
      </dgm:t>
    </dgm:pt>
    <dgm:pt modelId="{0D402AFF-3FF6-1C41-8B0D-208727E6ABEC}" type="sibTrans" cxnId="{A3A8DBA1-5EFF-BA41-B8B7-C11DB2008F77}">
      <dgm:prSet/>
      <dgm:spPr/>
      <dgm:t>
        <a:bodyPr/>
        <a:lstStyle/>
        <a:p>
          <a:endParaRPr lang="en-GB">
            <a:latin typeface="Times New Roman" panose="02020603050405020304" pitchFamily="18" charset="0"/>
            <a:cs typeface="Times New Roman" panose="02020603050405020304" pitchFamily="18" charset="0"/>
          </a:endParaRPr>
        </a:p>
      </dgm:t>
    </dgm:pt>
    <dgm:pt modelId="{BA82F202-F202-F546-8E86-AD7216D302CE}">
      <dgm:prSet phldrT="[Text]" custT="1"/>
      <dgm:spPr/>
      <dgm:t>
        <a:bodyPr/>
        <a:lstStyle/>
        <a:p>
          <a:r>
            <a:rPr lang="en-GB" sz="1200">
              <a:latin typeface="Times New Roman" panose="02020603050405020304" pitchFamily="18" charset="0"/>
              <a:cs typeface="Times New Roman" panose="02020603050405020304" pitchFamily="18" charset="0"/>
            </a:rPr>
            <a:t>Personnel</a:t>
          </a:r>
        </a:p>
      </dgm:t>
    </dgm:pt>
    <dgm:pt modelId="{BF0390BF-51CE-7A45-B4F2-E2B4510D6B46}" type="parTrans" cxnId="{D7F4FC18-885C-9D47-BD62-C1DFCAF7F5DD}">
      <dgm:prSet/>
      <dgm:spPr/>
      <dgm:t>
        <a:bodyPr/>
        <a:lstStyle/>
        <a:p>
          <a:endParaRPr lang="en-GB">
            <a:latin typeface="Times New Roman" panose="02020603050405020304" pitchFamily="18" charset="0"/>
            <a:cs typeface="Times New Roman" panose="02020603050405020304" pitchFamily="18" charset="0"/>
          </a:endParaRPr>
        </a:p>
      </dgm:t>
    </dgm:pt>
    <dgm:pt modelId="{B97A5B35-4CE1-EC47-B0CB-42017A3E0363}" type="sibTrans" cxnId="{D7F4FC18-885C-9D47-BD62-C1DFCAF7F5DD}">
      <dgm:prSet/>
      <dgm:spPr/>
      <dgm:t>
        <a:bodyPr/>
        <a:lstStyle/>
        <a:p>
          <a:endParaRPr lang="en-GB">
            <a:latin typeface="Times New Roman" panose="02020603050405020304" pitchFamily="18" charset="0"/>
            <a:cs typeface="Times New Roman" panose="02020603050405020304" pitchFamily="18" charset="0"/>
          </a:endParaRPr>
        </a:p>
      </dgm:t>
    </dgm:pt>
    <dgm:pt modelId="{55F99621-C392-814C-B8F3-2838980D3608}">
      <dgm:prSet phldrT="[Text]" custT="1"/>
      <dgm:spPr/>
      <dgm:t>
        <a:bodyPr/>
        <a:lstStyle/>
        <a:p>
          <a:r>
            <a:rPr lang="en-GB" sz="1200" dirty="0">
              <a:latin typeface="Times New Roman" panose="02020603050405020304" pitchFamily="18" charset="0"/>
              <a:cs typeface="Times New Roman" panose="02020603050405020304" pitchFamily="18" charset="0"/>
            </a:rPr>
            <a:t>Efficiency</a:t>
          </a:r>
        </a:p>
        <a:p>
          <a:r>
            <a:rPr lang="en-GB" sz="1200" dirty="0">
              <a:latin typeface="Times New Roman" panose="02020603050405020304" pitchFamily="18" charset="0"/>
              <a:cs typeface="Times New Roman" panose="02020603050405020304" pitchFamily="18" charset="0"/>
            </a:rPr>
            <a:t>Equity</a:t>
          </a:r>
        </a:p>
        <a:p>
          <a:r>
            <a:rPr lang="en-GB" sz="1200" dirty="0">
              <a:latin typeface="Times New Roman" panose="02020603050405020304" pitchFamily="18" charset="0"/>
              <a:cs typeface="Times New Roman" panose="02020603050405020304" pitchFamily="18" charset="0"/>
            </a:rPr>
            <a:t>Staff Satisfaction</a:t>
          </a:r>
        </a:p>
        <a:p>
          <a:r>
            <a:rPr lang="en-GB" sz="1200" dirty="0">
              <a:latin typeface="Times New Roman" panose="02020603050405020304" pitchFamily="18" charset="0"/>
              <a:cs typeface="Times New Roman" panose="02020603050405020304" pitchFamily="18" charset="0"/>
            </a:rPr>
            <a:t>Accountability</a:t>
          </a:r>
        </a:p>
        <a:p>
          <a:r>
            <a:rPr lang="en-GB" sz="1200" dirty="0">
              <a:latin typeface="Times New Roman" panose="02020603050405020304" pitchFamily="18" charset="0"/>
              <a:cs typeface="Times New Roman" panose="02020603050405020304" pitchFamily="18" charset="0"/>
            </a:rPr>
            <a:t>Impartiality </a:t>
          </a:r>
        </a:p>
        <a:p>
          <a:r>
            <a:rPr lang="en-GB" sz="1200" dirty="0">
              <a:latin typeface="Times New Roman" panose="02020603050405020304" pitchFamily="18" charset="0"/>
              <a:cs typeface="Times New Roman" panose="02020603050405020304" pitchFamily="18" charset="0"/>
            </a:rPr>
            <a:t>Probity</a:t>
          </a:r>
        </a:p>
      </dgm:t>
    </dgm:pt>
    <dgm:pt modelId="{D954BFB4-DA96-E346-AC4F-60B1574973B7}" type="parTrans" cxnId="{ABC029FC-C0C9-D749-8FCF-B2C9184D82D2}">
      <dgm:prSet/>
      <dgm:spPr/>
      <dgm:t>
        <a:bodyPr/>
        <a:lstStyle/>
        <a:p>
          <a:endParaRPr lang="en-GB">
            <a:latin typeface="Times New Roman" panose="02020603050405020304" pitchFamily="18" charset="0"/>
            <a:cs typeface="Times New Roman" panose="02020603050405020304" pitchFamily="18" charset="0"/>
          </a:endParaRPr>
        </a:p>
      </dgm:t>
    </dgm:pt>
    <dgm:pt modelId="{2CDE60D7-1C2C-504A-9956-3E1DAB56496D}" type="sibTrans" cxnId="{ABC029FC-C0C9-D749-8FCF-B2C9184D82D2}">
      <dgm:prSet/>
      <dgm:spPr/>
      <dgm:t>
        <a:bodyPr/>
        <a:lstStyle/>
        <a:p>
          <a:endParaRPr lang="en-GB">
            <a:latin typeface="Times New Roman" panose="02020603050405020304" pitchFamily="18" charset="0"/>
            <a:cs typeface="Times New Roman" panose="02020603050405020304" pitchFamily="18" charset="0"/>
          </a:endParaRPr>
        </a:p>
      </dgm:t>
    </dgm:pt>
    <dgm:pt modelId="{5C31BF72-3EC6-7249-A349-309E5A7C7C47}">
      <dgm:prSet phldrT="[Text]" custT="1"/>
      <dgm:spPr/>
      <dgm:t>
        <a:bodyPr/>
        <a:lstStyle/>
        <a:p>
          <a:r>
            <a:rPr lang="en-GB" sz="1200">
              <a:latin typeface="Times New Roman" panose="02020603050405020304" pitchFamily="18" charset="0"/>
              <a:cs typeface="Times New Roman" panose="02020603050405020304" pitchFamily="18" charset="0"/>
            </a:rPr>
            <a:t>Citizen confidence in elections</a:t>
          </a:r>
        </a:p>
      </dgm:t>
    </dgm:pt>
    <dgm:pt modelId="{FF5FD1E6-DEE9-5542-BD8A-8B0EB425ED9B}" type="parTrans" cxnId="{FDB6E793-C46E-4542-964E-878C614EFA6F}">
      <dgm:prSet/>
      <dgm:spPr/>
      <dgm:t>
        <a:bodyPr/>
        <a:lstStyle/>
        <a:p>
          <a:endParaRPr lang="en-GB">
            <a:latin typeface="Times New Roman" panose="02020603050405020304" pitchFamily="18" charset="0"/>
            <a:cs typeface="Times New Roman" panose="02020603050405020304" pitchFamily="18" charset="0"/>
          </a:endParaRPr>
        </a:p>
      </dgm:t>
    </dgm:pt>
    <dgm:pt modelId="{62728943-BC7D-9947-81AE-49BE3A9402B9}" type="sibTrans" cxnId="{FDB6E793-C46E-4542-964E-878C614EFA6F}">
      <dgm:prSet/>
      <dgm:spPr/>
      <dgm:t>
        <a:bodyPr/>
        <a:lstStyle/>
        <a:p>
          <a:endParaRPr lang="en-GB">
            <a:latin typeface="Times New Roman" panose="02020603050405020304" pitchFamily="18" charset="0"/>
            <a:cs typeface="Times New Roman" panose="02020603050405020304" pitchFamily="18" charset="0"/>
          </a:endParaRPr>
        </a:p>
      </dgm:t>
    </dgm:pt>
    <dgm:pt modelId="{49BDB1BC-EA6D-2243-A321-B3B32D93AA3B}">
      <dgm:prSet phldrT="[Text]" custT="1"/>
      <dgm:spPr/>
      <dgm:t>
        <a:bodyPr/>
        <a:lstStyle/>
        <a:p>
          <a:r>
            <a:rPr lang="en-GB" sz="1200">
              <a:latin typeface="Times New Roman" panose="02020603050405020304" pitchFamily="18" charset="0"/>
              <a:cs typeface="Times New Roman" panose="02020603050405020304" pitchFamily="18" charset="0"/>
            </a:rPr>
            <a:t>Political actors' confidence in elections</a:t>
          </a:r>
        </a:p>
      </dgm:t>
    </dgm:pt>
    <dgm:pt modelId="{6D489678-C4D2-A541-BBF6-74A382C68B19}" type="parTrans" cxnId="{2E9A5018-8440-0849-96F7-885580C4888F}">
      <dgm:prSet/>
      <dgm:spPr/>
      <dgm:t>
        <a:bodyPr/>
        <a:lstStyle/>
        <a:p>
          <a:endParaRPr lang="en-GB">
            <a:latin typeface="Times New Roman" panose="02020603050405020304" pitchFamily="18" charset="0"/>
            <a:cs typeface="Times New Roman" panose="02020603050405020304" pitchFamily="18" charset="0"/>
          </a:endParaRPr>
        </a:p>
      </dgm:t>
    </dgm:pt>
    <dgm:pt modelId="{2A22D4C1-1632-684A-8F4B-716F42AE181E}" type="sibTrans" cxnId="{2E9A5018-8440-0849-96F7-885580C4888F}">
      <dgm:prSet/>
      <dgm:spPr/>
      <dgm:t>
        <a:bodyPr/>
        <a:lstStyle/>
        <a:p>
          <a:endParaRPr lang="en-GB">
            <a:latin typeface="Times New Roman" panose="02020603050405020304" pitchFamily="18" charset="0"/>
            <a:cs typeface="Times New Roman" panose="02020603050405020304" pitchFamily="18" charset="0"/>
          </a:endParaRPr>
        </a:p>
      </dgm:t>
    </dgm:pt>
    <dgm:pt modelId="{FAB0D612-FCA9-4441-AE4E-DA984662BD25}">
      <dgm:prSet phldrT="[Text]" custT="1"/>
      <dgm:spPr/>
      <dgm:t>
        <a:bodyPr/>
        <a:lstStyle/>
        <a:p>
          <a:r>
            <a:rPr lang="en-GB" sz="1200">
              <a:latin typeface="Times New Roman" panose="02020603050405020304" pitchFamily="18" charset="0"/>
              <a:cs typeface="Times New Roman" panose="02020603050405020304" pitchFamily="18" charset="0"/>
            </a:rPr>
            <a:t>Election legitimacy</a:t>
          </a:r>
        </a:p>
      </dgm:t>
    </dgm:pt>
    <dgm:pt modelId="{9668396D-3624-0E4D-AC77-53B579DEC670}" type="parTrans" cxnId="{8E31D2A6-7F8B-ED49-958C-630DFC5DD078}">
      <dgm:prSet/>
      <dgm:spPr/>
      <dgm:t>
        <a:bodyPr/>
        <a:lstStyle/>
        <a:p>
          <a:endParaRPr lang="en-GB">
            <a:latin typeface="Times New Roman" panose="02020603050405020304" pitchFamily="18" charset="0"/>
            <a:cs typeface="Times New Roman" panose="02020603050405020304" pitchFamily="18" charset="0"/>
          </a:endParaRPr>
        </a:p>
      </dgm:t>
    </dgm:pt>
    <dgm:pt modelId="{B1E8A293-03CA-D048-BAE3-C3DF49F12FD9}" type="sibTrans" cxnId="{8E31D2A6-7F8B-ED49-958C-630DFC5DD078}">
      <dgm:prSet/>
      <dgm:spPr/>
      <dgm:t>
        <a:bodyPr/>
        <a:lstStyle/>
        <a:p>
          <a:endParaRPr lang="en-GB">
            <a:latin typeface="Times New Roman" panose="02020603050405020304" pitchFamily="18" charset="0"/>
            <a:cs typeface="Times New Roman" panose="02020603050405020304" pitchFamily="18" charset="0"/>
          </a:endParaRPr>
        </a:p>
      </dgm:t>
    </dgm:pt>
    <dgm:pt modelId="{A5E5C021-050D-3046-BDED-3D640024C777}">
      <dgm:prSet phldrT="[Text]" custT="1"/>
      <dgm:spPr/>
      <dgm:t>
        <a:bodyPr/>
        <a:lstStyle/>
        <a:p>
          <a:r>
            <a:rPr lang="en-GB" sz="1200">
              <a:latin typeface="Times New Roman" panose="02020603050405020304" pitchFamily="18" charset="0"/>
              <a:cs typeface="Times New Roman" panose="02020603050405020304" pitchFamily="18" charset="0"/>
            </a:rPr>
            <a:t>Technology</a:t>
          </a:r>
        </a:p>
      </dgm:t>
    </dgm:pt>
    <dgm:pt modelId="{84D21D6D-FFB5-DB44-8276-12F98A567C3B}" type="parTrans" cxnId="{973557DA-CC7E-D840-9EE5-4717675AE1CD}">
      <dgm:prSet/>
      <dgm:spPr/>
      <dgm:t>
        <a:bodyPr/>
        <a:lstStyle/>
        <a:p>
          <a:endParaRPr lang="en-GB">
            <a:latin typeface="Times New Roman" panose="02020603050405020304" pitchFamily="18" charset="0"/>
            <a:cs typeface="Times New Roman" panose="02020603050405020304" pitchFamily="18" charset="0"/>
          </a:endParaRPr>
        </a:p>
      </dgm:t>
    </dgm:pt>
    <dgm:pt modelId="{E7878C78-4CA8-6243-9B1E-6FA85B063C7F}" type="sibTrans" cxnId="{973557DA-CC7E-D840-9EE5-4717675AE1CD}">
      <dgm:prSet/>
      <dgm:spPr/>
      <dgm:t>
        <a:bodyPr/>
        <a:lstStyle/>
        <a:p>
          <a:endParaRPr lang="en-GB">
            <a:latin typeface="Times New Roman" panose="02020603050405020304" pitchFamily="18" charset="0"/>
            <a:cs typeface="Times New Roman" panose="02020603050405020304" pitchFamily="18" charset="0"/>
          </a:endParaRPr>
        </a:p>
      </dgm:t>
    </dgm:pt>
    <dgm:pt modelId="{90279DF0-C08E-194D-A4AA-E647199DDA70}" type="pres">
      <dgm:prSet presAssocID="{3E57FF21-95D8-4D48-801D-0BDAD1089FDC}" presName="Name0" presStyleCnt="0">
        <dgm:presLayoutVars>
          <dgm:chMax val="5"/>
          <dgm:chPref val="5"/>
          <dgm:dir/>
          <dgm:animLvl val="lvl"/>
        </dgm:presLayoutVars>
      </dgm:prSet>
      <dgm:spPr/>
      <dgm:t>
        <a:bodyPr/>
        <a:lstStyle/>
        <a:p>
          <a:endParaRPr lang="en-GB"/>
        </a:p>
      </dgm:t>
    </dgm:pt>
    <dgm:pt modelId="{CDB58257-C8CC-D14C-A20B-92C4451693E6}" type="pres">
      <dgm:prSet presAssocID="{E307330A-E209-6D4F-BF20-2DF7205701C8}" presName="parentText1" presStyleLbl="node1" presStyleIdx="0" presStyleCnt="3">
        <dgm:presLayoutVars>
          <dgm:chMax/>
          <dgm:chPref val="3"/>
          <dgm:bulletEnabled val="1"/>
        </dgm:presLayoutVars>
      </dgm:prSet>
      <dgm:spPr/>
      <dgm:t>
        <a:bodyPr/>
        <a:lstStyle/>
        <a:p>
          <a:endParaRPr lang="en-GB"/>
        </a:p>
      </dgm:t>
    </dgm:pt>
    <dgm:pt modelId="{9566B448-8BFB-FB4F-9D96-DE076856A30E}" type="pres">
      <dgm:prSet presAssocID="{E307330A-E209-6D4F-BF20-2DF7205701C8}" presName="childText1" presStyleLbl="solidAlignAcc1" presStyleIdx="0" presStyleCnt="3" custScaleY="116677" custLinFactNeighborY="6766">
        <dgm:presLayoutVars>
          <dgm:chMax val="0"/>
          <dgm:chPref val="0"/>
          <dgm:bulletEnabled val="1"/>
        </dgm:presLayoutVars>
      </dgm:prSet>
      <dgm:spPr/>
      <dgm:t>
        <a:bodyPr/>
        <a:lstStyle/>
        <a:p>
          <a:endParaRPr lang="en-GB"/>
        </a:p>
      </dgm:t>
    </dgm:pt>
    <dgm:pt modelId="{04FEFAB0-F40C-3E4C-B9CC-A68C0CE64BD2}" type="pres">
      <dgm:prSet presAssocID="{C5C3A80F-D41A-D242-8470-8F34B6C11A11}" presName="parentText2" presStyleLbl="node1" presStyleIdx="1" presStyleCnt="3">
        <dgm:presLayoutVars>
          <dgm:chMax/>
          <dgm:chPref val="3"/>
          <dgm:bulletEnabled val="1"/>
        </dgm:presLayoutVars>
      </dgm:prSet>
      <dgm:spPr/>
      <dgm:t>
        <a:bodyPr/>
        <a:lstStyle/>
        <a:p>
          <a:endParaRPr lang="en-GB"/>
        </a:p>
      </dgm:t>
    </dgm:pt>
    <dgm:pt modelId="{C53B269A-4927-1842-A233-7F63C792023A}" type="pres">
      <dgm:prSet presAssocID="{C5C3A80F-D41A-D242-8470-8F34B6C11A11}" presName="childText2" presStyleLbl="solidAlignAcc1" presStyleIdx="1" presStyleCnt="3" custScaleY="109135">
        <dgm:presLayoutVars>
          <dgm:chMax val="0"/>
          <dgm:chPref val="0"/>
          <dgm:bulletEnabled val="1"/>
        </dgm:presLayoutVars>
      </dgm:prSet>
      <dgm:spPr/>
      <dgm:t>
        <a:bodyPr/>
        <a:lstStyle/>
        <a:p>
          <a:endParaRPr lang="en-GB"/>
        </a:p>
      </dgm:t>
    </dgm:pt>
    <dgm:pt modelId="{B6BA3EFC-033C-2741-8235-850C4B7F2FB0}" type="pres">
      <dgm:prSet presAssocID="{FF9CB699-7BB2-7D40-A4CC-3972BAA930F7}" presName="parentText3" presStyleLbl="node1" presStyleIdx="2" presStyleCnt="3">
        <dgm:presLayoutVars>
          <dgm:chMax/>
          <dgm:chPref val="3"/>
          <dgm:bulletEnabled val="1"/>
        </dgm:presLayoutVars>
      </dgm:prSet>
      <dgm:spPr/>
      <dgm:t>
        <a:bodyPr/>
        <a:lstStyle/>
        <a:p>
          <a:endParaRPr lang="en-GB"/>
        </a:p>
      </dgm:t>
    </dgm:pt>
    <dgm:pt modelId="{391691D8-E7DD-DC40-A90F-0FD64825E14A}" type="pres">
      <dgm:prSet presAssocID="{FF9CB699-7BB2-7D40-A4CC-3972BAA930F7}" presName="childText3" presStyleLbl="solidAlignAcc1" presStyleIdx="2" presStyleCnt="3">
        <dgm:presLayoutVars>
          <dgm:chMax val="0"/>
          <dgm:chPref val="0"/>
          <dgm:bulletEnabled val="1"/>
        </dgm:presLayoutVars>
      </dgm:prSet>
      <dgm:spPr/>
      <dgm:t>
        <a:bodyPr/>
        <a:lstStyle/>
        <a:p>
          <a:endParaRPr lang="en-GB"/>
        </a:p>
      </dgm:t>
    </dgm:pt>
  </dgm:ptLst>
  <dgm:cxnLst>
    <dgm:cxn modelId="{001656A5-ADA0-47C0-9A6F-30A62E367358}" type="presOf" srcId="{55F99621-C392-814C-B8F3-2838980D3608}" destId="{C53B269A-4927-1842-A233-7F63C792023A}" srcOrd="0" destOrd="1" presId="urn:microsoft.com/office/officeart/2009/3/layout/IncreasingArrowsProcess"/>
    <dgm:cxn modelId="{D9552F6A-1542-4CA9-9A14-826CFFFCFA52}" type="presOf" srcId="{3BB32D94-57C6-5D4E-BF74-B72B6F83101C}" destId="{C53B269A-4927-1842-A233-7F63C792023A}" srcOrd="0" destOrd="0" presId="urn:microsoft.com/office/officeart/2009/3/layout/IncreasingArrowsProcess"/>
    <dgm:cxn modelId="{ABC029FC-C0C9-D749-8FCF-B2C9184D82D2}" srcId="{C5C3A80F-D41A-D242-8470-8F34B6C11A11}" destId="{55F99621-C392-814C-B8F3-2838980D3608}" srcOrd="1" destOrd="0" parTransId="{D954BFB4-DA96-E346-AC4F-60B1574973B7}" sibTransId="{2CDE60D7-1C2C-504A-9956-3E1DAB56496D}"/>
    <dgm:cxn modelId="{9BB6851F-2A7F-4D74-93F9-2249AD7BDAAE}" type="presOf" srcId="{BA82F202-F202-F546-8E86-AD7216D302CE}" destId="{9566B448-8BFB-FB4F-9D96-DE076856A30E}" srcOrd="0" destOrd="4" presId="urn:microsoft.com/office/officeart/2009/3/layout/IncreasingArrowsProcess"/>
    <dgm:cxn modelId="{8E31D2A6-7F8B-ED49-958C-630DFC5DD078}" srcId="{FF9CB699-7BB2-7D40-A4CC-3972BAA930F7}" destId="{FAB0D612-FCA9-4441-AE4E-DA984662BD25}" srcOrd="3" destOrd="0" parTransId="{9668396D-3624-0E4D-AC77-53B579DEC670}" sibTransId="{B1E8A293-03CA-D048-BAE3-C3DF49F12FD9}"/>
    <dgm:cxn modelId="{9836ABB7-F17A-408F-8661-CF884B507A15}" type="presOf" srcId="{022D4C75-20BA-9A43-9461-E04CD174E975}" destId="{9566B448-8BFB-FB4F-9D96-DE076856A30E}" srcOrd="0" destOrd="1" presId="urn:microsoft.com/office/officeart/2009/3/layout/IncreasingArrowsProcess"/>
    <dgm:cxn modelId="{B87C68E1-3CC1-4A9E-8006-D0F9036D20F1}" type="presOf" srcId="{5C31BF72-3EC6-7249-A349-309E5A7C7C47}" destId="{391691D8-E7DD-DC40-A90F-0FD64825E14A}" srcOrd="0" destOrd="1" presId="urn:microsoft.com/office/officeart/2009/3/layout/IncreasingArrowsProcess"/>
    <dgm:cxn modelId="{AF9F5EE4-A013-470F-8234-C48E2651F3D0}" type="presOf" srcId="{E307330A-E209-6D4F-BF20-2DF7205701C8}" destId="{CDB58257-C8CC-D14C-A20B-92C4451693E6}" srcOrd="0" destOrd="0" presId="urn:microsoft.com/office/officeart/2009/3/layout/IncreasingArrowsProcess"/>
    <dgm:cxn modelId="{90B238EB-BB50-734A-AC6D-82EF881F7E68}" srcId="{3E57FF21-95D8-4D48-801D-0BDAD1089FDC}" destId="{C5C3A80F-D41A-D242-8470-8F34B6C11A11}" srcOrd="1" destOrd="0" parTransId="{0BB2B06E-6A93-4744-87CC-8D442DA96689}" sibTransId="{04349876-D9A2-EC44-BB3A-2B2AF942B059}"/>
    <dgm:cxn modelId="{D7F4FC18-885C-9D47-BD62-C1DFCAF7F5DD}" srcId="{E307330A-E209-6D4F-BF20-2DF7205701C8}" destId="{BA82F202-F202-F546-8E86-AD7216D302CE}" srcOrd="4" destOrd="0" parTransId="{BF0390BF-51CE-7A45-B4F2-E2B4510D6B46}" sibTransId="{B97A5B35-4CE1-EC47-B0CB-42017A3E0363}"/>
    <dgm:cxn modelId="{56EA9989-91BD-4104-BE41-1824F268CE4D}" type="presOf" srcId="{FF9CB699-7BB2-7D40-A4CC-3972BAA930F7}" destId="{B6BA3EFC-033C-2741-8235-850C4B7F2FB0}" srcOrd="0" destOrd="0" presId="urn:microsoft.com/office/officeart/2009/3/layout/IncreasingArrowsProcess"/>
    <dgm:cxn modelId="{973557DA-CC7E-D840-9EE5-4717675AE1CD}" srcId="{E307330A-E209-6D4F-BF20-2DF7205701C8}" destId="{A5E5C021-050D-3046-BDED-3D640024C777}" srcOrd="3" destOrd="0" parTransId="{84D21D6D-FFB5-DB44-8276-12F98A567C3B}" sibTransId="{E7878C78-4CA8-6243-9B1E-6FA85B063C7F}"/>
    <dgm:cxn modelId="{940DA5E2-4D24-794D-97C8-84F5F2DCBF16}" srcId="{FF9CB699-7BB2-7D40-A4CC-3972BAA930F7}" destId="{CEE66A6A-7398-2449-9E9E-FD671F93DFF5}" srcOrd="0" destOrd="0" parTransId="{4A01CF54-4029-C94E-A159-B2B36CF36D0B}" sibTransId="{5712CA2A-4E2A-9D4D-BBEC-B916F07273F5}"/>
    <dgm:cxn modelId="{2E9A5018-8440-0849-96F7-885580C4888F}" srcId="{FF9CB699-7BB2-7D40-A4CC-3972BAA930F7}" destId="{49BDB1BC-EA6D-2243-A321-B3B32D93AA3B}" srcOrd="2" destOrd="0" parTransId="{6D489678-C4D2-A541-BBF6-74A382C68B19}" sibTransId="{2A22D4C1-1632-684A-8F4B-716F42AE181E}"/>
    <dgm:cxn modelId="{8B86998A-DEAB-4F8F-8403-AE08A996A4FF}" type="presOf" srcId="{A5E5C021-050D-3046-BDED-3D640024C777}" destId="{9566B448-8BFB-FB4F-9D96-DE076856A30E}" srcOrd="0" destOrd="3" presId="urn:microsoft.com/office/officeart/2009/3/layout/IncreasingArrowsProcess"/>
    <dgm:cxn modelId="{A3A8DBA1-5EFF-BA41-B8B7-C11DB2008F77}" srcId="{E307330A-E209-6D4F-BF20-2DF7205701C8}" destId="{3C1B1F37-081D-F340-81B1-E2576825A3BB}" srcOrd="2" destOrd="0" parTransId="{205B5040-01D6-014F-9B0F-41B402E17849}" sibTransId="{0D402AFF-3FF6-1C41-8B0D-208727E6ABEC}"/>
    <dgm:cxn modelId="{7ABAEF6B-F31A-BF47-96A4-67705B894C73}" srcId="{3E57FF21-95D8-4D48-801D-0BDAD1089FDC}" destId="{E307330A-E209-6D4F-BF20-2DF7205701C8}" srcOrd="0" destOrd="0" parTransId="{2201A962-F94E-154E-AE00-AADB75A3BC11}" sibTransId="{13871AA7-C699-AD44-82B9-CED29047E720}"/>
    <dgm:cxn modelId="{550306AB-699A-F24B-A661-1483F6CB94E7}" srcId="{C5C3A80F-D41A-D242-8470-8F34B6C11A11}" destId="{3BB32D94-57C6-5D4E-BF74-B72B6F83101C}" srcOrd="0" destOrd="0" parTransId="{D587806E-A85B-FB40-8593-3121F344889F}" sibTransId="{5064D94A-C9C6-6E4E-876D-D90FC2A797B9}"/>
    <dgm:cxn modelId="{1281CFAD-8FDA-4CB8-BCB3-DEBC0FA31116}" type="presOf" srcId="{CEE66A6A-7398-2449-9E9E-FD671F93DFF5}" destId="{391691D8-E7DD-DC40-A90F-0FD64825E14A}" srcOrd="0" destOrd="0" presId="urn:microsoft.com/office/officeart/2009/3/layout/IncreasingArrowsProcess"/>
    <dgm:cxn modelId="{69A41C03-D52B-4C15-9C39-A055B4878C78}" type="presOf" srcId="{3C1B1F37-081D-F340-81B1-E2576825A3BB}" destId="{9566B448-8BFB-FB4F-9D96-DE076856A30E}" srcOrd="0" destOrd="2" presId="urn:microsoft.com/office/officeart/2009/3/layout/IncreasingArrowsProcess"/>
    <dgm:cxn modelId="{BA778DA8-ADFA-47A1-8831-8A7E98CEB741}" type="presOf" srcId="{3E57FF21-95D8-4D48-801D-0BDAD1089FDC}" destId="{90279DF0-C08E-194D-A4AA-E647199DDA70}" srcOrd="0" destOrd="0" presId="urn:microsoft.com/office/officeart/2009/3/layout/IncreasingArrowsProcess"/>
    <dgm:cxn modelId="{BEFD7F03-5C71-43AC-A3C3-8FA8AB996A08}" type="presOf" srcId="{FAB0D612-FCA9-4441-AE4E-DA984662BD25}" destId="{391691D8-E7DD-DC40-A90F-0FD64825E14A}" srcOrd="0" destOrd="3" presId="urn:microsoft.com/office/officeart/2009/3/layout/IncreasingArrowsProcess"/>
    <dgm:cxn modelId="{FDB6E793-C46E-4542-964E-878C614EFA6F}" srcId="{FF9CB699-7BB2-7D40-A4CC-3972BAA930F7}" destId="{5C31BF72-3EC6-7249-A349-309E5A7C7C47}" srcOrd="1" destOrd="0" parTransId="{FF5FD1E6-DEE9-5542-BD8A-8B0EB425ED9B}" sibTransId="{62728943-BC7D-9947-81AE-49BE3A9402B9}"/>
    <dgm:cxn modelId="{88B89449-88E4-AE47-9B88-993BB8768081}" srcId="{3E57FF21-95D8-4D48-801D-0BDAD1089FDC}" destId="{FF9CB699-7BB2-7D40-A4CC-3972BAA930F7}" srcOrd="2" destOrd="0" parTransId="{8AC60D2C-D5C5-154E-A6A1-9557A752C336}" sibTransId="{0010D491-2DAB-D046-91D7-F14F0A430E94}"/>
    <dgm:cxn modelId="{6734C026-D1D2-3C46-870C-80F1634B924A}" srcId="{E307330A-E209-6D4F-BF20-2DF7205701C8}" destId="{022D4C75-20BA-9A43-9461-E04CD174E975}" srcOrd="1" destOrd="0" parTransId="{13F26DE6-D4DB-0B47-8461-16DDE2D6938F}" sibTransId="{404E625E-4FA0-DA43-B57F-DDC96692A1F1}"/>
    <dgm:cxn modelId="{5B3D5C66-FB3D-4B71-89C5-7CDE470D9905}" type="presOf" srcId="{C5C3A80F-D41A-D242-8470-8F34B6C11A11}" destId="{04FEFAB0-F40C-3E4C-B9CC-A68C0CE64BD2}" srcOrd="0" destOrd="0" presId="urn:microsoft.com/office/officeart/2009/3/layout/IncreasingArrowsProcess"/>
    <dgm:cxn modelId="{33F56822-2493-C04A-A136-7A61B3C8000E}" srcId="{E307330A-E209-6D4F-BF20-2DF7205701C8}" destId="{947AB7FC-10AC-DC4D-B1CD-05837B70953A}" srcOrd="0" destOrd="0" parTransId="{E6D4FB6C-C7AB-5344-9CF4-E40FD19CEEF3}" sibTransId="{5260B64D-2739-A343-97CA-8D18A506E331}"/>
    <dgm:cxn modelId="{2F833A6D-D2AE-4A81-B664-B6966E9CEE3A}" type="presOf" srcId="{947AB7FC-10AC-DC4D-B1CD-05837B70953A}" destId="{9566B448-8BFB-FB4F-9D96-DE076856A30E}" srcOrd="0" destOrd="0" presId="urn:microsoft.com/office/officeart/2009/3/layout/IncreasingArrowsProcess"/>
    <dgm:cxn modelId="{2D0D119B-894B-48AA-8EF3-1D2BDCCFFA64}" type="presOf" srcId="{49BDB1BC-EA6D-2243-A321-B3B32D93AA3B}" destId="{391691D8-E7DD-DC40-A90F-0FD64825E14A}" srcOrd="0" destOrd="2" presId="urn:microsoft.com/office/officeart/2009/3/layout/IncreasingArrowsProcess"/>
    <dgm:cxn modelId="{A18A34C4-9BC9-42DD-9231-376EC466CB9F}" type="presParOf" srcId="{90279DF0-C08E-194D-A4AA-E647199DDA70}" destId="{CDB58257-C8CC-D14C-A20B-92C4451693E6}" srcOrd="0" destOrd="0" presId="urn:microsoft.com/office/officeart/2009/3/layout/IncreasingArrowsProcess"/>
    <dgm:cxn modelId="{44E9997C-5709-4EEB-B532-9C3E922AFD8B}" type="presParOf" srcId="{90279DF0-C08E-194D-A4AA-E647199DDA70}" destId="{9566B448-8BFB-FB4F-9D96-DE076856A30E}" srcOrd="1" destOrd="0" presId="urn:microsoft.com/office/officeart/2009/3/layout/IncreasingArrowsProcess"/>
    <dgm:cxn modelId="{7B080450-1539-472A-B82E-851244D0DA73}" type="presParOf" srcId="{90279DF0-C08E-194D-A4AA-E647199DDA70}" destId="{04FEFAB0-F40C-3E4C-B9CC-A68C0CE64BD2}" srcOrd="2" destOrd="0" presId="urn:microsoft.com/office/officeart/2009/3/layout/IncreasingArrowsProcess"/>
    <dgm:cxn modelId="{69810A45-F9DC-4D9B-8969-CAE52F664C64}" type="presParOf" srcId="{90279DF0-C08E-194D-A4AA-E647199DDA70}" destId="{C53B269A-4927-1842-A233-7F63C792023A}" srcOrd="3" destOrd="0" presId="urn:microsoft.com/office/officeart/2009/3/layout/IncreasingArrowsProcess"/>
    <dgm:cxn modelId="{79D7EC53-A7BC-405D-BBF0-EE25E312EE55}" type="presParOf" srcId="{90279DF0-C08E-194D-A4AA-E647199DDA70}" destId="{B6BA3EFC-033C-2741-8235-850C4B7F2FB0}" srcOrd="4" destOrd="0" presId="urn:microsoft.com/office/officeart/2009/3/layout/IncreasingArrowsProcess"/>
    <dgm:cxn modelId="{15F305AA-0F48-4256-B629-37D0924EF490}" type="presParOf" srcId="{90279DF0-C08E-194D-A4AA-E647199DDA70}" destId="{391691D8-E7DD-DC40-A90F-0FD64825E14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E658A-0634-4C31-A416-AE6D7DDBF88E}" type="doc">
      <dgm:prSet loTypeId="urn:microsoft.com/office/officeart/2005/8/layout/chevron1" loCatId="process" qsTypeId="urn:microsoft.com/office/officeart/2005/8/quickstyle/simple1" qsCatId="simple" csTypeId="urn:microsoft.com/office/officeart/2005/8/colors/accent1_2" csCatId="accent1" phldr="1"/>
      <dgm:spPr/>
    </dgm:pt>
    <dgm:pt modelId="{62A7505E-BFB4-4D2A-89E8-C57E7FF3BED8}">
      <dgm:prSet phldrT="[Text]" custT="1"/>
      <dgm:spPr>
        <a:solidFill>
          <a:schemeClr val="accent1">
            <a:lumMod val="40000"/>
            <a:lumOff val="60000"/>
          </a:schemeClr>
        </a:solidFill>
      </dgm:spPr>
      <dgm:t>
        <a:bodyPr/>
        <a:lstStyle/>
        <a:p>
          <a:r>
            <a:rPr lang="en-CA" sz="2000" dirty="0"/>
            <a:t>EMB </a:t>
          </a:r>
          <a:r>
            <a:rPr lang="en-CA" sz="2000" i="1" dirty="0"/>
            <a:t>de jure </a:t>
          </a:r>
          <a:r>
            <a:rPr lang="en-CA" sz="2000" dirty="0"/>
            <a:t>independence</a:t>
          </a:r>
        </a:p>
      </dgm:t>
    </dgm:pt>
    <dgm:pt modelId="{8336101F-6645-40EF-B063-1E20B7D93913}" type="parTrans" cxnId="{719F2C68-8477-46D1-8FF6-33D52CB7CCEE}">
      <dgm:prSet/>
      <dgm:spPr/>
      <dgm:t>
        <a:bodyPr/>
        <a:lstStyle/>
        <a:p>
          <a:endParaRPr lang="en-CA" sz="2000"/>
        </a:p>
      </dgm:t>
    </dgm:pt>
    <dgm:pt modelId="{E5F0AC93-13C5-4E5F-AC5C-FF475B467C15}" type="sibTrans" cxnId="{719F2C68-8477-46D1-8FF6-33D52CB7CCEE}">
      <dgm:prSet/>
      <dgm:spPr/>
      <dgm:t>
        <a:bodyPr/>
        <a:lstStyle/>
        <a:p>
          <a:endParaRPr lang="en-CA" sz="2000"/>
        </a:p>
      </dgm:t>
    </dgm:pt>
    <dgm:pt modelId="{2F362DEF-AC25-42E9-B1E7-1014C1B549B8}">
      <dgm:prSet phldrT="[Text]" custT="1"/>
      <dgm:spPr/>
      <dgm:t>
        <a:bodyPr/>
        <a:lstStyle/>
        <a:p>
          <a:r>
            <a:rPr lang="en-CA" sz="2000" dirty="0"/>
            <a:t>EMB </a:t>
          </a:r>
          <a:r>
            <a:rPr lang="en-CA" sz="2000" i="1" dirty="0"/>
            <a:t>de facto </a:t>
          </a:r>
          <a:r>
            <a:rPr lang="en-CA" sz="2000" dirty="0"/>
            <a:t>independence</a:t>
          </a:r>
        </a:p>
      </dgm:t>
    </dgm:pt>
    <dgm:pt modelId="{37CC7C8A-AB24-4D82-A818-D0902C7DA377}" type="parTrans" cxnId="{29B9E382-DBB6-4123-ACD5-13F2152B14E7}">
      <dgm:prSet/>
      <dgm:spPr/>
      <dgm:t>
        <a:bodyPr/>
        <a:lstStyle/>
        <a:p>
          <a:endParaRPr lang="en-CA" sz="2000"/>
        </a:p>
      </dgm:t>
    </dgm:pt>
    <dgm:pt modelId="{C0C2CF6C-8D9F-46A0-84A0-B5C6AA33AFD4}" type="sibTrans" cxnId="{29B9E382-DBB6-4123-ACD5-13F2152B14E7}">
      <dgm:prSet/>
      <dgm:spPr/>
      <dgm:t>
        <a:bodyPr/>
        <a:lstStyle/>
        <a:p>
          <a:endParaRPr lang="en-CA" sz="2000"/>
        </a:p>
      </dgm:t>
    </dgm:pt>
    <dgm:pt modelId="{D50BA664-DF70-4FE2-A211-92B8577D38D1}">
      <dgm:prSet phldrT="[Text]" custT="1"/>
      <dgm:spPr/>
      <dgm:t>
        <a:bodyPr/>
        <a:lstStyle/>
        <a:p>
          <a:r>
            <a:rPr lang="en-CA" sz="2000" dirty="0"/>
            <a:t>Electoral Integrity</a:t>
          </a:r>
        </a:p>
      </dgm:t>
    </dgm:pt>
    <dgm:pt modelId="{856FE311-6025-45E7-A895-FCA1ACB415ED}" type="parTrans" cxnId="{1FBD992E-C627-4AD1-91AA-E10A481412FF}">
      <dgm:prSet/>
      <dgm:spPr/>
      <dgm:t>
        <a:bodyPr/>
        <a:lstStyle/>
        <a:p>
          <a:endParaRPr lang="en-CA" sz="2000"/>
        </a:p>
      </dgm:t>
    </dgm:pt>
    <dgm:pt modelId="{1EC7669C-ADA0-4950-A432-D1D23BA0284A}" type="sibTrans" cxnId="{1FBD992E-C627-4AD1-91AA-E10A481412FF}">
      <dgm:prSet/>
      <dgm:spPr/>
      <dgm:t>
        <a:bodyPr/>
        <a:lstStyle/>
        <a:p>
          <a:endParaRPr lang="en-CA" sz="2000"/>
        </a:p>
      </dgm:t>
    </dgm:pt>
    <dgm:pt modelId="{3FADFBA1-CC42-4ADE-9FDF-FFFF4174CA4F}" type="pres">
      <dgm:prSet presAssocID="{093E658A-0634-4C31-A416-AE6D7DDBF88E}" presName="Name0" presStyleCnt="0">
        <dgm:presLayoutVars>
          <dgm:dir/>
          <dgm:animLvl val="lvl"/>
          <dgm:resizeHandles val="exact"/>
        </dgm:presLayoutVars>
      </dgm:prSet>
      <dgm:spPr/>
    </dgm:pt>
    <dgm:pt modelId="{59502DCD-B31B-4AAF-849E-453A54904C8F}" type="pres">
      <dgm:prSet presAssocID="{62A7505E-BFB4-4D2A-89E8-C57E7FF3BED8}" presName="parTxOnly" presStyleLbl="node1" presStyleIdx="0" presStyleCnt="3">
        <dgm:presLayoutVars>
          <dgm:chMax val="0"/>
          <dgm:chPref val="0"/>
          <dgm:bulletEnabled val="1"/>
        </dgm:presLayoutVars>
      </dgm:prSet>
      <dgm:spPr/>
      <dgm:t>
        <a:bodyPr/>
        <a:lstStyle/>
        <a:p>
          <a:endParaRPr lang="en-GB"/>
        </a:p>
      </dgm:t>
    </dgm:pt>
    <dgm:pt modelId="{082B0D35-14F5-4F54-AE12-82BFBE014404}" type="pres">
      <dgm:prSet presAssocID="{E5F0AC93-13C5-4E5F-AC5C-FF475B467C15}" presName="parTxOnlySpace" presStyleCnt="0"/>
      <dgm:spPr/>
    </dgm:pt>
    <dgm:pt modelId="{3ADCD6FE-22E3-4D80-A490-F960D514978D}" type="pres">
      <dgm:prSet presAssocID="{2F362DEF-AC25-42E9-B1E7-1014C1B549B8}" presName="parTxOnly" presStyleLbl="node1" presStyleIdx="1" presStyleCnt="3">
        <dgm:presLayoutVars>
          <dgm:chMax val="0"/>
          <dgm:chPref val="0"/>
          <dgm:bulletEnabled val="1"/>
        </dgm:presLayoutVars>
      </dgm:prSet>
      <dgm:spPr/>
      <dgm:t>
        <a:bodyPr/>
        <a:lstStyle/>
        <a:p>
          <a:endParaRPr lang="en-GB"/>
        </a:p>
      </dgm:t>
    </dgm:pt>
    <dgm:pt modelId="{AC97064B-394F-401E-B623-4B1A9507DC0D}" type="pres">
      <dgm:prSet presAssocID="{C0C2CF6C-8D9F-46A0-84A0-B5C6AA33AFD4}" presName="parTxOnlySpace" presStyleCnt="0"/>
      <dgm:spPr/>
    </dgm:pt>
    <dgm:pt modelId="{A2C28D81-8DE5-4F01-B11C-8BB2EE5ABB2A}" type="pres">
      <dgm:prSet presAssocID="{D50BA664-DF70-4FE2-A211-92B8577D38D1}" presName="parTxOnly" presStyleLbl="node1" presStyleIdx="2" presStyleCnt="3">
        <dgm:presLayoutVars>
          <dgm:chMax val="0"/>
          <dgm:chPref val="0"/>
          <dgm:bulletEnabled val="1"/>
        </dgm:presLayoutVars>
      </dgm:prSet>
      <dgm:spPr/>
      <dgm:t>
        <a:bodyPr/>
        <a:lstStyle/>
        <a:p>
          <a:endParaRPr lang="en-GB"/>
        </a:p>
      </dgm:t>
    </dgm:pt>
  </dgm:ptLst>
  <dgm:cxnLst>
    <dgm:cxn modelId="{29B9E382-DBB6-4123-ACD5-13F2152B14E7}" srcId="{093E658A-0634-4C31-A416-AE6D7DDBF88E}" destId="{2F362DEF-AC25-42E9-B1E7-1014C1B549B8}" srcOrd="1" destOrd="0" parTransId="{37CC7C8A-AB24-4D82-A818-D0902C7DA377}" sibTransId="{C0C2CF6C-8D9F-46A0-84A0-B5C6AA33AFD4}"/>
    <dgm:cxn modelId="{259BA8FF-8CE8-4323-AE33-726EDC55B5B7}" type="presOf" srcId="{D50BA664-DF70-4FE2-A211-92B8577D38D1}" destId="{A2C28D81-8DE5-4F01-B11C-8BB2EE5ABB2A}" srcOrd="0" destOrd="0" presId="urn:microsoft.com/office/officeart/2005/8/layout/chevron1"/>
    <dgm:cxn modelId="{13D9696C-FDB5-4C99-931E-806118534C6C}" type="presOf" srcId="{093E658A-0634-4C31-A416-AE6D7DDBF88E}" destId="{3FADFBA1-CC42-4ADE-9FDF-FFFF4174CA4F}" srcOrd="0" destOrd="0" presId="urn:microsoft.com/office/officeart/2005/8/layout/chevron1"/>
    <dgm:cxn modelId="{1FBD992E-C627-4AD1-91AA-E10A481412FF}" srcId="{093E658A-0634-4C31-A416-AE6D7DDBF88E}" destId="{D50BA664-DF70-4FE2-A211-92B8577D38D1}" srcOrd="2" destOrd="0" parTransId="{856FE311-6025-45E7-A895-FCA1ACB415ED}" sibTransId="{1EC7669C-ADA0-4950-A432-D1D23BA0284A}"/>
    <dgm:cxn modelId="{EEC34423-D2AC-4F25-8CF3-18C5870E1263}" type="presOf" srcId="{62A7505E-BFB4-4D2A-89E8-C57E7FF3BED8}" destId="{59502DCD-B31B-4AAF-849E-453A54904C8F}" srcOrd="0" destOrd="0" presId="urn:microsoft.com/office/officeart/2005/8/layout/chevron1"/>
    <dgm:cxn modelId="{719F2C68-8477-46D1-8FF6-33D52CB7CCEE}" srcId="{093E658A-0634-4C31-A416-AE6D7DDBF88E}" destId="{62A7505E-BFB4-4D2A-89E8-C57E7FF3BED8}" srcOrd="0" destOrd="0" parTransId="{8336101F-6645-40EF-B063-1E20B7D93913}" sibTransId="{E5F0AC93-13C5-4E5F-AC5C-FF475B467C15}"/>
    <dgm:cxn modelId="{CFED9629-A2EE-408D-B262-7CFEC3A5F12A}" type="presOf" srcId="{2F362DEF-AC25-42E9-B1E7-1014C1B549B8}" destId="{3ADCD6FE-22E3-4D80-A490-F960D514978D}" srcOrd="0" destOrd="0" presId="urn:microsoft.com/office/officeart/2005/8/layout/chevron1"/>
    <dgm:cxn modelId="{92099E9A-810D-40C6-BBDC-63C022876A71}" type="presParOf" srcId="{3FADFBA1-CC42-4ADE-9FDF-FFFF4174CA4F}" destId="{59502DCD-B31B-4AAF-849E-453A54904C8F}" srcOrd="0" destOrd="0" presId="urn:microsoft.com/office/officeart/2005/8/layout/chevron1"/>
    <dgm:cxn modelId="{8B782604-0F91-4157-8CCE-9F8EE7A3B2DD}" type="presParOf" srcId="{3FADFBA1-CC42-4ADE-9FDF-FFFF4174CA4F}" destId="{082B0D35-14F5-4F54-AE12-82BFBE014404}" srcOrd="1" destOrd="0" presId="urn:microsoft.com/office/officeart/2005/8/layout/chevron1"/>
    <dgm:cxn modelId="{43CA3862-5987-4B1A-BE9B-86DBA5299F05}" type="presParOf" srcId="{3FADFBA1-CC42-4ADE-9FDF-FFFF4174CA4F}" destId="{3ADCD6FE-22E3-4D80-A490-F960D514978D}" srcOrd="2" destOrd="0" presId="urn:microsoft.com/office/officeart/2005/8/layout/chevron1"/>
    <dgm:cxn modelId="{57738278-83F7-4B27-BAD3-1BD15E234B12}" type="presParOf" srcId="{3FADFBA1-CC42-4ADE-9FDF-FFFF4174CA4F}" destId="{AC97064B-394F-401E-B623-4B1A9507DC0D}" srcOrd="3" destOrd="0" presId="urn:microsoft.com/office/officeart/2005/8/layout/chevron1"/>
    <dgm:cxn modelId="{8C3F1D6B-B07D-415C-8A2C-1DF6BBD68BF5}" type="presParOf" srcId="{3FADFBA1-CC42-4ADE-9FDF-FFFF4174CA4F}" destId="{A2C28D81-8DE5-4F01-B11C-8BB2EE5ABB2A}"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E0BCC7-B6E5-4922-B63A-21C16B460B4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FD01A9AB-729B-4176-83C6-83D9A7EB57A1}">
      <dgm:prSet phldrT="[Text]" custT="1"/>
      <dgm:spPr/>
      <dgm:t>
        <a:bodyPr/>
        <a:lstStyle/>
        <a:p>
          <a:r>
            <a:rPr lang="en-GB" sz="1600" b="1" dirty="0"/>
            <a:t>Human resource management practices</a:t>
          </a:r>
        </a:p>
      </dgm:t>
    </dgm:pt>
    <dgm:pt modelId="{9B8DA2E9-B6B9-4C49-B190-3DFECC04FA67}" type="parTrans" cxnId="{EC703886-D70D-42E2-96F0-61B47F36EAD5}">
      <dgm:prSet/>
      <dgm:spPr/>
      <dgm:t>
        <a:bodyPr/>
        <a:lstStyle/>
        <a:p>
          <a:endParaRPr lang="en-GB"/>
        </a:p>
      </dgm:t>
    </dgm:pt>
    <dgm:pt modelId="{239CB821-F7A8-4099-A002-F9038DF85988}" type="sibTrans" cxnId="{EC703886-D70D-42E2-96F0-61B47F36EAD5}">
      <dgm:prSet/>
      <dgm:spPr/>
      <dgm:t>
        <a:bodyPr/>
        <a:lstStyle/>
        <a:p>
          <a:endParaRPr lang="en-GB"/>
        </a:p>
      </dgm:t>
    </dgm:pt>
    <dgm:pt modelId="{61E2DCCA-D33C-42CD-8838-CCB5E9C76545}">
      <dgm:prSet phldrT="[Text]" custT="1"/>
      <dgm:spPr/>
      <dgm:t>
        <a:bodyPr/>
        <a:lstStyle/>
        <a:p>
          <a:r>
            <a:rPr lang="en-GB" sz="1400" dirty="0"/>
            <a:t>Recruitment processes based on ability, opportunities for involvement in decision-making, policies to promote motivation, opportunities for regular staff appraisals</a:t>
          </a:r>
        </a:p>
      </dgm:t>
    </dgm:pt>
    <dgm:pt modelId="{59B31DD3-7A42-4468-9C8A-FF460F8011ED}" type="parTrans" cxnId="{A6588F9C-C1EF-44A0-845B-F45EA1C87B5E}">
      <dgm:prSet/>
      <dgm:spPr/>
      <dgm:t>
        <a:bodyPr/>
        <a:lstStyle/>
        <a:p>
          <a:endParaRPr lang="en-GB"/>
        </a:p>
      </dgm:t>
    </dgm:pt>
    <dgm:pt modelId="{FF4ABC05-5F5C-4ADE-9C75-191DB284529C}" type="sibTrans" cxnId="{A6588F9C-C1EF-44A0-845B-F45EA1C87B5E}">
      <dgm:prSet/>
      <dgm:spPr/>
      <dgm:t>
        <a:bodyPr/>
        <a:lstStyle/>
        <a:p>
          <a:endParaRPr lang="en-GB"/>
        </a:p>
      </dgm:t>
    </dgm:pt>
    <dgm:pt modelId="{A66270A0-0D31-4A25-BD7B-EB8DEA75E5E5}">
      <dgm:prSet phldrT="[Text]"/>
      <dgm:spPr/>
      <dgm:t>
        <a:bodyPr/>
        <a:lstStyle/>
        <a:p>
          <a:r>
            <a:rPr lang="en-GB" sz="1500" b="1" dirty="0"/>
            <a:t>Employee outcomes</a:t>
          </a:r>
        </a:p>
      </dgm:t>
    </dgm:pt>
    <dgm:pt modelId="{5CDEA186-11C0-4786-A3C6-C41C574BEBE9}" type="parTrans" cxnId="{6CB87F03-CEC1-4BD8-93D6-82127889BED1}">
      <dgm:prSet/>
      <dgm:spPr/>
      <dgm:t>
        <a:bodyPr/>
        <a:lstStyle/>
        <a:p>
          <a:endParaRPr lang="en-GB"/>
        </a:p>
      </dgm:t>
    </dgm:pt>
    <dgm:pt modelId="{EB88CF93-4C6D-49FF-B09C-09D69E219E2B}" type="sibTrans" cxnId="{6CB87F03-CEC1-4BD8-93D6-82127889BED1}">
      <dgm:prSet/>
      <dgm:spPr/>
      <dgm:t>
        <a:bodyPr/>
        <a:lstStyle/>
        <a:p>
          <a:endParaRPr lang="en-GB"/>
        </a:p>
      </dgm:t>
    </dgm:pt>
    <dgm:pt modelId="{1FC9A174-3FB5-4141-B6CC-A8AC57DC4D4F}">
      <dgm:prSet phldrT="[Text]" custT="1"/>
      <dgm:spPr/>
      <dgm:t>
        <a:bodyPr/>
        <a:lstStyle/>
        <a:p>
          <a:r>
            <a:rPr lang="en-GB" sz="1600" dirty="0"/>
            <a:t>Job satisfaction, propensity to quit, lower levels of stress</a:t>
          </a:r>
        </a:p>
      </dgm:t>
    </dgm:pt>
    <dgm:pt modelId="{D70757B9-7BC3-4C48-9A37-8B52358E6AA7}" type="parTrans" cxnId="{686F98CD-F9DB-49AB-B52B-4E605136F44B}">
      <dgm:prSet/>
      <dgm:spPr/>
      <dgm:t>
        <a:bodyPr/>
        <a:lstStyle/>
        <a:p>
          <a:endParaRPr lang="en-GB"/>
        </a:p>
      </dgm:t>
    </dgm:pt>
    <dgm:pt modelId="{84CB2810-D64B-4045-8DDE-D77DC7CB7B17}" type="sibTrans" cxnId="{686F98CD-F9DB-49AB-B52B-4E605136F44B}">
      <dgm:prSet/>
      <dgm:spPr/>
      <dgm:t>
        <a:bodyPr/>
        <a:lstStyle/>
        <a:p>
          <a:endParaRPr lang="en-GB"/>
        </a:p>
      </dgm:t>
    </dgm:pt>
    <dgm:pt modelId="{BD910A6B-094E-4F44-913B-05C5BF0E83A5}">
      <dgm:prSet phldrT="[Text]"/>
      <dgm:spPr/>
      <dgm:t>
        <a:bodyPr/>
        <a:lstStyle/>
        <a:p>
          <a:r>
            <a:rPr lang="en-GB" b="1" dirty="0"/>
            <a:t>Better EMB Performance</a:t>
          </a:r>
        </a:p>
      </dgm:t>
    </dgm:pt>
    <dgm:pt modelId="{4B569187-76AB-488B-94BC-0FF5EED825EC}" type="parTrans" cxnId="{B4065B15-BFBF-4DE0-B4BE-3F46574F0721}">
      <dgm:prSet/>
      <dgm:spPr/>
      <dgm:t>
        <a:bodyPr/>
        <a:lstStyle/>
        <a:p>
          <a:endParaRPr lang="en-GB"/>
        </a:p>
      </dgm:t>
    </dgm:pt>
    <dgm:pt modelId="{9BBF984E-3332-4AA6-9BD6-1013C7E02871}" type="sibTrans" cxnId="{B4065B15-BFBF-4DE0-B4BE-3F46574F0721}">
      <dgm:prSet/>
      <dgm:spPr/>
      <dgm:t>
        <a:bodyPr/>
        <a:lstStyle/>
        <a:p>
          <a:endParaRPr lang="en-GB"/>
        </a:p>
      </dgm:t>
    </dgm:pt>
    <dgm:pt modelId="{274F6623-3C6B-4817-859A-8876BAF07966}" type="pres">
      <dgm:prSet presAssocID="{CFE0BCC7-B6E5-4922-B63A-21C16B460B48}" presName="CompostProcess" presStyleCnt="0">
        <dgm:presLayoutVars>
          <dgm:dir/>
          <dgm:resizeHandles val="exact"/>
        </dgm:presLayoutVars>
      </dgm:prSet>
      <dgm:spPr/>
      <dgm:t>
        <a:bodyPr/>
        <a:lstStyle/>
        <a:p>
          <a:endParaRPr lang="en-GB"/>
        </a:p>
      </dgm:t>
    </dgm:pt>
    <dgm:pt modelId="{01DE3D6E-FD4D-43B2-B31F-1673A74D1422}" type="pres">
      <dgm:prSet presAssocID="{CFE0BCC7-B6E5-4922-B63A-21C16B460B48}" presName="arrow" presStyleLbl="bgShp" presStyleIdx="0" presStyleCnt="1"/>
      <dgm:spPr/>
    </dgm:pt>
    <dgm:pt modelId="{0162E814-035D-40E2-AF79-43F6EE9FB218}" type="pres">
      <dgm:prSet presAssocID="{CFE0BCC7-B6E5-4922-B63A-21C16B460B48}" presName="linearProcess" presStyleCnt="0"/>
      <dgm:spPr/>
    </dgm:pt>
    <dgm:pt modelId="{EEAD9BFC-E2D6-4636-A890-3C87C05EB07B}" type="pres">
      <dgm:prSet presAssocID="{FD01A9AB-729B-4176-83C6-83D9A7EB57A1}" presName="textNode" presStyleLbl="node1" presStyleIdx="0" presStyleCnt="3" custScaleY="134275">
        <dgm:presLayoutVars>
          <dgm:bulletEnabled val="1"/>
        </dgm:presLayoutVars>
      </dgm:prSet>
      <dgm:spPr/>
      <dgm:t>
        <a:bodyPr/>
        <a:lstStyle/>
        <a:p>
          <a:endParaRPr lang="en-GB"/>
        </a:p>
      </dgm:t>
    </dgm:pt>
    <dgm:pt modelId="{6AEC5558-A182-4642-B98A-AC28301BFCE3}" type="pres">
      <dgm:prSet presAssocID="{239CB821-F7A8-4099-A002-F9038DF85988}" presName="sibTrans" presStyleCnt="0"/>
      <dgm:spPr/>
    </dgm:pt>
    <dgm:pt modelId="{A2BB3A3C-71D5-48E9-8EA9-E2D51C916376}" type="pres">
      <dgm:prSet presAssocID="{A66270A0-0D31-4A25-BD7B-EB8DEA75E5E5}" presName="textNode" presStyleLbl="node1" presStyleIdx="1" presStyleCnt="3" custScaleY="134275">
        <dgm:presLayoutVars>
          <dgm:bulletEnabled val="1"/>
        </dgm:presLayoutVars>
      </dgm:prSet>
      <dgm:spPr/>
      <dgm:t>
        <a:bodyPr/>
        <a:lstStyle/>
        <a:p>
          <a:endParaRPr lang="en-GB"/>
        </a:p>
      </dgm:t>
    </dgm:pt>
    <dgm:pt modelId="{0F7832C2-40CA-4DEB-9CA4-3B93A375BF40}" type="pres">
      <dgm:prSet presAssocID="{EB88CF93-4C6D-49FF-B09C-09D69E219E2B}" presName="sibTrans" presStyleCnt="0"/>
      <dgm:spPr/>
    </dgm:pt>
    <dgm:pt modelId="{F214A23F-4455-4726-9530-7DF792C9490D}" type="pres">
      <dgm:prSet presAssocID="{BD910A6B-094E-4F44-913B-05C5BF0E83A5}" presName="textNode" presStyleLbl="node1" presStyleIdx="2" presStyleCnt="3">
        <dgm:presLayoutVars>
          <dgm:bulletEnabled val="1"/>
        </dgm:presLayoutVars>
      </dgm:prSet>
      <dgm:spPr/>
      <dgm:t>
        <a:bodyPr/>
        <a:lstStyle/>
        <a:p>
          <a:endParaRPr lang="en-GB"/>
        </a:p>
      </dgm:t>
    </dgm:pt>
  </dgm:ptLst>
  <dgm:cxnLst>
    <dgm:cxn modelId="{EC703886-D70D-42E2-96F0-61B47F36EAD5}" srcId="{CFE0BCC7-B6E5-4922-B63A-21C16B460B48}" destId="{FD01A9AB-729B-4176-83C6-83D9A7EB57A1}" srcOrd="0" destOrd="0" parTransId="{9B8DA2E9-B6B9-4C49-B190-3DFECC04FA67}" sibTransId="{239CB821-F7A8-4099-A002-F9038DF85988}"/>
    <dgm:cxn modelId="{D5428952-57F9-4D70-AD7D-A4B0F9DE258A}" type="presOf" srcId="{CFE0BCC7-B6E5-4922-B63A-21C16B460B48}" destId="{274F6623-3C6B-4817-859A-8876BAF07966}" srcOrd="0" destOrd="0" presId="urn:microsoft.com/office/officeart/2005/8/layout/hProcess9"/>
    <dgm:cxn modelId="{6CB87F03-CEC1-4BD8-93D6-82127889BED1}" srcId="{CFE0BCC7-B6E5-4922-B63A-21C16B460B48}" destId="{A66270A0-0D31-4A25-BD7B-EB8DEA75E5E5}" srcOrd="1" destOrd="0" parTransId="{5CDEA186-11C0-4786-A3C6-C41C574BEBE9}" sibTransId="{EB88CF93-4C6D-49FF-B09C-09D69E219E2B}"/>
    <dgm:cxn modelId="{29F2008F-0462-4BC8-AB41-56A75985C876}" type="presOf" srcId="{FD01A9AB-729B-4176-83C6-83D9A7EB57A1}" destId="{EEAD9BFC-E2D6-4636-A890-3C87C05EB07B}" srcOrd="0" destOrd="0" presId="urn:microsoft.com/office/officeart/2005/8/layout/hProcess9"/>
    <dgm:cxn modelId="{A6588F9C-C1EF-44A0-845B-F45EA1C87B5E}" srcId="{FD01A9AB-729B-4176-83C6-83D9A7EB57A1}" destId="{61E2DCCA-D33C-42CD-8838-CCB5E9C76545}" srcOrd="0" destOrd="0" parTransId="{59B31DD3-7A42-4468-9C8A-FF460F8011ED}" sibTransId="{FF4ABC05-5F5C-4ADE-9C75-191DB284529C}"/>
    <dgm:cxn modelId="{B4065B15-BFBF-4DE0-B4BE-3F46574F0721}" srcId="{CFE0BCC7-B6E5-4922-B63A-21C16B460B48}" destId="{BD910A6B-094E-4F44-913B-05C5BF0E83A5}" srcOrd="2" destOrd="0" parTransId="{4B569187-76AB-488B-94BC-0FF5EED825EC}" sibTransId="{9BBF984E-3332-4AA6-9BD6-1013C7E02871}"/>
    <dgm:cxn modelId="{BB026342-4B9A-4B5E-9A3A-F5FD35C3924D}" type="presOf" srcId="{61E2DCCA-D33C-42CD-8838-CCB5E9C76545}" destId="{EEAD9BFC-E2D6-4636-A890-3C87C05EB07B}" srcOrd="0" destOrd="1" presId="urn:microsoft.com/office/officeart/2005/8/layout/hProcess9"/>
    <dgm:cxn modelId="{EB005838-434E-4A41-9B8A-C18F86D9C8DC}" type="presOf" srcId="{BD910A6B-094E-4F44-913B-05C5BF0E83A5}" destId="{F214A23F-4455-4726-9530-7DF792C9490D}" srcOrd="0" destOrd="0" presId="urn:microsoft.com/office/officeart/2005/8/layout/hProcess9"/>
    <dgm:cxn modelId="{EDCB712B-1433-47BB-8160-AD548DFCC14A}" type="presOf" srcId="{A66270A0-0D31-4A25-BD7B-EB8DEA75E5E5}" destId="{A2BB3A3C-71D5-48E9-8EA9-E2D51C916376}" srcOrd="0" destOrd="0" presId="urn:microsoft.com/office/officeart/2005/8/layout/hProcess9"/>
    <dgm:cxn modelId="{686F98CD-F9DB-49AB-B52B-4E605136F44B}" srcId="{A66270A0-0D31-4A25-BD7B-EB8DEA75E5E5}" destId="{1FC9A174-3FB5-4141-B6CC-A8AC57DC4D4F}" srcOrd="0" destOrd="0" parTransId="{D70757B9-7BC3-4C48-9A37-8B52358E6AA7}" sibTransId="{84CB2810-D64B-4045-8DDE-D77DC7CB7B17}"/>
    <dgm:cxn modelId="{AD134497-15B6-4074-8E70-94CA30A20241}" type="presOf" srcId="{1FC9A174-3FB5-4141-B6CC-A8AC57DC4D4F}" destId="{A2BB3A3C-71D5-48E9-8EA9-E2D51C916376}" srcOrd="0" destOrd="1" presId="urn:microsoft.com/office/officeart/2005/8/layout/hProcess9"/>
    <dgm:cxn modelId="{1D5F3C99-3113-4A10-8380-0B32C48BEC05}" type="presParOf" srcId="{274F6623-3C6B-4817-859A-8876BAF07966}" destId="{01DE3D6E-FD4D-43B2-B31F-1673A74D1422}" srcOrd="0" destOrd="0" presId="urn:microsoft.com/office/officeart/2005/8/layout/hProcess9"/>
    <dgm:cxn modelId="{B955461D-A2DE-4A48-93DB-E99B29EEFF1A}" type="presParOf" srcId="{274F6623-3C6B-4817-859A-8876BAF07966}" destId="{0162E814-035D-40E2-AF79-43F6EE9FB218}" srcOrd="1" destOrd="0" presId="urn:microsoft.com/office/officeart/2005/8/layout/hProcess9"/>
    <dgm:cxn modelId="{863860A0-80A0-4F45-81D6-C4B94E37D7E9}" type="presParOf" srcId="{0162E814-035D-40E2-AF79-43F6EE9FB218}" destId="{EEAD9BFC-E2D6-4636-A890-3C87C05EB07B}" srcOrd="0" destOrd="0" presId="urn:microsoft.com/office/officeart/2005/8/layout/hProcess9"/>
    <dgm:cxn modelId="{49118D7D-2F62-4DA1-8ED8-BCA85718B77E}" type="presParOf" srcId="{0162E814-035D-40E2-AF79-43F6EE9FB218}" destId="{6AEC5558-A182-4642-B98A-AC28301BFCE3}" srcOrd="1" destOrd="0" presId="urn:microsoft.com/office/officeart/2005/8/layout/hProcess9"/>
    <dgm:cxn modelId="{3BDE22EE-DA4A-4835-B290-1E5056D37359}" type="presParOf" srcId="{0162E814-035D-40E2-AF79-43F6EE9FB218}" destId="{A2BB3A3C-71D5-48E9-8EA9-E2D51C916376}" srcOrd="2" destOrd="0" presId="urn:microsoft.com/office/officeart/2005/8/layout/hProcess9"/>
    <dgm:cxn modelId="{766C629B-0E37-4C76-8118-04F3107E6152}" type="presParOf" srcId="{0162E814-035D-40E2-AF79-43F6EE9FB218}" destId="{0F7832C2-40CA-4DEB-9CA4-3B93A375BF40}" srcOrd="3" destOrd="0" presId="urn:microsoft.com/office/officeart/2005/8/layout/hProcess9"/>
    <dgm:cxn modelId="{106023DF-C8F7-4FA3-8725-594F74AF138A}" type="presParOf" srcId="{0162E814-035D-40E2-AF79-43F6EE9FB218}" destId="{F214A23F-4455-4726-9530-7DF792C9490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5"/>
          </a:xfrm>
          <a:prstGeom prst="rect">
            <a:avLst/>
          </a:prstGeom>
        </p:spPr>
        <p:txBody>
          <a:bodyPr vert="horz" lIns="91266" tIns="45633" rIns="91266" bIns="45633" rtlCol="0"/>
          <a:lstStyle>
            <a:lvl1pPr algn="l">
              <a:defRPr sz="1200"/>
            </a:lvl1pPr>
          </a:lstStyle>
          <a:p>
            <a:endParaRPr lang="en-GB"/>
          </a:p>
        </p:txBody>
      </p:sp>
      <p:sp>
        <p:nvSpPr>
          <p:cNvPr id="3" name="Date Placeholder 2"/>
          <p:cNvSpPr>
            <a:spLocks noGrp="1"/>
          </p:cNvSpPr>
          <p:nvPr>
            <p:ph type="dt" sz="quarter" idx="1"/>
          </p:nvPr>
        </p:nvSpPr>
        <p:spPr>
          <a:xfrm>
            <a:off x="3850443" y="0"/>
            <a:ext cx="2945660" cy="498055"/>
          </a:xfrm>
          <a:prstGeom prst="rect">
            <a:avLst/>
          </a:prstGeom>
        </p:spPr>
        <p:txBody>
          <a:bodyPr vert="horz" lIns="91266" tIns="45633" rIns="91266" bIns="45633" rtlCol="0"/>
          <a:lstStyle>
            <a:lvl1pPr algn="r">
              <a:defRPr sz="1200"/>
            </a:lvl1pPr>
          </a:lstStyle>
          <a:p>
            <a:fld id="{6737CB6B-C5F8-4637-8E12-F0A6BC58457F}" type="datetimeFigureOut">
              <a:rPr lang="en-GB" smtClean="0"/>
              <a:t>18/04/2018</a:t>
            </a:fld>
            <a:endParaRPr lang="en-GB"/>
          </a:p>
        </p:txBody>
      </p:sp>
      <p:sp>
        <p:nvSpPr>
          <p:cNvPr id="4" name="Footer Placeholder 3"/>
          <p:cNvSpPr>
            <a:spLocks noGrp="1"/>
          </p:cNvSpPr>
          <p:nvPr>
            <p:ph type="ftr" sz="quarter" idx="2"/>
          </p:nvPr>
        </p:nvSpPr>
        <p:spPr>
          <a:xfrm>
            <a:off x="0" y="9428584"/>
            <a:ext cx="2945660" cy="498054"/>
          </a:xfrm>
          <a:prstGeom prst="rect">
            <a:avLst/>
          </a:prstGeom>
        </p:spPr>
        <p:txBody>
          <a:bodyPr vert="horz" lIns="91266" tIns="45633" rIns="91266" bIns="45633"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60" cy="498054"/>
          </a:xfrm>
          <a:prstGeom prst="rect">
            <a:avLst/>
          </a:prstGeom>
        </p:spPr>
        <p:txBody>
          <a:bodyPr vert="horz" lIns="91266" tIns="45633" rIns="91266" bIns="45633" rtlCol="0" anchor="b"/>
          <a:lstStyle>
            <a:lvl1pPr algn="r">
              <a:defRPr sz="1200"/>
            </a:lvl1pPr>
          </a:lstStyle>
          <a:p>
            <a:fld id="{ABA046DB-C0BB-4101-9EAD-7568519787A5}" type="slidenum">
              <a:rPr lang="en-GB" smtClean="0"/>
              <a:t>‹#›</a:t>
            </a:fld>
            <a:endParaRPr lang="en-GB"/>
          </a:p>
        </p:txBody>
      </p:sp>
    </p:spTree>
    <p:extLst>
      <p:ext uri="{BB962C8B-B14F-4D97-AF65-F5344CB8AC3E}">
        <p14:creationId xmlns:p14="http://schemas.microsoft.com/office/powerpoint/2010/main" val="1502209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5"/>
          </a:xfrm>
          <a:prstGeom prst="rect">
            <a:avLst/>
          </a:prstGeom>
        </p:spPr>
        <p:txBody>
          <a:bodyPr vert="horz" lIns="91266" tIns="45633" rIns="91266" bIns="45633" rtlCol="0"/>
          <a:lstStyle>
            <a:lvl1pPr algn="l">
              <a:defRPr sz="1200"/>
            </a:lvl1pPr>
          </a:lstStyle>
          <a:p>
            <a:endParaRPr lang="en-GB"/>
          </a:p>
        </p:txBody>
      </p:sp>
      <p:sp>
        <p:nvSpPr>
          <p:cNvPr id="3" name="Date Placeholder 2"/>
          <p:cNvSpPr>
            <a:spLocks noGrp="1"/>
          </p:cNvSpPr>
          <p:nvPr>
            <p:ph type="dt" idx="1"/>
          </p:nvPr>
        </p:nvSpPr>
        <p:spPr>
          <a:xfrm>
            <a:off x="3850443" y="0"/>
            <a:ext cx="2945660" cy="498055"/>
          </a:xfrm>
          <a:prstGeom prst="rect">
            <a:avLst/>
          </a:prstGeom>
        </p:spPr>
        <p:txBody>
          <a:bodyPr vert="horz" lIns="91266" tIns="45633" rIns="91266" bIns="45633" rtlCol="0"/>
          <a:lstStyle>
            <a:lvl1pPr algn="r">
              <a:defRPr sz="1200"/>
            </a:lvl1pPr>
          </a:lstStyle>
          <a:p>
            <a:fld id="{35663684-98EF-4DD2-A901-CBEABF3169CF}" type="datetimeFigureOut">
              <a:rPr lang="en-GB" smtClean="0"/>
              <a:t>18/04/2018</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266" tIns="45633" rIns="91266" bIns="45633"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66" tIns="45633" rIns="91266" bIns="456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60" cy="498054"/>
          </a:xfrm>
          <a:prstGeom prst="rect">
            <a:avLst/>
          </a:prstGeom>
        </p:spPr>
        <p:txBody>
          <a:bodyPr vert="horz" lIns="91266" tIns="45633" rIns="91266" bIns="45633"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60" cy="498054"/>
          </a:xfrm>
          <a:prstGeom prst="rect">
            <a:avLst/>
          </a:prstGeom>
        </p:spPr>
        <p:txBody>
          <a:bodyPr vert="horz" lIns="91266" tIns="45633" rIns="91266" bIns="45633" rtlCol="0" anchor="b"/>
          <a:lstStyle>
            <a:lvl1pPr algn="r">
              <a:defRPr sz="1200"/>
            </a:lvl1pPr>
          </a:lstStyle>
          <a:p>
            <a:fld id="{9F5FFA74-7C61-457B-A590-78B130BBCB18}" type="slidenum">
              <a:rPr lang="en-GB" smtClean="0"/>
              <a:t>‹#›</a:t>
            </a:fld>
            <a:endParaRPr lang="en-GB"/>
          </a:p>
        </p:txBody>
      </p:sp>
    </p:spTree>
    <p:extLst>
      <p:ext uri="{BB962C8B-B14F-4D97-AF65-F5344CB8AC3E}">
        <p14:creationId xmlns:p14="http://schemas.microsoft.com/office/powerpoint/2010/main" val="16968656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24" indent="-171124">
              <a:buFontTx/>
              <a:buChar char="-"/>
            </a:pPr>
            <a:r>
              <a:rPr lang="en-GB" sz="1400" dirty="0"/>
              <a:t>Thanks to the conference organisers and the Venice Commission</a:t>
            </a:r>
          </a:p>
          <a:p>
            <a:pPr marL="171124" indent="-171124">
              <a:buFontTx/>
              <a:buChar char="-"/>
            </a:pPr>
            <a:r>
              <a:rPr lang="en-GB" sz="1400" dirty="0"/>
              <a:t>Thanks to electoral management boards and their staff who have given their time to contribute towards the collaborative project.</a:t>
            </a:r>
          </a:p>
          <a:p>
            <a:pPr marL="627456" lvl="1" indent="-171124">
              <a:buFontTx/>
              <a:buChar char="-"/>
            </a:pPr>
            <a:r>
              <a:rPr lang="en-GB" sz="1400" dirty="0"/>
              <a:t>Also the Venice Commission</a:t>
            </a:r>
          </a:p>
        </p:txBody>
      </p:sp>
      <p:sp>
        <p:nvSpPr>
          <p:cNvPr id="4" name="Slide Number Placeholder 3"/>
          <p:cNvSpPr>
            <a:spLocks noGrp="1"/>
          </p:cNvSpPr>
          <p:nvPr>
            <p:ph type="sldNum" sz="quarter" idx="10"/>
          </p:nvPr>
        </p:nvSpPr>
        <p:spPr/>
        <p:txBody>
          <a:bodyPr/>
          <a:lstStyle/>
          <a:p>
            <a:fld id="{9F5FFA74-7C61-457B-A590-78B130BBCB18}" type="slidenum">
              <a:rPr lang="en-GB" smtClean="0"/>
              <a:t>1</a:t>
            </a:fld>
            <a:endParaRPr lang="en-GB"/>
          </a:p>
        </p:txBody>
      </p:sp>
    </p:spTree>
    <p:extLst>
      <p:ext uri="{BB962C8B-B14F-4D97-AF65-F5344CB8AC3E}">
        <p14:creationId xmlns:p14="http://schemas.microsoft.com/office/powerpoint/2010/main" val="142838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FFA74-7C61-457B-A590-78B130BBCB18}" type="slidenum">
              <a:rPr lang="en-GB" smtClean="0"/>
              <a:t>11</a:t>
            </a:fld>
            <a:endParaRPr lang="en-GB"/>
          </a:p>
        </p:txBody>
      </p:sp>
    </p:spTree>
    <p:extLst>
      <p:ext uri="{BB962C8B-B14F-4D97-AF65-F5344CB8AC3E}">
        <p14:creationId xmlns:p14="http://schemas.microsoft.com/office/powerpoint/2010/main" val="419615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9F5FFA74-7C61-457B-A590-78B130BBCB18}" type="slidenum">
              <a:rPr lang="en-GB" smtClean="0"/>
              <a:t>13</a:t>
            </a:fld>
            <a:endParaRPr lang="en-GB"/>
          </a:p>
        </p:txBody>
      </p:sp>
    </p:spTree>
    <p:extLst>
      <p:ext uri="{BB962C8B-B14F-4D97-AF65-F5344CB8AC3E}">
        <p14:creationId xmlns:p14="http://schemas.microsoft.com/office/powerpoint/2010/main" val="348299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identified four components of EMB formal / de jure independence: </a:t>
            </a:r>
          </a:p>
          <a:p>
            <a:r>
              <a:rPr lang="en-US" sz="1200" kern="1200" dirty="0">
                <a:solidFill>
                  <a:schemeClr val="tx1"/>
                </a:solidFill>
                <a:effectLst/>
                <a:latin typeface="+mn-lt"/>
                <a:ea typeface="+mn-ea"/>
                <a:cs typeface="+mn-cs"/>
              </a:rPr>
              <a:t>1) Institutional independence</a:t>
            </a:r>
            <a:endParaRPr lang="en-CA"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EMB independence from politics formally stated in electoral laws or constitution? </a:t>
            </a:r>
            <a:endParaRPr lang="en-CA"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Personnel independence</a:t>
            </a:r>
            <a:endParaRPr lang="en-CA"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Who selects EMB Chair &amp; Members? Terms? Appointment etc. </a:t>
            </a:r>
            <a:endParaRPr lang="en-CA"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Financial independence</a:t>
            </a:r>
            <a:endParaRPr lang="en-CA"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How are budgets allocated, who has control?</a:t>
            </a:r>
          </a:p>
          <a:p>
            <a:r>
              <a:rPr lang="en-US" sz="1200" kern="1200" dirty="0">
                <a:solidFill>
                  <a:schemeClr val="tx1"/>
                </a:solidFill>
                <a:effectLst/>
                <a:latin typeface="+mn-lt"/>
                <a:ea typeface="+mn-ea"/>
                <a:cs typeface="+mn-cs"/>
              </a:rPr>
              <a:t>4) Functional independence</a:t>
            </a:r>
            <a:endParaRPr lang="en-CA"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Scope of competences delegated to EMB? Monitoring and relationship with other organizations. </a:t>
            </a:r>
            <a:endParaRPr lang="en-CA" sz="1800" kern="1200" dirty="0">
              <a:solidFill>
                <a:schemeClr val="tx1"/>
              </a:solidFill>
              <a:effectLst/>
              <a:latin typeface="+mn-lt"/>
              <a:ea typeface="+mn-ea"/>
              <a:cs typeface="+mn-cs"/>
            </a:endParaRPr>
          </a:p>
          <a:p>
            <a:endParaRPr lang="en-US" sz="1400" dirty="0"/>
          </a:p>
          <a:p>
            <a:endParaRPr lang="en-US" sz="1400" dirty="0"/>
          </a:p>
          <a:p>
            <a:r>
              <a:rPr lang="en-US" sz="1400" dirty="0"/>
              <a:t>Chart: example of findings – we find that in bivariate relationships, oversight by partisan actors (which can include legislative and executive branch) can undermine EMB independence. </a:t>
            </a:r>
          </a:p>
        </p:txBody>
      </p:sp>
      <p:sp>
        <p:nvSpPr>
          <p:cNvPr id="4" name="Slide Number Placeholder 3"/>
          <p:cNvSpPr>
            <a:spLocks noGrp="1"/>
          </p:cNvSpPr>
          <p:nvPr>
            <p:ph type="sldNum" sz="quarter" idx="10"/>
          </p:nvPr>
        </p:nvSpPr>
        <p:spPr/>
        <p:txBody>
          <a:bodyPr/>
          <a:lstStyle/>
          <a:p>
            <a:fld id="{9F5FFA74-7C61-457B-A590-78B130BBCB18}" type="slidenum">
              <a:rPr lang="en-GB" smtClean="0"/>
              <a:t>14</a:t>
            </a:fld>
            <a:endParaRPr lang="en-GB"/>
          </a:p>
        </p:txBody>
      </p:sp>
    </p:spTree>
    <p:extLst>
      <p:ext uri="{BB962C8B-B14F-4D97-AF65-F5344CB8AC3E}">
        <p14:creationId xmlns:p14="http://schemas.microsoft.com/office/powerpoint/2010/main" val="1483911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then </a:t>
            </a:r>
            <a:r>
              <a:rPr lang="en-US" sz="1400" dirty="0" err="1"/>
              <a:t>analysed</a:t>
            </a:r>
            <a:r>
              <a:rPr lang="en-US" sz="1400" dirty="0"/>
              <a:t> how these 4 dimensions of de jure EMB independence affect de facto EMB independence. </a:t>
            </a:r>
          </a:p>
          <a:p>
            <a:endParaRPr lang="en-US" sz="1400" dirty="0"/>
          </a:p>
          <a:p>
            <a:r>
              <a:rPr lang="en-US" sz="1400" dirty="0"/>
              <a:t>Does institutional design make a difference?</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these tests suggest that political party involvement in EMB oversight, appointment of EMB chairs and members by partisan actors (including the executive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 legislature), less secure terms of chairs and members, and rules allowing for party membership of EMB chairs, significantly undermine de facto EMB independence. In addition, a surprising finding was the importance of sources of EMB funding for de facto EMB independence.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negative effects of private donor and international organization funding to EMBs, as well as the presence of foreign governments in the funding of EMBs, calls for further research into how electoral management autonomy is affected by influence from external actors</a:t>
            </a:r>
            <a:r>
              <a:rPr lang="en-AU" sz="1200" kern="1200" dirty="0">
                <a:solidFill>
                  <a:schemeClr val="tx1"/>
                </a:solidFill>
                <a:effectLst/>
                <a:latin typeface="+mn-lt"/>
                <a:ea typeface="+mn-ea"/>
                <a:cs typeface="+mn-cs"/>
              </a:rPr>
              <a:t>. However, despite these interesting bivariate findings, most of these effects are no longer significant when all four dimensions of </a:t>
            </a:r>
            <a:r>
              <a:rPr lang="en-US" sz="1200" kern="1200" dirty="0">
                <a:solidFill>
                  <a:schemeClr val="tx1"/>
                </a:solidFill>
                <a:effectLst/>
                <a:latin typeface="+mn-lt"/>
                <a:ea typeface="+mn-ea"/>
                <a:cs typeface="+mn-cs"/>
              </a:rPr>
              <a:t>institutional, personnel, financial and functional independence are included in a joint model, or when control variables are included. This suggests that de jure independence is only weakly related to de facto independence. </a:t>
            </a:r>
            <a:endParaRPr lang="en-AU" sz="1200"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9F5FFA74-7C61-457B-A590-78B130BBCB18}" type="slidenum">
              <a:rPr lang="en-GB" smtClean="0"/>
              <a:t>15</a:t>
            </a:fld>
            <a:endParaRPr lang="en-GB"/>
          </a:p>
        </p:txBody>
      </p:sp>
    </p:spTree>
    <p:extLst>
      <p:ext uri="{BB962C8B-B14F-4D97-AF65-F5344CB8AC3E}">
        <p14:creationId xmlns:p14="http://schemas.microsoft.com/office/powerpoint/2010/main" val="202490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There are two major components to measuring EMB capacity: </a:t>
            </a:r>
          </a:p>
          <a:p>
            <a:pPr marL="171124" indent="-171124">
              <a:buFontTx/>
              <a:buChar char="-"/>
            </a:pPr>
            <a:r>
              <a:rPr lang="en-CA" sz="1400" dirty="0"/>
              <a:t>Budgets – Range from less than 1 cent per person, to $40 per person (all adjusted for PPP USD)</a:t>
            </a:r>
          </a:p>
          <a:p>
            <a:pPr marL="171124" indent="-171124">
              <a:buFontTx/>
              <a:buChar char="-"/>
            </a:pPr>
            <a:r>
              <a:rPr lang="en-CA" sz="1400" dirty="0"/>
              <a:t>Personnel – Range from less than 1 </a:t>
            </a:r>
            <a:r>
              <a:rPr lang="en-CA" sz="1200" kern="1200" dirty="0">
                <a:solidFill>
                  <a:schemeClr val="tx1"/>
                </a:solidFill>
                <a:effectLst/>
                <a:latin typeface="+mn-lt"/>
                <a:ea typeface="+mn-ea"/>
                <a:cs typeface="+mn-cs"/>
              </a:rPr>
              <a:t>per 100 000 population to 70 per 100 000 population</a:t>
            </a:r>
            <a:endParaRPr lang="en-CA" sz="1400" dirty="0"/>
          </a:p>
          <a:p>
            <a:endParaRPr lang="en-CA" sz="1400" dirty="0"/>
          </a:p>
          <a:p>
            <a:r>
              <a:rPr lang="en-CA" dirty="0"/>
              <a:t>Key Take-Aways: </a:t>
            </a:r>
          </a:p>
          <a:p>
            <a:pPr marL="342900" indent="-342900">
              <a:buFontTx/>
              <a:buChar char="-"/>
            </a:pPr>
            <a:r>
              <a:rPr lang="en-CA" dirty="0"/>
              <a:t>Budgets and personnel are not clear metrics of capacity</a:t>
            </a:r>
          </a:p>
          <a:p>
            <a:pPr marL="800100" lvl="2" indent="-342900">
              <a:buFontTx/>
              <a:buChar char="-"/>
            </a:pPr>
            <a:r>
              <a:rPr lang="en-CA" dirty="0"/>
              <a:t>Variations in tasks – some EMBs are doing all functions, some have more narrowly defined functions</a:t>
            </a:r>
          </a:p>
          <a:p>
            <a:pPr marL="800100" lvl="2" indent="-342900">
              <a:buFontTx/>
              <a:buChar char="-"/>
            </a:pPr>
            <a:r>
              <a:rPr lang="en-CA" dirty="0"/>
              <a:t>Variations in centralization (</a:t>
            </a:r>
            <a:r>
              <a:rPr lang="en-CA" dirty="0" err="1"/>
              <a:t>ie</a:t>
            </a:r>
            <a:r>
              <a:rPr lang="en-CA" dirty="0"/>
              <a:t>. some have local offices that are not captured)</a:t>
            </a:r>
          </a:p>
          <a:p>
            <a:pPr marL="800100" lvl="2" indent="-342900">
              <a:buFontTx/>
              <a:buChar char="-"/>
            </a:pPr>
            <a:r>
              <a:rPr lang="en-CA" dirty="0"/>
              <a:t>Variations in international assistance (</a:t>
            </a:r>
            <a:r>
              <a:rPr lang="en-CA" dirty="0" err="1"/>
              <a:t>ie</a:t>
            </a:r>
            <a:r>
              <a:rPr lang="en-CA" dirty="0"/>
              <a:t>. some have a high amount of foreign assistance) – nearly 50% of EMBs reported some form of foreign assistance</a:t>
            </a:r>
          </a:p>
          <a:p>
            <a:pPr marL="800100" lvl="2" indent="-342900">
              <a:buFontTx/>
              <a:buChar char="-"/>
            </a:pPr>
            <a:r>
              <a:rPr lang="en-CA" dirty="0"/>
              <a:t>Sharing of resources between departments, and secondment of personnel: </a:t>
            </a:r>
            <a:r>
              <a:rPr lang="en-CA" sz="1200" kern="1200" dirty="0">
                <a:solidFill>
                  <a:schemeClr val="tx1"/>
                </a:solidFill>
                <a:effectLst/>
                <a:latin typeface="+mn-lt"/>
                <a:ea typeface="+mn-ea"/>
                <a:cs typeface="+mn-cs"/>
              </a:rPr>
              <a:t>63% of EMBs that responded to this question noted that they received some additional personnel from other departments, particular during election periods</a:t>
            </a:r>
            <a:endParaRPr lang="en-CA" dirty="0"/>
          </a:p>
          <a:p>
            <a:endParaRPr lang="en-CA" sz="1400" dirty="0"/>
          </a:p>
        </p:txBody>
      </p:sp>
      <p:sp>
        <p:nvSpPr>
          <p:cNvPr id="4" name="Slide Number Placeholder 3"/>
          <p:cNvSpPr>
            <a:spLocks noGrp="1"/>
          </p:cNvSpPr>
          <p:nvPr>
            <p:ph type="sldNum" sz="quarter" idx="10"/>
          </p:nvPr>
        </p:nvSpPr>
        <p:spPr/>
        <p:txBody>
          <a:bodyPr/>
          <a:lstStyle/>
          <a:p>
            <a:fld id="{9F5FFA74-7C61-457B-A590-78B130BBCB18}" type="slidenum">
              <a:rPr lang="en-GB" smtClean="0"/>
              <a:t>16</a:t>
            </a:fld>
            <a:endParaRPr lang="en-GB"/>
          </a:p>
        </p:txBody>
      </p:sp>
    </p:spTree>
    <p:extLst>
      <p:ext uri="{BB962C8B-B14F-4D97-AF65-F5344CB8AC3E}">
        <p14:creationId xmlns:p14="http://schemas.microsoft.com/office/powerpoint/2010/main" val="3199212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Differs a</a:t>
            </a:r>
            <a:r>
              <a:rPr lang="en-CA" baseline="0" dirty="0" smtClean="0"/>
              <a:t> lot between countries, but also regions. Biometrics used in Africa, Asia and Latin America, but not Europe. </a:t>
            </a:r>
            <a:r>
              <a:rPr lang="en-CA" baseline="0" dirty="0" err="1" smtClean="0"/>
              <a:t>Phillipines</a:t>
            </a:r>
            <a:r>
              <a:rPr lang="en-CA" baseline="0" dirty="0" smtClean="0"/>
              <a:t> and republic of Korea use 7 of the mentioned technologies.</a:t>
            </a:r>
            <a:endParaRPr lang="en-CA" dirty="0"/>
          </a:p>
        </p:txBody>
      </p:sp>
      <p:sp>
        <p:nvSpPr>
          <p:cNvPr id="4" name="Slide Number Placeholder 3"/>
          <p:cNvSpPr>
            <a:spLocks noGrp="1"/>
          </p:cNvSpPr>
          <p:nvPr>
            <p:ph type="sldNum" sz="quarter" idx="10"/>
          </p:nvPr>
        </p:nvSpPr>
        <p:spPr/>
        <p:txBody>
          <a:bodyPr/>
          <a:lstStyle/>
          <a:p>
            <a:fld id="{9F5FFA74-7C61-457B-A590-78B130BBCB18}" type="slidenum">
              <a:rPr lang="en-GB" smtClean="0"/>
              <a:t>17</a:t>
            </a:fld>
            <a:endParaRPr lang="en-GB"/>
          </a:p>
        </p:txBody>
      </p:sp>
    </p:spTree>
    <p:extLst>
      <p:ext uri="{BB962C8B-B14F-4D97-AF65-F5344CB8AC3E}">
        <p14:creationId xmlns:p14="http://schemas.microsoft.com/office/powerpoint/2010/main" val="24572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b="0" dirty="0"/>
              <a:t>The surveys give us information, for the first time, about the structure of workforces around the world and their characteristics:</a:t>
            </a:r>
          </a:p>
          <a:p>
            <a:pPr marL="800100" lvl="1" indent="-342900">
              <a:buFont typeface="Arial" panose="020B0604020202020204" pitchFamily="34" charset="0"/>
              <a:buChar char="•"/>
            </a:pPr>
            <a:r>
              <a:rPr lang="en-GB" b="0" dirty="0"/>
              <a:t>There are generally </a:t>
            </a:r>
            <a:r>
              <a:rPr lang="en-GB" dirty="0"/>
              <a:t>small</a:t>
            </a:r>
            <a:r>
              <a:rPr lang="en-GB" b="0" dirty="0"/>
              <a:t> permanent national workforce teams – some outliers e.g. Mexico and Iraq</a:t>
            </a:r>
          </a:p>
          <a:p>
            <a:pPr marL="800100" lvl="1" indent="-342900">
              <a:buFont typeface="Arial" panose="020B0604020202020204" pitchFamily="34" charset="0"/>
              <a:buChar char="•"/>
            </a:pPr>
            <a:r>
              <a:rPr lang="en-GB" dirty="0"/>
              <a:t>There are gender imbalances.  </a:t>
            </a:r>
            <a:r>
              <a:rPr lang="en-GB" b="0" dirty="0"/>
              <a:t>Men make up more of the workforce in Africa, Asia-Pacific and Latin America and Caribbean - women in Europe.  However, women always less likely to be employed at senior levels.</a:t>
            </a:r>
          </a:p>
          <a:p>
            <a:pPr marL="800100" lvl="1" indent="-342900">
              <a:buFont typeface="Arial" panose="020B0604020202020204" pitchFamily="34" charset="0"/>
              <a:buChar char="•"/>
            </a:pPr>
            <a:r>
              <a:rPr lang="en-GB" dirty="0"/>
              <a:t>Motivations</a:t>
            </a:r>
            <a:r>
              <a:rPr lang="en-GB" b="0" dirty="0"/>
              <a:t> for working in elections is civic mindedness rather than material factors like pay.</a:t>
            </a:r>
          </a:p>
          <a:p>
            <a:pPr marL="800100" lvl="1" indent="-342900">
              <a:buFont typeface="Arial" panose="020B0604020202020204" pitchFamily="34" charset="0"/>
              <a:buChar char="•"/>
            </a:pPr>
            <a:r>
              <a:rPr lang="en-GB" b="0" dirty="0"/>
              <a:t>The work force is very </a:t>
            </a:r>
            <a:r>
              <a:rPr lang="en-GB" dirty="0"/>
              <a:t>well educated </a:t>
            </a:r>
            <a:r>
              <a:rPr lang="en-GB" b="0" dirty="0"/>
              <a:t>with 78.9 per cent educated to university undergraduate degree level.</a:t>
            </a:r>
          </a:p>
          <a:p>
            <a:pPr marL="800100" lvl="1" indent="-342900">
              <a:buFont typeface="Arial" panose="020B0604020202020204" pitchFamily="34" charset="0"/>
              <a:buChar char="•"/>
            </a:pPr>
            <a:r>
              <a:rPr lang="en-GB" b="0" dirty="0"/>
              <a:t>Average </a:t>
            </a:r>
            <a:r>
              <a:rPr lang="en-GB" dirty="0"/>
              <a:t>job</a:t>
            </a:r>
            <a:r>
              <a:rPr lang="en-GB" b="0" dirty="0"/>
              <a:t> </a:t>
            </a:r>
            <a:r>
              <a:rPr lang="en-GB" dirty="0"/>
              <a:t>tenure</a:t>
            </a:r>
            <a:r>
              <a:rPr lang="en-GB" b="0" dirty="0"/>
              <a:t> varies between countries – suggesting huge variation in levels of experience</a:t>
            </a:r>
          </a:p>
          <a:p>
            <a:pPr marL="800100" lvl="1" indent="-342900">
              <a:buFont typeface="Arial" panose="020B0604020202020204" pitchFamily="34" charset="0"/>
              <a:buChar char="•"/>
            </a:pPr>
            <a:r>
              <a:rPr lang="en-GB" b="0" dirty="0"/>
              <a:t>The surveys measured </a:t>
            </a:r>
            <a:r>
              <a:rPr lang="en-GB" dirty="0"/>
              <a:t>human resource practices</a:t>
            </a:r>
            <a:r>
              <a:rPr lang="en-GB" b="0" dirty="0"/>
              <a:t> and </a:t>
            </a:r>
            <a:r>
              <a:rPr lang="en-GB" dirty="0"/>
              <a:t>employee outcomes</a:t>
            </a:r>
          </a:p>
          <a:p>
            <a:pPr marL="1071563" lvl="3" indent="-342900">
              <a:buFont typeface="Arial" panose="020B0604020202020204" pitchFamily="34" charset="0"/>
              <a:buChar char="•"/>
            </a:pPr>
            <a:r>
              <a:rPr lang="en-GB" b="0" dirty="0"/>
              <a:t>Team working widely encouraged, performance related pay is rare.</a:t>
            </a:r>
          </a:p>
          <a:p>
            <a:pPr marL="1071563" lvl="3" indent="-342900">
              <a:buFont typeface="Arial" panose="020B0604020202020204" pitchFamily="34" charset="0"/>
              <a:buChar char="•"/>
            </a:pPr>
            <a:r>
              <a:rPr lang="en-GB" dirty="0"/>
              <a:t>Employees of EMBs seem to have a strong sense of belonging to their organisations, be satisfied with their job, and generally do not intend to leave in the immediate future.  There is some evidence that the workload can be high and that levels of stress can be considerable, however. </a:t>
            </a:r>
          </a:p>
          <a:p>
            <a:pPr marL="457200" lvl="1"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9F5FFA74-7C61-457B-A590-78B130BBCB18}" type="slidenum">
              <a:rPr lang="en-GB" smtClean="0"/>
              <a:t>19</a:t>
            </a:fld>
            <a:endParaRPr lang="en-GB"/>
          </a:p>
        </p:txBody>
      </p:sp>
    </p:spTree>
    <p:extLst>
      <p:ext uri="{BB962C8B-B14F-4D97-AF65-F5344CB8AC3E}">
        <p14:creationId xmlns:p14="http://schemas.microsoft.com/office/powerpoint/2010/main" val="377173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We can also use the data to work out which policies help EMBs to deliver better run elections.  Data is available from expert surveys about how well run elections were.</a:t>
            </a:r>
          </a:p>
          <a:p>
            <a:endParaRPr lang="en-GB" sz="1400" dirty="0"/>
          </a:p>
          <a:p>
            <a:r>
              <a:rPr lang="en-GB" sz="1400" dirty="0"/>
              <a:t>Using statistical analysis, the effects of different human resource practices and employee outcomes were identified.</a:t>
            </a:r>
          </a:p>
          <a:p>
            <a:endParaRPr lang="en-GB" sz="1400" dirty="0"/>
          </a:p>
          <a:p>
            <a:r>
              <a:rPr lang="en-GB" sz="1400" dirty="0"/>
              <a:t>A variety of factors can affect EMB performance.  However, the most important practices are:</a:t>
            </a:r>
          </a:p>
          <a:p>
            <a:pPr marL="285750" indent="-285750">
              <a:buFontTx/>
              <a:buChar char="-"/>
            </a:pPr>
            <a:r>
              <a:rPr lang="en-GB" sz="1400" dirty="0"/>
              <a:t>Enabling employees to be involved in decision-making processes.  This suggests that the practices of consulting with employees will bring about better decisions and allow problems to be prevented.</a:t>
            </a:r>
          </a:p>
          <a:p>
            <a:pPr marL="285750" indent="-285750">
              <a:buFontTx/>
              <a:buChar char="-"/>
            </a:pPr>
            <a:r>
              <a:rPr lang="en-GB" sz="1400" dirty="0"/>
              <a:t>Stress was also important.  EMBs should therefore consider ensuring that stress-management courses are provided to employees and workloads do not become too great.</a:t>
            </a:r>
          </a:p>
        </p:txBody>
      </p:sp>
      <p:sp>
        <p:nvSpPr>
          <p:cNvPr id="4" name="Slide Number Placeholder 3"/>
          <p:cNvSpPr>
            <a:spLocks noGrp="1"/>
          </p:cNvSpPr>
          <p:nvPr>
            <p:ph type="sldNum" sz="quarter" idx="10"/>
          </p:nvPr>
        </p:nvSpPr>
        <p:spPr/>
        <p:txBody>
          <a:bodyPr/>
          <a:lstStyle/>
          <a:p>
            <a:fld id="{9F5FFA74-7C61-457B-A590-78B130BBCB18}" type="slidenum">
              <a:rPr lang="en-GB" smtClean="0"/>
              <a:t>20</a:t>
            </a:fld>
            <a:endParaRPr lang="en-GB"/>
          </a:p>
        </p:txBody>
      </p:sp>
    </p:spTree>
    <p:extLst>
      <p:ext uri="{BB962C8B-B14F-4D97-AF65-F5344CB8AC3E}">
        <p14:creationId xmlns:p14="http://schemas.microsoft.com/office/powerpoint/2010/main" val="1738997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FFA74-7C61-457B-A590-78B130BBCB18}" type="slidenum">
              <a:rPr lang="en-GB" smtClean="0"/>
              <a:t>21</a:t>
            </a:fld>
            <a:endParaRPr lang="en-GB"/>
          </a:p>
        </p:txBody>
      </p:sp>
    </p:spTree>
    <p:extLst>
      <p:ext uri="{BB962C8B-B14F-4D97-AF65-F5344CB8AC3E}">
        <p14:creationId xmlns:p14="http://schemas.microsoft.com/office/powerpoint/2010/main" val="2968432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a:t>
            </a:r>
            <a:r>
              <a:rPr lang="en-GB" baseline="0" dirty="0"/>
              <a:t> the basis of the findings we have the following suggested conference conclusions.</a:t>
            </a:r>
          </a:p>
          <a:p>
            <a:endParaRPr lang="en-GB" baseline="0" dirty="0"/>
          </a:p>
          <a:p>
            <a:pPr marL="342248" indent="-342248">
              <a:buFont typeface="Arial" panose="020B0604020202020204" pitchFamily="34" charset="0"/>
              <a:buChar char="•"/>
            </a:pPr>
            <a:r>
              <a:rPr lang="en-GB" dirty="0"/>
              <a:t>There is variation in EMB organizational structure, capacity, use of ICT and personnel that can be measured through institutional and personnel surveys</a:t>
            </a:r>
          </a:p>
          <a:p>
            <a:pPr marL="342248" indent="-342248">
              <a:buFont typeface="Arial" panose="020B0604020202020204" pitchFamily="34" charset="0"/>
              <a:buChar char="•"/>
            </a:pPr>
            <a:r>
              <a:rPr lang="en-GB" dirty="0"/>
              <a:t>For EMB personnel, the promotion of: </a:t>
            </a:r>
          </a:p>
          <a:p>
            <a:pPr marL="878681" lvl="3" indent="-342900">
              <a:buFont typeface="Arial" panose="020B0604020202020204" pitchFamily="34" charset="0"/>
              <a:buChar char="•"/>
            </a:pPr>
            <a:r>
              <a:rPr lang="en-GB" dirty="0"/>
              <a:t>Workforce gender balances through recruitment and promotion</a:t>
            </a:r>
          </a:p>
          <a:p>
            <a:pPr marL="878681" lvl="3" indent="-342900">
              <a:buFont typeface="Arial" panose="020B0604020202020204" pitchFamily="34" charset="0"/>
              <a:buChar char="•"/>
            </a:pPr>
            <a:r>
              <a:rPr lang="en-GB" dirty="0"/>
              <a:t>Employee involvement/consultation in decision making</a:t>
            </a:r>
          </a:p>
          <a:p>
            <a:pPr marL="878681" lvl="3" indent="-342900">
              <a:buFont typeface="Arial" panose="020B0604020202020204" pitchFamily="34" charset="0"/>
              <a:buChar char="•"/>
            </a:pPr>
            <a:r>
              <a:rPr lang="en-GB" dirty="0"/>
              <a:t>Stress management/prevention courses and policies for staff</a:t>
            </a:r>
          </a:p>
          <a:p>
            <a:pPr marL="878681" lvl="3" indent="-342900">
              <a:buFont typeface="Arial" panose="020B0604020202020204" pitchFamily="34" charset="0"/>
              <a:buChar char="•"/>
            </a:pPr>
            <a:r>
              <a:rPr lang="en-GB" dirty="0"/>
              <a:t>Ensuring that recruitment by merit through a rigorous process</a:t>
            </a:r>
          </a:p>
          <a:p>
            <a:pPr marL="342248" lvl="1" indent="-342248">
              <a:buFont typeface="Arial" panose="020B0604020202020204" pitchFamily="34" charset="0"/>
              <a:buChar char="•"/>
            </a:pPr>
            <a:r>
              <a:rPr lang="en-GB" b="1" dirty="0"/>
              <a:t>A commitment to working with academics to evaluate EMB institutional design and practices </a:t>
            </a:r>
          </a:p>
          <a:p>
            <a:pPr marL="342248" lvl="1" indent="-342248">
              <a:buFont typeface="Arial" panose="020B0604020202020204" pitchFamily="34" charset="0"/>
              <a:buChar char="•"/>
            </a:pPr>
            <a:r>
              <a:rPr lang="en-GB" b="1" dirty="0"/>
              <a:t>Future wave of the surveys are endorsed to chart change and the effects of reform</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9F5FFA74-7C61-457B-A590-78B130BBCB18}" type="slidenum">
              <a:rPr lang="en-GB" smtClean="0"/>
              <a:t>22</a:t>
            </a:fld>
            <a:endParaRPr lang="en-GB"/>
          </a:p>
        </p:txBody>
      </p:sp>
    </p:spTree>
    <p:extLst>
      <p:ext uri="{BB962C8B-B14F-4D97-AF65-F5344CB8AC3E}">
        <p14:creationId xmlns:p14="http://schemas.microsoft.com/office/powerpoint/2010/main" val="83539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24" marR="0" lvl="0" indent="-171124" algn="l" defTabSz="912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Successfully dealing with security challenges can be dependent on staff, capacity, use of technology and independence of an EMB.</a:t>
            </a:r>
            <a:endParaRPr lang="en-US" sz="1400" dirty="0"/>
          </a:p>
          <a:p>
            <a:pPr marL="171124" indent="-171124" defTabSz="912663">
              <a:buFont typeface="Arial" panose="020B0604020202020204" pitchFamily="34" charset="0"/>
              <a:buChar char="•"/>
              <a:defRPr/>
            </a:pPr>
            <a:r>
              <a:rPr lang="en-GB" sz="1400" dirty="0"/>
              <a:t>Yet we know little about these aspects of electoral management bodies.</a:t>
            </a:r>
          </a:p>
          <a:p>
            <a:pPr marL="171124" indent="-171124" defTabSz="912663">
              <a:buFont typeface="Arial" panose="020B0604020202020204" pitchFamily="34" charset="0"/>
              <a:buChar char="•"/>
              <a:defRPr/>
            </a:pPr>
            <a:r>
              <a:rPr lang="en-GB" sz="1400" dirty="0"/>
              <a:t>In this presentation we present the results of the surveys that we have been undertaking in collaboration with EMBs, i.e. with all your support. </a:t>
            </a:r>
            <a:r>
              <a:rPr lang="en-GB" sz="1400" b="1" dirty="0">
                <a:solidFill>
                  <a:srgbClr val="FF0000"/>
                </a:solidFill>
              </a:rPr>
              <a:t>Thank you! We will send you all a final report of results via snail-mail.</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9F5FFA74-7C61-457B-A590-78B130BBCB18}" type="slidenum">
              <a:rPr lang="en-GB" smtClean="0"/>
              <a:t>2</a:t>
            </a:fld>
            <a:endParaRPr lang="en-GB"/>
          </a:p>
        </p:txBody>
      </p:sp>
    </p:spTree>
    <p:extLst>
      <p:ext uri="{BB962C8B-B14F-4D97-AF65-F5344CB8AC3E}">
        <p14:creationId xmlns:p14="http://schemas.microsoft.com/office/powerpoint/2010/main" val="3504837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FFA74-7C61-457B-A590-78B130BBCB18}" type="slidenum">
              <a:rPr lang="en-GB" smtClean="0"/>
              <a:t>23</a:t>
            </a:fld>
            <a:endParaRPr lang="en-GB"/>
          </a:p>
        </p:txBody>
      </p:sp>
    </p:spTree>
    <p:extLst>
      <p:ext uri="{BB962C8B-B14F-4D97-AF65-F5344CB8AC3E}">
        <p14:creationId xmlns:p14="http://schemas.microsoft.com/office/powerpoint/2010/main" val="4049290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248" indent="-342248">
              <a:buFont typeface="Arial" panose="020B0604020202020204" pitchFamily="34" charset="0"/>
              <a:buChar char="•"/>
            </a:pPr>
            <a:endParaRPr lang="en-GB" sz="1400" dirty="0"/>
          </a:p>
        </p:txBody>
      </p:sp>
      <p:sp>
        <p:nvSpPr>
          <p:cNvPr id="4" name="Slide Number Placeholder 3"/>
          <p:cNvSpPr>
            <a:spLocks noGrp="1"/>
          </p:cNvSpPr>
          <p:nvPr>
            <p:ph type="sldNum" sz="quarter" idx="10"/>
          </p:nvPr>
        </p:nvSpPr>
        <p:spPr/>
        <p:txBody>
          <a:bodyPr/>
          <a:lstStyle/>
          <a:p>
            <a:fld id="{9F5FFA74-7C61-457B-A590-78B130BBCB18}" type="slidenum">
              <a:rPr lang="en-GB" smtClean="0"/>
              <a:t>24</a:t>
            </a:fld>
            <a:endParaRPr lang="en-GB"/>
          </a:p>
        </p:txBody>
      </p:sp>
    </p:spTree>
    <p:extLst>
      <p:ext uri="{BB962C8B-B14F-4D97-AF65-F5344CB8AC3E}">
        <p14:creationId xmlns:p14="http://schemas.microsoft.com/office/powerpoint/2010/main" val="1803223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Thank you for listening to the presentation and for your kind assistance.  Without the support of the EMBS and the Venice Commission this project would have been possible.</a:t>
            </a:r>
          </a:p>
          <a:p>
            <a:endParaRPr lang="en-GB" sz="1400" dirty="0"/>
          </a:p>
          <a:p>
            <a:r>
              <a:rPr lang="en-GB" sz="1400" dirty="0"/>
              <a:t>You can find more information about us on the electoralmanagement.com website or feel free to approach us at the conference or via email.</a:t>
            </a:r>
          </a:p>
          <a:p>
            <a:endParaRPr lang="en-GB" sz="1400" dirty="0"/>
          </a:p>
          <a:p>
            <a:r>
              <a:rPr lang="en-GB" sz="1400" dirty="0"/>
              <a:t>We are happy to make these slides available to you and they include a statistical appendix.</a:t>
            </a:r>
          </a:p>
        </p:txBody>
      </p:sp>
      <p:sp>
        <p:nvSpPr>
          <p:cNvPr id="4" name="Slide Number Placeholder 3"/>
          <p:cNvSpPr>
            <a:spLocks noGrp="1"/>
          </p:cNvSpPr>
          <p:nvPr>
            <p:ph type="sldNum" sz="quarter" idx="10"/>
          </p:nvPr>
        </p:nvSpPr>
        <p:spPr/>
        <p:txBody>
          <a:bodyPr/>
          <a:lstStyle/>
          <a:p>
            <a:fld id="{9F5FFA74-7C61-457B-A590-78B130BBCB18}" type="slidenum">
              <a:rPr lang="en-GB" smtClean="0"/>
              <a:t>25</a:t>
            </a:fld>
            <a:endParaRPr lang="en-GB"/>
          </a:p>
        </p:txBody>
      </p:sp>
    </p:spTree>
    <p:extLst>
      <p:ext uri="{BB962C8B-B14F-4D97-AF65-F5344CB8AC3E}">
        <p14:creationId xmlns:p14="http://schemas.microsoft.com/office/powerpoint/2010/main" val="2090617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we add the Special Issue </a:t>
            </a:r>
            <a:r>
              <a:rPr lang="en-GB"/>
              <a:t>here?? </a:t>
            </a:r>
            <a:endParaRPr lang="en-GB" dirty="0"/>
          </a:p>
        </p:txBody>
      </p:sp>
      <p:sp>
        <p:nvSpPr>
          <p:cNvPr id="4" name="Slide Number Placeholder 3"/>
          <p:cNvSpPr>
            <a:spLocks noGrp="1"/>
          </p:cNvSpPr>
          <p:nvPr>
            <p:ph type="sldNum" sz="quarter" idx="10"/>
          </p:nvPr>
        </p:nvSpPr>
        <p:spPr/>
        <p:txBody>
          <a:bodyPr/>
          <a:lstStyle/>
          <a:p>
            <a:fld id="{9F5FFA74-7C61-457B-A590-78B130BBCB18}" type="slidenum">
              <a:rPr lang="en-GB" smtClean="0"/>
              <a:t>26</a:t>
            </a:fld>
            <a:endParaRPr lang="en-GB"/>
          </a:p>
        </p:txBody>
      </p:sp>
    </p:spTree>
    <p:extLst>
      <p:ext uri="{BB962C8B-B14F-4D97-AF65-F5344CB8AC3E}">
        <p14:creationId xmlns:p14="http://schemas.microsoft.com/office/powerpoint/2010/main" val="112520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5FFA74-7C61-457B-A590-78B130BBCB18}" type="slidenum">
              <a:rPr lang="en-GB" smtClean="0"/>
              <a:t>3</a:t>
            </a:fld>
            <a:endParaRPr lang="en-GB"/>
          </a:p>
        </p:txBody>
      </p:sp>
    </p:spTree>
    <p:extLst>
      <p:ext uri="{BB962C8B-B14F-4D97-AF65-F5344CB8AC3E}">
        <p14:creationId xmlns:p14="http://schemas.microsoft.com/office/powerpoint/2010/main" val="185473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24" indent="-171124">
              <a:buFontTx/>
              <a:buChar char="-"/>
            </a:pPr>
            <a:r>
              <a:rPr lang="en-GB" sz="1400" dirty="0"/>
              <a:t>Renowned for our work in this area, having authored some of the major work on EMBs outside of America.</a:t>
            </a:r>
          </a:p>
          <a:p>
            <a:pPr marL="171124" indent="-171124">
              <a:buFontTx/>
              <a:buChar char="-"/>
            </a:pPr>
            <a:r>
              <a:rPr lang="en-GB" sz="1400" dirty="0"/>
              <a:t>Have informed government policy.  </a:t>
            </a:r>
          </a:p>
          <a:p>
            <a:pPr marL="627456" lvl="1" indent="-171124">
              <a:buFontTx/>
              <a:buChar char="-"/>
            </a:pPr>
            <a:r>
              <a:rPr lang="en-GB" sz="1400" dirty="0"/>
              <a:t>Leontine’s legal work</a:t>
            </a:r>
          </a:p>
          <a:p>
            <a:pPr marL="627456" lvl="1" indent="-171124">
              <a:buFontTx/>
              <a:buChar char="-"/>
            </a:pPr>
            <a:r>
              <a:rPr lang="en-GB" sz="1400" dirty="0"/>
              <a:t>Toby as a permanent Senior Fellow to UK Parliamentary Group</a:t>
            </a:r>
          </a:p>
          <a:p>
            <a:pPr marL="627456" lvl="1" indent="-171124">
              <a:buFontTx/>
              <a:buChar char="-"/>
            </a:pPr>
            <a:r>
              <a:rPr lang="en-GB" sz="1400" dirty="0"/>
              <a:t>Holly’s work on EMB capacity </a:t>
            </a:r>
            <a:r>
              <a:rPr lang="en-GB" sz="1400" i="1" dirty="0"/>
              <a:t>ADD Holly?</a:t>
            </a:r>
          </a:p>
          <a:p>
            <a:pPr marL="627456" lvl="1" indent="-171124">
              <a:buFontTx/>
              <a:buChar char="-"/>
            </a:pPr>
            <a:r>
              <a:rPr lang="en-GB" sz="1400" dirty="0"/>
              <a:t>Caro’s work on election integrity worldwide and role of EMBs in ensuring high quality elections</a:t>
            </a:r>
          </a:p>
          <a:p>
            <a:pPr marL="171124" indent="-171124">
              <a:buFontTx/>
              <a:buChar char="-"/>
            </a:pPr>
            <a:r>
              <a:rPr lang="en-GB" sz="1400" dirty="0"/>
              <a:t>Experienced in surveying and interviewing electoral officials.  </a:t>
            </a:r>
          </a:p>
          <a:p>
            <a:pPr marL="171124" indent="-171124">
              <a:buFontTx/>
              <a:buChar char="-"/>
            </a:pPr>
            <a:r>
              <a:rPr lang="en-GB" sz="1400" dirty="0"/>
              <a:t>Have established the Electoral Management Network and www.electoralmanagement.com to profile leading academic research on the topic.</a:t>
            </a:r>
          </a:p>
        </p:txBody>
      </p:sp>
      <p:sp>
        <p:nvSpPr>
          <p:cNvPr id="4" name="Slide Number Placeholder 3"/>
          <p:cNvSpPr>
            <a:spLocks noGrp="1"/>
          </p:cNvSpPr>
          <p:nvPr>
            <p:ph type="sldNum" sz="quarter" idx="10"/>
          </p:nvPr>
        </p:nvSpPr>
        <p:spPr/>
        <p:txBody>
          <a:bodyPr/>
          <a:lstStyle/>
          <a:p>
            <a:fld id="{9F5FFA74-7C61-457B-A590-78B130BBCB18}" type="slidenum">
              <a:rPr lang="en-GB" smtClean="0"/>
              <a:t>4</a:t>
            </a:fld>
            <a:endParaRPr lang="en-GB"/>
          </a:p>
        </p:txBody>
      </p:sp>
    </p:spTree>
    <p:extLst>
      <p:ext uri="{BB962C8B-B14F-4D97-AF65-F5344CB8AC3E}">
        <p14:creationId xmlns:p14="http://schemas.microsoft.com/office/powerpoint/2010/main" val="111611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Limited research on the area</a:t>
            </a:r>
          </a:p>
          <a:p>
            <a:pPr marL="171124" indent="-171124">
              <a:buFontTx/>
              <a:buChar char="-"/>
            </a:pPr>
            <a:r>
              <a:rPr lang="en-GB" sz="1400" dirty="0"/>
              <a:t>Main starting point has been the idea that independent EMBs are better because they prevent politicians interference. But literature reports mixed findings: mainly due to focus on formal independence rather than de facto independence.</a:t>
            </a:r>
          </a:p>
          <a:p>
            <a:pPr marL="171124" indent="-171124">
              <a:buFontTx/>
              <a:buChar char="-"/>
            </a:pPr>
            <a:r>
              <a:rPr lang="en-GB" sz="1400" dirty="0"/>
              <a:t>We know that there are some innovative policy tools that can make a difference.  In the UK the Electoral Commission set central standards for local officials to comply with and published the results.  This provided a mechanism to introduce change and improve electoral management.</a:t>
            </a:r>
          </a:p>
          <a:p>
            <a:pPr marL="171124" indent="-171124">
              <a:buFontTx/>
              <a:buChar char="-"/>
            </a:pPr>
            <a:r>
              <a:rPr lang="en-GB" sz="1400" dirty="0"/>
              <a:t>The funding of electoral services is usually, but not always, shown to be important</a:t>
            </a:r>
          </a:p>
          <a:p>
            <a:pPr marL="171124" indent="-171124">
              <a:buFontTx/>
              <a:buChar char="-"/>
            </a:pPr>
            <a:r>
              <a:rPr lang="en-GB" sz="1400" dirty="0"/>
              <a:t>In older democracies, the tools designed decades or centuries ago, may no be longer effective. Challenges of immigration, changing social attitudes, use of ICT (!) and expectations change, make systems such as annual canvasses ineffective.</a:t>
            </a:r>
          </a:p>
          <a:p>
            <a:pPr marL="171124" indent="-171124">
              <a:buFontTx/>
              <a:buChar char="-"/>
            </a:pPr>
            <a:r>
              <a:rPr lang="en-GB" sz="1400" dirty="0"/>
              <a:t>References for these studies are available at the end of the slides.</a:t>
            </a:r>
          </a:p>
          <a:p>
            <a:pPr marL="171124" indent="-171124">
              <a:buFontTx/>
              <a:buChar char="-"/>
            </a:pPr>
            <a:endParaRPr lang="en-GB" sz="1400" dirty="0"/>
          </a:p>
          <a:p>
            <a:pPr marL="171124" indent="-171124">
              <a:buFontTx/>
              <a:buChar char="-"/>
            </a:pPr>
            <a:r>
              <a:rPr lang="en-GB" sz="1400" dirty="0"/>
              <a:t>Research has been hindered by the lack of comparative data.</a:t>
            </a:r>
          </a:p>
          <a:p>
            <a:pPr marL="171124" indent="-171124">
              <a:buFontTx/>
              <a:buChar char="-"/>
            </a:pPr>
            <a:r>
              <a:rPr lang="en-GB" sz="1400" dirty="0"/>
              <a:t>International IDEA has developed classification system</a:t>
            </a:r>
          </a:p>
          <a:p>
            <a:pPr marL="171124" indent="-171124">
              <a:buFontTx/>
              <a:buChar char="-"/>
            </a:pPr>
            <a:r>
              <a:rPr lang="en-GB" sz="1400" dirty="0"/>
              <a:t>There are also some surveys of officials – but limited in geographical reach and no cross-national studies.</a:t>
            </a:r>
            <a:endParaRPr lang="en-GB" baseline="0" dirty="0"/>
          </a:p>
        </p:txBody>
      </p:sp>
      <p:sp>
        <p:nvSpPr>
          <p:cNvPr id="4" name="Slide Number Placeholder 3"/>
          <p:cNvSpPr>
            <a:spLocks noGrp="1"/>
          </p:cNvSpPr>
          <p:nvPr>
            <p:ph type="sldNum" sz="quarter" idx="10"/>
          </p:nvPr>
        </p:nvSpPr>
        <p:spPr/>
        <p:txBody>
          <a:bodyPr/>
          <a:lstStyle/>
          <a:p>
            <a:fld id="{9F5FFA74-7C61-457B-A590-78B130BBCB18}" type="slidenum">
              <a:rPr lang="en-GB" smtClean="0"/>
              <a:t>5</a:t>
            </a:fld>
            <a:endParaRPr lang="en-GB"/>
          </a:p>
        </p:txBody>
      </p:sp>
    </p:spTree>
    <p:extLst>
      <p:ext uri="{BB962C8B-B14F-4D97-AF65-F5344CB8AC3E}">
        <p14:creationId xmlns:p14="http://schemas.microsoft.com/office/powerpoint/2010/main" val="222361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5FFA74-7C61-457B-A590-78B130BBCB18}" type="slidenum">
              <a:rPr lang="en-GB" smtClean="0"/>
              <a:t>6</a:t>
            </a:fld>
            <a:endParaRPr lang="en-GB"/>
          </a:p>
        </p:txBody>
      </p:sp>
    </p:spTree>
    <p:extLst>
      <p:ext uri="{BB962C8B-B14F-4D97-AF65-F5344CB8AC3E}">
        <p14:creationId xmlns:p14="http://schemas.microsoft.com/office/powerpoint/2010/main" val="301093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project sought to identify the variation in the design of EMBs worldwide</a:t>
            </a:r>
          </a:p>
          <a:p>
            <a:endParaRPr lang="en-US" sz="1400" dirty="0"/>
          </a:p>
          <a:p>
            <a:r>
              <a:rPr lang="en-US" sz="1400" dirty="0"/>
              <a:t>We are then interested in how these variations can affect the quality of elections</a:t>
            </a:r>
          </a:p>
          <a:p>
            <a:endParaRPr lang="en-US" sz="1400" dirty="0"/>
          </a:p>
          <a:p>
            <a:r>
              <a:rPr lang="en-US" sz="1400" dirty="0"/>
              <a:t>We began by thinking that four areas might be important:</a:t>
            </a:r>
          </a:p>
          <a:p>
            <a:pPr marL="613196" lvl="2" indent="-342248">
              <a:buFont typeface="Arial" panose="020B0604020202020204" pitchFamily="34" charset="0"/>
              <a:buChar char="•"/>
            </a:pPr>
            <a:r>
              <a:rPr lang="en-GB" sz="2000" b="1" dirty="0"/>
              <a:t>Capacity.</a:t>
            </a:r>
            <a:r>
              <a:rPr lang="en-GB" sz="2000" dirty="0"/>
              <a:t>  What resources do EMBs have?  Where are the resources spent?</a:t>
            </a:r>
          </a:p>
          <a:p>
            <a:pPr marL="613196" lvl="2" indent="-342248">
              <a:buFont typeface="Arial" panose="020B0604020202020204" pitchFamily="34" charset="0"/>
              <a:buChar char="•"/>
            </a:pPr>
            <a:r>
              <a:rPr lang="en-GB" sz="2000" b="1" dirty="0"/>
              <a:t>Technology: </a:t>
            </a:r>
            <a:r>
              <a:rPr lang="en-GB" sz="2000" dirty="0"/>
              <a:t>What types of technology are used? Who makes these decisions? Who provides support on Election day? </a:t>
            </a:r>
            <a:endParaRPr lang="en-GB" sz="2000" dirty="0">
              <a:solidFill>
                <a:srgbClr val="FF0000"/>
              </a:solidFill>
            </a:endParaRPr>
          </a:p>
          <a:p>
            <a:pPr marL="613196" lvl="2" indent="-342248">
              <a:buFont typeface="Arial" panose="020B0604020202020204" pitchFamily="34" charset="0"/>
              <a:buChar char="•"/>
            </a:pPr>
            <a:r>
              <a:rPr lang="en-GB" sz="2000" b="1" dirty="0"/>
              <a:t>Autonomy.</a:t>
            </a:r>
            <a:r>
              <a:rPr lang="en-GB" sz="2000" dirty="0"/>
              <a:t>  To what extent are EMBs formally independent of government? What factors shape EMB </a:t>
            </a:r>
            <a:r>
              <a:rPr lang="en-GB" sz="2000" i="1" dirty="0"/>
              <a:t>de facto </a:t>
            </a:r>
            <a:r>
              <a:rPr lang="en-GB" sz="2000" dirty="0"/>
              <a:t>independence? </a:t>
            </a:r>
          </a:p>
          <a:p>
            <a:pPr marL="613196" lvl="2" indent="-342248">
              <a:buFont typeface="Arial" panose="020B0604020202020204" pitchFamily="34" charset="0"/>
              <a:buChar char="•"/>
            </a:pPr>
            <a:r>
              <a:rPr lang="en-GB" sz="2000" b="1" dirty="0"/>
              <a:t>Personnel and Management. </a:t>
            </a:r>
            <a:r>
              <a:rPr lang="en-GB" sz="2000" dirty="0"/>
              <a:t>Management practices?  Employee experiences such as job satisfaction, stress or workload?</a:t>
            </a:r>
          </a:p>
          <a:p>
            <a:endParaRPr lang="en-US" sz="1400" dirty="0"/>
          </a:p>
        </p:txBody>
      </p:sp>
      <p:sp>
        <p:nvSpPr>
          <p:cNvPr id="4" name="Slide Number Placeholder 3"/>
          <p:cNvSpPr>
            <a:spLocks noGrp="1"/>
          </p:cNvSpPr>
          <p:nvPr>
            <p:ph type="sldNum" sz="quarter" idx="10"/>
          </p:nvPr>
        </p:nvSpPr>
        <p:spPr/>
        <p:txBody>
          <a:bodyPr/>
          <a:lstStyle/>
          <a:p>
            <a:fld id="{9F5FFA74-7C61-457B-A590-78B130BBCB18}" type="slidenum">
              <a:rPr lang="en-GB" smtClean="0"/>
              <a:t>7</a:t>
            </a:fld>
            <a:endParaRPr lang="en-GB"/>
          </a:p>
        </p:txBody>
      </p:sp>
    </p:spTree>
    <p:extLst>
      <p:ext uri="{BB962C8B-B14F-4D97-AF65-F5344CB8AC3E}">
        <p14:creationId xmlns:p14="http://schemas.microsoft.com/office/powerpoint/2010/main" val="159377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sz="1400" dirty="0"/>
              <a:t>We developed two surveys which were translated and circulated to all European EMBs at the 13</a:t>
            </a:r>
            <a:r>
              <a:rPr lang="en-GB" sz="1400" baseline="30000" dirty="0"/>
              <a:t>th</a:t>
            </a:r>
            <a:r>
              <a:rPr lang="en-GB" sz="1400" dirty="0"/>
              <a:t> Conference of EMBs in </a:t>
            </a:r>
            <a:r>
              <a:rPr lang="en-GB" sz="1400" dirty="0" err="1"/>
              <a:t>Burcharest</a:t>
            </a:r>
            <a:r>
              <a:rPr lang="en-GB" sz="1400" dirty="0"/>
              <a:t>.</a:t>
            </a:r>
          </a:p>
          <a:p>
            <a:r>
              <a:rPr lang="en-GB" sz="1400" dirty="0"/>
              <a:t>- The first was a survey asking each EMB about the structure of their organisation.</a:t>
            </a:r>
          </a:p>
          <a:p>
            <a:r>
              <a:rPr lang="en-GB" sz="1400" dirty="0"/>
              <a:t>- The second was designed to be circulated to all personnel within the EMBs </a:t>
            </a:r>
          </a:p>
          <a:p>
            <a:endParaRPr lang="en-GB" sz="1400" dirty="0"/>
          </a:p>
          <a:p>
            <a:pPr marL="171124" indent="-171124">
              <a:buFontTx/>
              <a:buChar char="-"/>
            </a:pPr>
            <a:r>
              <a:rPr lang="en-GB" sz="1400" dirty="0"/>
              <a:t>Key principles were confidentiality and mutual trust with EMBs</a:t>
            </a:r>
          </a:p>
          <a:p>
            <a:pPr marL="627456" lvl="1" indent="-171124">
              <a:buFontTx/>
              <a:buChar char="-"/>
            </a:pPr>
            <a:r>
              <a:rPr lang="en-GB" sz="1400" dirty="0"/>
              <a:t>Information from the structural survey was designed to be eventually made publically available, but we allowed EMBs the option of selecting which information could not be published.  </a:t>
            </a:r>
          </a:p>
          <a:p>
            <a:pPr marL="627456" lvl="1" indent="-171124">
              <a:buFontTx/>
              <a:buChar char="-"/>
            </a:pPr>
            <a:r>
              <a:rPr lang="en-GB" sz="1400" dirty="0"/>
              <a:t>Information from the personnel survey would not be published and individual countries would not be identifiable in the results and analysis. Instead, we would analyse all data together.</a:t>
            </a:r>
          </a:p>
          <a:p>
            <a:endParaRPr lang="en-GB" sz="1400" dirty="0"/>
          </a:p>
        </p:txBody>
      </p:sp>
      <p:sp>
        <p:nvSpPr>
          <p:cNvPr id="4" name="Slide Number Placeholder 3"/>
          <p:cNvSpPr>
            <a:spLocks noGrp="1"/>
          </p:cNvSpPr>
          <p:nvPr>
            <p:ph type="sldNum" sz="quarter" idx="10"/>
          </p:nvPr>
        </p:nvSpPr>
        <p:spPr/>
        <p:txBody>
          <a:bodyPr/>
          <a:lstStyle/>
          <a:p>
            <a:fld id="{9F5FFA74-7C61-457B-A590-78B130BBCB18}" type="slidenum">
              <a:rPr lang="en-GB" smtClean="0"/>
              <a:t>8</a:t>
            </a:fld>
            <a:endParaRPr lang="en-GB"/>
          </a:p>
        </p:txBody>
      </p:sp>
    </p:spTree>
    <p:extLst>
      <p:ext uri="{BB962C8B-B14F-4D97-AF65-F5344CB8AC3E}">
        <p14:creationId xmlns:p14="http://schemas.microsoft.com/office/powerpoint/2010/main" val="246489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FFA74-7C61-457B-A590-78B130BBCB18}" type="slidenum">
              <a:rPr lang="en-GB" smtClean="0"/>
              <a:t>9</a:t>
            </a:fld>
            <a:endParaRPr lang="en-GB"/>
          </a:p>
        </p:txBody>
      </p:sp>
    </p:spTree>
    <p:extLst>
      <p:ext uri="{BB962C8B-B14F-4D97-AF65-F5344CB8AC3E}">
        <p14:creationId xmlns:p14="http://schemas.microsoft.com/office/powerpoint/2010/main" val="166726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7750" y="1738314"/>
            <a:ext cx="7048500" cy="2737794"/>
          </a:xfrm>
        </p:spPr>
        <p:txBody>
          <a:bodyPr wrap="square" anchor="ctr">
            <a:noAutofit/>
          </a:bodyPr>
          <a:lstStyle>
            <a:lvl1pPr algn="ctr">
              <a:lnSpc>
                <a:spcPct val="65000"/>
              </a:lnSpc>
              <a:defRPr sz="10000" b="1">
                <a:solidFill>
                  <a:schemeClr val="bg1"/>
                </a:solidFill>
              </a:defRPr>
            </a:lvl1pPr>
          </a:lstStyle>
          <a:p>
            <a:r>
              <a:rPr lang="en-US" dirty="0"/>
              <a:t>MASTER TITLE STYLE</a:t>
            </a:r>
            <a:endParaRPr lang="en-GB" dirty="0"/>
          </a:p>
        </p:txBody>
      </p:sp>
      <p:sp>
        <p:nvSpPr>
          <p:cNvPr id="4" name="Date Placeholder 3"/>
          <p:cNvSpPr>
            <a:spLocks noGrp="1"/>
          </p:cNvSpPr>
          <p:nvPr>
            <p:ph type="dt" sz="half" idx="10"/>
          </p:nvPr>
        </p:nvSpPr>
        <p:spPr>
          <a:xfrm>
            <a:off x="3146822" y="4823792"/>
            <a:ext cx="2850357" cy="637895"/>
          </a:xfrm>
        </p:spPr>
        <p:txBody>
          <a:bodyPr wrap="none" tIns="36000" anchor="t">
            <a:noAutofit/>
          </a:bodyPr>
          <a:lstStyle>
            <a:lvl1pPr algn="ctr">
              <a:defRPr sz="1200" b="1">
                <a:solidFill>
                  <a:schemeClr val="bg1"/>
                </a:solidFill>
                <a:latin typeface="+mn-lt"/>
              </a:defRPr>
            </a:lvl1pPr>
          </a:lstStyle>
          <a:p>
            <a:pPr>
              <a:lnSpc>
                <a:spcPct val="80000"/>
              </a:lnSpc>
            </a:pPr>
            <a:fld id="{AD7F719B-8DB4-4DE0-B9FB-E47B756693F8}" type="datetime1">
              <a:rPr lang="en-GB" smtClean="0"/>
              <a:t>18/04/2018</a:t>
            </a:fld>
            <a:endParaRPr lang="en-GB" dirty="0"/>
          </a:p>
        </p:txBody>
      </p:sp>
      <p:cxnSp>
        <p:nvCxnSpPr>
          <p:cNvPr id="37" name="Straight Connector 36"/>
          <p:cNvCxnSpPr/>
          <p:nvPr userDrawn="1"/>
        </p:nvCxnSpPr>
        <p:spPr>
          <a:xfrm>
            <a:off x="3276600" y="4457356"/>
            <a:ext cx="25908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Freeform 5"/>
          <p:cNvSpPr>
            <a:spLocks/>
          </p:cNvSpPr>
          <p:nvPr userDrawn="1"/>
        </p:nvSpPr>
        <p:spPr bwMode="black">
          <a:xfrm>
            <a:off x="395288" y="5713250"/>
            <a:ext cx="307226" cy="550877"/>
          </a:xfrm>
          <a:custGeom>
            <a:avLst/>
            <a:gdLst>
              <a:gd name="T0" fmla="*/ 111 w 111"/>
              <a:gd name="T1" fmla="*/ 195 h 198"/>
              <a:gd name="T2" fmla="*/ 107 w 111"/>
              <a:gd name="T3" fmla="*/ 195 h 198"/>
              <a:gd name="T4" fmla="*/ 58 w 111"/>
              <a:gd name="T5" fmla="*/ 121 h 198"/>
              <a:gd name="T6" fmla="*/ 58 w 111"/>
              <a:gd name="T7" fmla="*/ 41 h 198"/>
              <a:gd name="T8" fmla="*/ 87 w 111"/>
              <a:gd name="T9" fmla="*/ 3 h 198"/>
              <a:gd name="T10" fmla="*/ 87 w 111"/>
              <a:gd name="T11" fmla="*/ 0 h 198"/>
              <a:gd name="T12" fmla="*/ 0 w 111"/>
              <a:gd name="T13" fmla="*/ 0 h 198"/>
              <a:gd name="T14" fmla="*/ 0 w 111"/>
              <a:gd name="T15" fmla="*/ 3 h 198"/>
              <a:gd name="T16" fmla="*/ 21 w 111"/>
              <a:gd name="T17" fmla="*/ 33 h 198"/>
              <a:gd name="T18" fmla="*/ 21 w 111"/>
              <a:gd name="T19" fmla="*/ 112 h 198"/>
              <a:gd name="T20" fmla="*/ 101 w 111"/>
              <a:gd name="T21" fmla="*/ 198 h 198"/>
              <a:gd name="T22" fmla="*/ 103 w 111"/>
              <a:gd name="T23" fmla="*/ 198 h 198"/>
              <a:gd name="T24" fmla="*/ 111 w 111"/>
              <a:gd name="T25" fmla="*/ 198 h 198"/>
              <a:gd name="T26" fmla="*/ 111 w 111"/>
              <a:gd name="T27"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98">
                <a:moveTo>
                  <a:pt x="111" y="195"/>
                </a:moveTo>
                <a:cubicBezTo>
                  <a:pt x="108" y="195"/>
                  <a:pt x="110" y="195"/>
                  <a:pt x="107" y="195"/>
                </a:cubicBezTo>
                <a:cubicBezTo>
                  <a:pt x="79" y="195"/>
                  <a:pt x="58" y="175"/>
                  <a:pt x="58" y="121"/>
                </a:cubicBezTo>
                <a:cubicBezTo>
                  <a:pt x="58" y="41"/>
                  <a:pt x="58" y="41"/>
                  <a:pt x="58" y="41"/>
                </a:cubicBezTo>
                <a:cubicBezTo>
                  <a:pt x="58" y="13"/>
                  <a:pt x="70" y="3"/>
                  <a:pt x="87" y="3"/>
                </a:cubicBezTo>
                <a:cubicBezTo>
                  <a:pt x="87" y="0"/>
                  <a:pt x="87" y="0"/>
                  <a:pt x="87" y="0"/>
                </a:cubicBezTo>
                <a:cubicBezTo>
                  <a:pt x="0" y="0"/>
                  <a:pt x="0" y="0"/>
                  <a:pt x="0" y="0"/>
                </a:cubicBezTo>
                <a:cubicBezTo>
                  <a:pt x="0" y="3"/>
                  <a:pt x="0" y="3"/>
                  <a:pt x="0" y="3"/>
                </a:cubicBezTo>
                <a:cubicBezTo>
                  <a:pt x="15" y="3"/>
                  <a:pt x="21" y="16"/>
                  <a:pt x="21" y="33"/>
                </a:cubicBezTo>
                <a:cubicBezTo>
                  <a:pt x="21" y="112"/>
                  <a:pt x="21" y="112"/>
                  <a:pt x="21" y="112"/>
                </a:cubicBezTo>
                <a:cubicBezTo>
                  <a:pt x="21" y="171"/>
                  <a:pt x="49" y="198"/>
                  <a:pt x="101" y="198"/>
                </a:cubicBezTo>
                <a:cubicBezTo>
                  <a:pt x="103" y="198"/>
                  <a:pt x="103" y="198"/>
                  <a:pt x="103" y="198"/>
                </a:cubicBezTo>
                <a:cubicBezTo>
                  <a:pt x="111" y="198"/>
                  <a:pt x="111" y="198"/>
                  <a:pt x="111" y="198"/>
                </a:cubicBezTo>
                <a:lnTo>
                  <a:pt x="111" y="19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
          <p:cNvSpPr>
            <a:spLocks/>
          </p:cNvSpPr>
          <p:nvPr userDrawn="1"/>
        </p:nvSpPr>
        <p:spPr bwMode="black">
          <a:xfrm>
            <a:off x="1084569" y="5891501"/>
            <a:ext cx="212929" cy="211408"/>
          </a:xfrm>
          <a:custGeom>
            <a:avLst/>
            <a:gdLst>
              <a:gd name="T0" fmla="*/ 37 w 77"/>
              <a:gd name="T1" fmla="*/ 76 h 76"/>
              <a:gd name="T2" fmla="*/ 0 w 77"/>
              <a:gd name="T3" fmla="*/ 39 h 76"/>
              <a:gd name="T4" fmla="*/ 0 w 77"/>
              <a:gd name="T5" fmla="*/ 36 h 76"/>
              <a:gd name="T6" fmla="*/ 37 w 77"/>
              <a:gd name="T7" fmla="*/ 0 h 76"/>
              <a:gd name="T8" fmla="*/ 40 w 77"/>
              <a:gd name="T9" fmla="*/ 0 h 76"/>
              <a:gd name="T10" fmla="*/ 77 w 77"/>
              <a:gd name="T11" fmla="*/ 36 h 76"/>
              <a:gd name="T12" fmla="*/ 77 w 77"/>
              <a:gd name="T13" fmla="*/ 39 h 76"/>
              <a:gd name="T14" fmla="*/ 40 w 77"/>
              <a:gd name="T15" fmla="*/ 76 h 76"/>
              <a:gd name="T16" fmla="*/ 37 w 77"/>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6">
                <a:moveTo>
                  <a:pt x="37" y="76"/>
                </a:moveTo>
                <a:cubicBezTo>
                  <a:pt x="37" y="46"/>
                  <a:pt x="30" y="39"/>
                  <a:pt x="0" y="39"/>
                </a:cubicBezTo>
                <a:cubicBezTo>
                  <a:pt x="0" y="36"/>
                  <a:pt x="0" y="36"/>
                  <a:pt x="0" y="36"/>
                </a:cubicBezTo>
                <a:cubicBezTo>
                  <a:pt x="30" y="36"/>
                  <a:pt x="37" y="29"/>
                  <a:pt x="37" y="0"/>
                </a:cubicBezTo>
                <a:cubicBezTo>
                  <a:pt x="40" y="0"/>
                  <a:pt x="40" y="0"/>
                  <a:pt x="40" y="0"/>
                </a:cubicBezTo>
                <a:cubicBezTo>
                  <a:pt x="40" y="29"/>
                  <a:pt x="47" y="36"/>
                  <a:pt x="77" y="36"/>
                </a:cubicBezTo>
                <a:cubicBezTo>
                  <a:pt x="77" y="39"/>
                  <a:pt x="77" y="39"/>
                  <a:pt x="77" y="39"/>
                </a:cubicBezTo>
                <a:cubicBezTo>
                  <a:pt x="47" y="39"/>
                  <a:pt x="40" y="46"/>
                  <a:pt x="40" y="76"/>
                </a:cubicBezTo>
                <a:cubicBezTo>
                  <a:pt x="37" y="76"/>
                  <a:pt x="37" y="76"/>
                  <a:pt x="37" y="76"/>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7"/>
          <p:cNvSpPr>
            <a:spLocks/>
          </p:cNvSpPr>
          <p:nvPr userDrawn="1"/>
        </p:nvSpPr>
        <p:spPr bwMode="black">
          <a:xfrm>
            <a:off x="741145" y="5713250"/>
            <a:ext cx="454146" cy="550877"/>
          </a:xfrm>
          <a:custGeom>
            <a:avLst/>
            <a:gdLst>
              <a:gd name="T0" fmla="*/ 0 w 164"/>
              <a:gd name="T1" fmla="*/ 195 h 198"/>
              <a:gd name="T2" fmla="*/ 39 w 164"/>
              <a:gd name="T3" fmla="*/ 151 h 198"/>
              <a:gd name="T4" fmla="*/ 39 w 164"/>
              <a:gd name="T5" fmla="*/ 151 h 198"/>
              <a:gd name="T6" fmla="*/ 39 w 164"/>
              <a:gd name="T7" fmla="*/ 38 h 198"/>
              <a:gd name="T8" fmla="*/ 10 w 164"/>
              <a:gd name="T9" fmla="*/ 3 h 198"/>
              <a:gd name="T10" fmla="*/ 10 w 164"/>
              <a:gd name="T11" fmla="*/ 0 h 198"/>
              <a:gd name="T12" fmla="*/ 164 w 164"/>
              <a:gd name="T13" fmla="*/ 0 h 198"/>
              <a:gd name="T14" fmla="*/ 164 w 164"/>
              <a:gd name="T15" fmla="*/ 41 h 198"/>
              <a:gd name="T16" fmla="*/ 161 w 164"/>
              <a:gd name="T17" fmla="*/ 41 h 198"/>
              <a:gd name="T18" fmla="*/ 116 w 164"/>
              <a:gd name="T19" fmla="*/ 7 h 198"/>
              <a:gd name="T20" fmla="*/ 108 w 164"/>
              <a:gd name="T21" fmla="*/ 7 h 198"/>
              <a:gd name="T22" fmla="*/ 73 w 164"/>
              <a:gd name="T23" fmla="*/ 43 h 198"/>
              <a:gd name="T24" fmla="*/ 73 w 164"/>
              <a:gd name="T25" fmla="*/ 67 h 198"/>
              <a:gd name="T26" fmla="*/ 111 w 164"/>
              <a:gd name="T27" fmla="*/ 100 h 198"/>
              <a:gd name="T28" fmla="*/ 111 w 164"/>
              <a:gd name="T29" fmla="*/ 103 h 198"/>
              <a:gd name="T30" fmla="*/ 73 w 164"/>
              <a:gd name="T31" fmla="*/ 138 h 198"/>
              <a:gd name="T32" fmla="*/ 73 w 164"/>
              <a:gd name="T33" fmla="*/ 148 h 198"/>
              <a:gd name="T34" fmla="*/ 111 w 164"/>
              <a:gd name="T35" fmla="*/ 190 h 198"/>
              <a:gd name="T36" fmla="*/ 161 w 164"/>
              <a:gd name="T37" fmla="*/ 158 h 198"/>
              <a:gd name="T38" fmla="*/ 164 w 164"/>
              <a:gd name="T39" fmla="*/ 158 h 198"/>
              <a:gd name="T40" fmla="*/ 164 w 164"/>
              <a:gd name="T41" fmla="*/ 198 h 198"/>
              <a:gd name="T42" fmla="*/ 0 w 164"/>
              <a:gd name="T43" fmla="*/ 198 h 198"/>
              <a:gd name="T44" fmla="*/ 0 w 164"/>
              <a:gd name="T4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198">
                <a:moveTo>
                  <a:pt x="0" y="195"/>
                </a:moveTo>
                <a:cubicBezTo>
                  <a:pt x="27" y="195"/>
                  <a:pt x="39" y="176"/>
                  <a:pt x="39" y="151"/>
                </a:cubicBezTo>
                <a:cubicBezTo>
                  <a:pt x="39" y="120"/>
                  <a:pt x="39" y="151"/>
                  <a:pt x="39" y="151"/>
                </a:cubicBezTo>
                <a:cubicBezTo>
                  <a:pt x="39" y="38"/>
                  <a:pt x="39" y="38"/>
                  <a:pt x="39" y="38"/>
                </a:cubicBezTo>
                <a:cubicBezTo>
                  <a:pt x="39" y="12"/>
                  <a:pt x="26" y="3"/>
                  <a:pt x="10" y="3"/>
                </a:cubicBezTo>
                <a:cubicBezTo>
                  <a:pt x="10" y="0"/>
                  <a:pt x="10" y="0"/>
                  <a:pt x="10" y="0"/>
                </a:cubicBezTo>
                <a:cubicBezTo>
                  <a:pt x="164" y="0"/>
                  <a:pt x="164" y="0"/>
                  <a:pt x="164" y="0"/>
                </a:cubicBezTo>
                <a:cubicBezTo>
                  <a:pt x="164" y="41"/>
                  <a:pt x="164" y="41"/>
                  <a:pt x="164" y="41"/>
                </a:cubicBezTo>
                <a:cubicBezTo>
                  <a:pt x="161" y="41"/>
                  <a:pt x="161" y="41"/>
                  <a:pt x="161" y="41"/>
                </a:cubicBezTo>
                <a:cubicBezTo>
                  <a:pt x="156" y="17"/>
                  <a:pt x="147" y="7"/>
                  <a:pt x="116" y="7"/>
                </a:cubicBezTo>
                <a:cubicBezTo>
                  <a:pt x="108" y="7"/>
                  <a:pt x="108" y="7"/>
                  <a:pt x="108" y="7"/>
                </a:cubicBezTo>
                <a:cubicBezTo>
                  <a:pt x="79" y="7"/>
                  <a:pt x="73" y="17"/>
                  <a:pt x="73" y="43"/>
                </a:cubicBezTo>
                <a:cubicBezTo>
                  <a:pt x="73" y="67"/>
                  <a:pt x="73" y="67"/>
                  <a:pt x="73" y="67"/>
                </a:cubicBezTo>
                <a:cubicBezTo>
                  <a:pt x="73" y="99"/>
                  <a:pt x="86" y="100"/>
                  <a:pt x="111" y="100"/>
                </a:cubicBezTo>
                <a:cubicBezTo>
                  <a:pt x="111" y="103"/>
                  <a:pt x="111" y="103"/>
                  <a:pt x="111" y="103"/>
                </a:cubicBezTo>
                <a:cubicBezTo>
                  <a:pt x="86" y="103"/>
                  <a:pt x="73" y="106"/>
                  <a:pt x="73" y="138"/>
                </a:cubicBezTo>
                <a:cubicBezTo>
                  <a:pt x="73" y="148"/>
                  <a:pt x="73" y="148"/>
                  <a:pt x="73" y="148"/>
                </a:cubicBezTo>
                <a:cubicBezTo>
                  <a:pt x="73" y="187"/>
                  <a:pt x="78" y="190"/>
                  <a:pt x="111" y="190"/>
                </a:cubicBezTo>
                <a:cubicBezTo>
                  <a:pt x="131" y="190"/>
                  <a:pt x="155" y="185"/>
                  <a:pt x="161" y="158"/>
                </a:cubicBezTo>
                <a:cubicBezTo>
                  <a:pt x="164" y="158"/>
                  <a:pt x="164" y="158"/>
                  <a:pt x="164" y="158"/>
                </a:cubicBezTo>
                <a:cubicBezTo>
                  <a:pt x="164" y="198"/>
                  <a:pt x="164" y="198"/>
                  <a:pt x="164" y="198"/>
                </a:cubicBezTo>
                <a:cubicBezTo>
                  <a:pt x="0" y="198"/>
                  <a:pt x="0" y="198"/>
                  <a:pt x="0" y="198"/>
                </a:cubicBezTo>
                <a:lnTo>
                  <a:pt x="0" y="19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8"/>
          <p:cNvSpPr>
            <a:spLocks/>
          </p:cNvSpPr>
          <p:nvPr userDrawn="1"/>
        </p:nvSpPr>
        <p:spPr bwMode="black">
          <a:xfrm>
            <a:off x="1292022" y="5702299"/>
            <a:ext cx="345857" cy="561827"/>
          </a:xfrm>
          <a:custGeom>
            <a:avLst/>
            <a:gdLst>
              <a:gd name="T0" fmla="*/ 20 w 125"/>
              <a:gd name="T1" fmla="*/ 199 h 202"/>
              <a:gd name="T2" fmla="*/ 41 w 125"/>
              <a:gd name="T3" fmla="*/ 154 h 202"/>
              <a:gd name="T4" fmla="*/ 0 w 125"/>
              <a:gd name="T5" fmla="*/ 51 h 202"/>
              <a:gd name="T6" fmla="*/ 12 w 125"/>
              <a:gd name="T7" fmla="*/ 0 h 202"/>
              <a:gd name="T8" fmla="*/ 14 w 125"/>
              <a:gd name="T9" fmla="*/ 0 h 202"/>
              <a:gd name="T10" fmla="*/ 85 w 125"/>
              <a:gd name="T11" fmla="*/ 162 h 202"/>
              <a:gd name="T12" fmla="*/ 125 w 125"/>
              <a:gd name="T13" fmla="*/ 199 h 202"/>
              <a:gd name="T14" fmla="*/ 125 w 125"/>
              <a:gd name="T15" fmla="*/ 202 h 202"/>
              <a:gd name="T16" fmla="*/ 20 w 125"/>
              <a:gd name="T17" fmla="*/ 202 h 202"/>
              <a:gd name="T18" fmla="*/ 20 w 125"/>
              <a:gd name="T19"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02">
                <a:moveTo>
                  <a:pt x="20" y="199"/>
                </a:moveTo>
                <a:cubicBezTo>
                  <a:pt x="47" y="199"/>
                  <a:pt x="54" y="181"/>
                  <a:pt x="41" y="154"/>
                </a:cubicBezTo>
                <a:cubicBezTo>
                  <a:pt x="0" y="51"/>
                  <a:pt x="0" y="51"/>
                  <a:pt x="0" y="51"/>
                </a:cubicBezTo>
                <a:cubicBezTo>
                  <a:pt x="12" y="0"/>
                  <a:pt x="12" y="0"/>
                  <a:pt x="12" y="0"/>
                </a:cubicBezTo>
                <a:cubicBezTo>
                  <a:pt x="14" y="0"/>
                  <a:pt x="14" y="0"/>
                  <a:pt x="14" y="0"/>
                </a:cubicBezTo>
                <a:cubicBezTo>
                  <a:pt x="14" y="0"/>
                  <a:pt x="71" y="135"/>
                  <a:pt x="85" y="162"/>
                </a:cubicBezTo>
                <a:cubicBezTo>
                  <a:pt x="100" y="191"/>
                  <a:pt x="113" y="199"/>
                  <a:pt x="125" y="199"/>
                </a:cubicBezTo>
                <a:cubicBezTo>
                  <a:pt x="125" y="202"/>
                  <a:pt x="125" y="202"/>
                  <a:pt x="125" y="202"/>
                </a:cubicBezTo>
                <a:cubicBezTo>
                  <a:pt x="20" y="202"/>
                  <a:pt x="20" y="202"/>
                  <a:pt x="20" y="202"/>
                </a:cubicBezTo>
                <a:lnTo>
                  <a:pt x="20" y="199"/>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9"/>
          <p:cNvSpPr>
            <a:spLocks/>
          </p:cNvSpPr>
          <p:nvPr userDrawn="1"/>
        </p:nvSpPr>
        <p:spPr bwMode="black">
          <a:xfrm>
            <a:off x="450649" y="6336522"/>
            <a:ext cx="63574" cy="86084"/>
          </a:xfrm>
          <a:custGeom>
            <a:avLst/>
            <a:gdLst>
              <a:gd name="T0" fmla="*/ 12 w 23"/>
              <a:gd name="T1" fmla="*/ 31 h 31"/>
              <a:gd name="T2" fmla="*/ 0 w 23"/>
              <a:gd name="T3" fmla="*/ 18 h 31"/>
              <a:gd name="T4" fmla="*/ 0 w 23"/>
              <a:gd name="T5" fmla="*/ 0 h 31"/>
              <a:gd name="T6" fmla="*/ 5 w 23"/>
              <a:gd name="T7" fmla="*/ 0 h 31"/>
              <a:gd name="T8" fmla="*/ 5 w 23"/>
              <a:gd name="T9" fmla="*/ 17 h 31"/>
              <a:gd name="T10" fmla="*/ 12 w 23"/>
              <a:gd name="T11" fmla="*/ 27 h 31"/>
              <a:gd name="T12" fmla="*/ 19 w 23"/>
              <a:gd name="T13" fmla="*/ 18 h 31"/>
              <a:gd name="T14" fmla="*/ 19 w 23"/>
              <a:gd name="T15" fmla="*/ 0 h 31"/>
              <a:gd name="T16" fmla="*/ 23 w 23"/>
              <a:gd name="T17" fmla="*/ 0 h 31"/>
              <a:gd name="T18" fmla="*/ 23 w 23"/>
              <a:gd name="T19" fmla="*/ 17 h 31"/>
              <a:gd name="T20" fmla="*/ 12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12" y="31"/>
                </a:moveTo>
                <a:cubicBezTo>
                  <a:pt x="5" y="31"/>
                  <a:pt x="0" y="26"/>
                  <a:pt x="0" y="18"/>
                </a:cubicBezTo>
                <a:cubicBezTo>
                  <a:pt x="0" y="0"/>
                  <a:pt x="0" y="0"/>
                  <a:pt x="0" y="0"/>
                </a:cubicBezTo>
                <a:cubicBezTo>
                  <a:pt x="5" y="0"/>
                  <a:pt x="5" y="0"/>
                  <a:pt x="5" y="0"/>
                </a:cubicBezTo>
                <a:cubicBezTo>
                  <a:pt x="5" y="17"/>
                  <a:pt x="5" y="17"/>
                  <a:pt x="5" y="17"/>
                </a:cubicBezTo>
                <a:cubicBezTo>
                  <a:pt x="5" y="24"/>
                  <a:pt x="8" y="27"/>
                  <a:pt x="12" y="27"/>
                </a:cubicBezTo>
                <a:cubicBezTo>
                  <a:pt x="16" y="27"/>
                  <a:pt x="19" y="24"/>
                  <a:pt x="19" y="18"/>
                </a:cubicBezTo>
                <a:cubicBezTo>
                  <a:pt x="19" y="0"/>
                  <a:pt x="19" y="0"/>
                  <a:pt x="19" y="0"/>
                </a:cubicBezTo>
                <a:cubicBezTo>
                  <a:pt x="23" y="0"/>
                  <a:pt x="23" y="0"/>
                  <a:pt x="23" y="0"/>
                </a:cubicBezTo>
                <a:cubicBezTo>
                  <a:pt x="23" y="17"/>
                  <a:pt x="23" y="17"/>
                  <a:pt x="23" y="17"/>
                </a:cubicBezTo>
                <a:cubicBezTo>
                  <a:pt x="23" y="26"/>
                  <a:pt x="19" y="31"/>
                  <a:pt x="12" y="31"/>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0"/>
          <p:cNvSpPr>
            <a:spLocks/>
          </p:cNvSpPr>
          <p:nvPr userDrawn="1"/>
        </p:nvSpPr>
        <p:spPr bwMode="black">
          <a:xfrm>
            <a:off x="528216" y="6355990"/>
            <a:ext cx="49886" cy="66616"/>
          </a:xfrm>
          <a:custGeom>
            <a:avLst/>
            <a:gdLst>
              <a:gd name="T0" fmla="*/ 18 w 18"/>
              <a:gd name="T1" fmla="*/ 24 h 24"/>
              <a:gd name="T2" fmla="*/ 14 w 18"/>
              <a:gd name="T3" fmla="*/ 24 h 24"/>
              <a:gd name="T4" fmla="*/ 14 w 18"/>
              <a:gd name="T5" fmla="*/ 10 h 24"/>
              <a:gd name="T6" fmla="*/ 9 w 18"/>
              <a:gd name="T7" fmla="*/ 4 h 24"/>
              <a:gd name="T8" fmla="*/ 4 w 18"/>
              <a:gd name="T9" fmla="*/ 10 h 24"/>
              <a:gd name="T10" fmla="*/ 4 w 18"/>
              <a:gd name="T11" fmla="*/ 24 h 24"/>
              <a:gd name="T12" fmla="*/ 0 w 18"/>
              <a:gd name="T13" fmla="*/ 24 h 24"/>
              <a:gd name="T14" fmla="*/ 0 w 18"/>
              <a:gd name="T15" fmla="*/ 0 h 24"/>
              <a:gd name="T16" fmla="*/ 4 w 18"/>
              <a:gd name="T17" fmla="*/ 0 h 24"/>
              <a:gd name="T18" fmla="*/ 4 w 18"/>
              <a:gd name="T19" fmla="*/ 4 h 24"/>
              <a:gd name="T20" fmla="*/ 10 w 18"/>
              <a:gd name="T21" fmla="*/ 0 h 24"/>
              <a:gd name="T22" fmla="*/ 18 w 18"/>
              <a:gd name="T23" fmla="*/ 9 h 24"/>
              <a:gd name="T24" fmla="*/ 18 w 18"/>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4">
                <a:moveTo>
                  <a:pt x="18" y="24"/>
                </a:moveTo>
                <a:cubicBezTo>
                  <a:pt x="14" y="24"/>
                  <a:pt x="14" y="24"/>
                  <a:pt x="14" y="24"/>
                </a:cubicBezTo>
                <a:cubicBezTo>
                  <a:pt x="14" y="10"/>
                  <a:pt x="14" y="10"/>
                  <a:pt x="14" y="10"/>
                </a:cubicBezTo>
                <a:cubicBezTo>
                  <a:pt x="14" y="6"/>
                  <a:pt x="12" y="4"/>
                  <a:pt x="9" y="4"/>
                </a:cubicBezTo>
                <a:cubicBezTo>
                  <a:pt x="6" y="4"/>
                  <a:pt x="4" y="7"/>
                  <a:pt x="4" y="10"/>
                </a:cubicBezTo>
                <a:cubicBezTo>
                  <a:pt x="4" y="24"/>
                  <a:pt x="4" y="24"/>
                  <a:pt x="4" y="24"/>
                </a:cubicBezTo>
                <a:cubicBezTo>
                  <a:pt x="0" y="24"/>
                  <a:pt x="0" y="24"/>
                  <a:pt x="0" y="24"/>
                </a:cubicBezTo>
                <a:cubicBezTo>
                  <a:pt x="0" y="0"/>
                  <a:pt x="0" y="0"/>
                  <a:pt x="0" y="0"/>
                </a:cubicBezTo>
                <a:cubicBezTo>
                  <a:pt x="4" y="0"/>
                  <a:pt x="4" y="0"/>
                  <a:pt x="4" y="0"/>
                </a:cubicBezTo>
                <a:cubicBezTo>
                  <a:pt x="4" y="4"/>
                  <a:pt x="4" y="4"/>
                  <a:pt x="4" y="4"/>
                </a:cubicBezTo>
                <a:cubicBezTo>
                  <a:pt x="5" y="1"/>
                  <a:pt x="7" y="0"/>
                  <a:pt x="10" y="0"/>
                </a:cubicBezTo>
                <a:cubicBezTo>
                  <a:pt x="15" y="0"/>
                  <a:pt x="18" y="4"/>
                  <a:pt x="18" y="9"/>
                </a:cubicBezTo>
                <a:lnTo>
                  <a:pt x="18"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1"/>
          <p:cNvSpPr>
            <a:spLocks noEditPoints="1"/>
          </p:cNvSpPr>
          <p:nvPr userDrawn="1"/>
        </p:nvSpPr>
        <p:spPr bwMode="black">
          <a:xfrm>
            <a:off x="591791" y="6336522"/>
            <a:ext cx="13992" cy="86084"/>
          </a:xfrm>
          <a:custGeom>
            <a:avLst/>
            <a:gdLst>
              <a:gd name="T0" fmla="*/ 46 w 46"/>
              <a:gd name="T1" fmla="*/ 45 h 283"/>
              <a:gd name="T2" fmla="*/ 0 w 46"/>
              <a:gd name="T3" fmla="*/ 45 h 283"/>
              <a:gd name="T4" fmla="*/ 0 w 46"/>
              <a:gd name="T5" fmla="*/ 0 h 283"/>
              <a:gd name="T6" fmla="*/ 46 w 46"/>
              <a:gd name="T7" fmla="*/ 0 h 283"/>
              <a:gd name="T8" fmla="*/ 46 w 46"/>
              <a:gd name="T9" fmla="*/ 45 h 283"/>
              <a:gd name="T10" fmla="*/ 46 w 46"/>
              <a:gd name="T11" fmla="*/ 283 h 283"/>
              <a:gd name="T12" fmla="*/ 0 w 46"/>
              <a:gd name="T13" fmla="*/ 283 h 283"/>
              <a:gd name="T14" fmla="*/ 0 w 46"/>
              <a:gd name="T15" fmla="*/ 64 h 283"/>
              <a:gd name="T16" fmla="*/ 46 w 46"/>
              <a:gd name="T17" fmla="*/ 64 h 283"/>
              <a:gd name="T18" fmla="*/ 46 w 46"/>
              <a:gd name="T19"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83">
                <a:moveTo>
                  <a:pt x="46" y="45"/>
                </a:moveTo>
                <a:lnTo>
                  <a:pt x="0" y="45"/>
                </a:lnTo>
                <a:lnTo>
                  <a:pt x="0" y="0"/>
                </a:lnTo>
                <a:lnTo>
                  <a:pt x="46" y="0"/>
                </a:lnTo>
                <a:lnTo>
                  <a:pt x="46" y="45"/>
                </a:lnTo>
                <a:close/>
                <a:moveTo>
                  <a:pt x="46" y="283"/>
                </a:moveTo>
                <a:lnTo>
                  <a:pt x="0" y="283"/>
                </a:lnTo>
                <a:lnTo>
                  <a:pt x="0" y="64"/>
                </a:lnTo>
                <a:lnTo>
                  <a:pt x="46" y="64"/>
                </a:lnTo>
                <a:lnTo>
                  <a:pt x="46" y="28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p:cNvSpPr>
            <a:spLocks/>
          </p:cNvSpPr>
          <p:nvPr userDrawn="1"/>
        </p:nvSpPr>
        <p:spPr bwMode="black">
          <a:xfrm>
            <a:off x="613996" y="6355990"/>
            <a:ext cx="55361" cy="66616"/>
          </a:xfrm>
          <a:custGeom>
            <a:avLst/>
            <a:gdLst>
              <a:gd name="T0" fmla="*/ 109 w 182"/>
              <a:gd name="T1" fmla="*/ 219 h 219"/>
              <a:gd name="T2" fmla="*/ 73 w 182"/>
              <a:gd name="T3" fmla="*/ 219 h 219"/>
              <a:gd name="T4" fmla="*/ 0 w 182"/>
              <a:gd name="T5" fmla="*/ 0 h 219"/>
              <a:gd name="T6" fmla="*/ 36 w 182"/>
              <a:gd name="T7" fmla="*/ 0 h 219"/>
              <a:gd name="T8" fmla="*/ 91 w 182"/>
              <a:gd name="T9" fmla="*/ 164 h 219"/>
              <a:gd name="T10" fmla="*/ 145 w 182"/>
              <a:gd name="T11" fmla="*/ 0 h 219"/>
              <a:gd name="T12" fmla="*/ 182 w 182"/>
              <a:gd name="T13" fmla="*/ 0 h 219"/>
              <a:gd name="T14" fmla="*/ 109 w 182"/>
              <a:gd name="T15" fmla="*/ 219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219">
                <a:moveTo>
                  <a:pt x="109" y="219"/>
                </a:moveTo>
                <a:lnTo>
                  <a:pt x="73" y="219"/>
                </a:lnTo>
                <a:lnTo>
                  <a:pt x="0" y="0"/>
                </a:lnTo>
                <a:lnTo>
                  <a:pt x="36" y="0"/>
                </a:lnTo>
                <a:lnTo>
                  <a:pt x="91" y="164"/>
                </a:lnTo>
                <a:lnTo>
                  <a:pt x="145" y="0"/>
                </a:lnTo>
                <a:lnTo>
                  <a:pt x="182" y="0"/>
                </a:lnTo>
                <a:lnTo>
                  <a:pt x="109" y="219"/>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3"/>
          <p:cNvSpPr>
            <a:spLocks noEditPoints="1"/>
          </p:cNvSpPr>
          <p:nvPr userDrawn="1"/>
        </p:nvSpPr>
        <p:spPr bwMode="black">
          <a:xfrm>
            <a:off x="674833" y="6355990"/>
            <a:ext cx="52624" cy="66616"/>
          </a:xfrm>
          <a:custGeom>
            <a:avLst/>
            <a:gdLst>
              <a:gd name="T0" fmla="*/ 4 w 19"/>
              <a:gd name="T1" fmla="*/ 10 h 24"/>
              <a:gd name="T2" fmla="*/ 15 w 19"/>
              <a:gd name="T3" fmla="*/ 10 h 24"/>
              <a:gd name="T4" fmla="*/ 10 w 19"/>
              <a:gd name="T5" fmla="*/ 4 h 24"/>
              <a:gd name="T6" fmla="*/ 4 w 19"/>
              <a:gd name="T7" fmla="*/ 10 h 24"/>
              <a:gd name="T8" fmla="*/ 10 w 19"/>
              <a:gd name="T9" fmla="*/ 24 h 24"/>
              <a:gd name="T10" fmla="*/ 0 w 19"/>
              <a:gd name="T11" fmla="*/ 12 h 24"/>
              <a:gd name="T12" fmla="*/ 10 w 19"/>
              <a:gd name="T13" fmla="*/ 0 h 24"/>
              <a:gd name="T14" fmla="*/ 19 w 19"/>
              <a:gd name="T15" fmla="*/ 12 h 24"/>
              <a:gd name="T16" fmla="*/ 19 w 19"/>
              <a:gd name="T17" fmla="*/ 13 h 24"/>
              <a:gd name="T18" fmla="*/ 19 w 19"/>
              <a:gd name="T19" fmla="*/ 14 h 24"/>
              <a:gd name="T20" fmla="*/ 4 w 19"/>
              <a:gd name="T21" fmla="*/ 14 h 24"/>
              <a:gd name="T22" fmla="*/ 10 w 19"/>
              <a:gd name="T23" fmla="*/ 20 h 24"/>
              <a:gd name="T24" fmla="*/ 16 w 19"/>
              <a:gd name="T25" fmla="*/ 17 h 24"/>
              <a:gd name="T26" fmla="*/ 16 w 19"/>
              <a:gd name="T27" fmla="*/ 17 h 24"/>
              <a:gd name="T28" fmla="*/ 16 w 19"/>
              <a:gd name="T29" fmla="*/ 17 h 24"/>
              <a:gd name="T30" fmla="*/ 18 w 19"/>
              <a:gd name="T31" fmla="*/ 19 h 24"/>
              <a:gd name="T32" fmla="*/ 19 w 19"/>
              <a:gd name="T33" fmla="*/ 20 h 24"/>
              <a:gd name="T34" fmla="*/ 18 w 19"/>
              <a:gd name="T35" fmla="*/ 20 h 24"/>
              <a:gd name="T36" fmla="*/ 10 w 19"/>
              <a:gd name="T3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4" y="10"/>
                </a:moveTo>
                <a:cubicBezTo>
                  <a:pt x="15" y="10"/>
                  <a:pt x="15" y="10"/>
                  <a:pt x="15" y="10"/>
                </a:cubicBezTo>
                <a:cubicBezTo>
                  <a:pt x="15" y="7"/>
                  <a:pt x="13" y="4"/>
                  <a:pt x="10" y="4"/>
                </a:cubicBezTo>
                <a:cubicBezTo>
                  <a:pt x="6" y="4"/>
                  <a:pt x="4" y="7"/>
                  <a:pt x="4" y="10"/>
                </a:cubicBezTo>
                <a:moveTo>
                  <a:pt x="10" y="24"/>
                </a:moveTo>
                <a:cubicBezTo>
                  <a:pt x="4" y="24"/>
                  <a:pt x="0" y="19"/>
                  <a:pt x="0" y="12"/>
                </a:cubicBezTo>
                <a:cubicBezTo>
                  <a:pt x="0" y="5"/>
                  <a:pt x="4" y="0"/>
                  <a:pt x="10" y="0"/>
                </a:cubicBezTo>
                <a:cubicBezTo>
                  <a:pt x="15" y="0"/>
                  <a:pt x="19" y="5"/>
                  <a:pt x="19" y="12"/>
                </a:cubicBezTo>
                <a:cubicBezTo>
                  <a:pt x="19" y="13"/>
                  <a:pt x="19" y="13"/>
                  <a:pt x="19" y="13"/>
                </a:cubicBezTo>
                <a:cubicBezTo>
                  <a:pt x="19" y="14"/>
                  <a:pt x="19" y="14"/>
                  <a:pt x="19" y="14"/>
                </a:cubicBezTo>
                <a:cubicBezTo>
                  <a:pt x="4" y="14"/>
                  <a:pt x="4" y="14"/>
                  <a:pt x="4" y="14"/>
                </a:cubicBezTo>
                <a:cubicBezTo>
                  <a:pt x="4" y="18"/>
                  <a:pt x="7" y="20"/>
                  <a:pt x="10" y="20"/>
                </a:cubicBezTo>
                <a:cubicBezTo>
                  <a:pt x="12" y="20"/>
                  <a:pt x="14" y="19"/>
                  <a:pt x="16" y="17"/>
                </a:cubicBezTo>
                <a:cubicBezTo>
                  <a:pt x="16" y="17"/>
                  <a:pt x="16" y="17"/>
                  <a:pt x="16" y="17"/>
                </a:cubicBezTo>
                <a:cubicBezTo>
                  <a:pt x="16" y="17"/>
                  <a:pt x="16" y="17"/>
                  <a:pt x="16" y="17"/>
                </a:cubicBezTo>
                <a:cubicBezTo>
                  <a:pt x="18" y="19"/>
                  <a:pt x="18" y="19"/>
                  <a:pt x="18" y="19"/>
                </a:cubicBezTo>
                <a:cubicBezTo>
                  <a:pt x="19" y="20"/>
                  <a:pt x="19" y="20"/>
                  <a:pt x="19" y="20"/>
                </a:cubicBezTo>
                <a:cubicBezTo>
                  <a:pt x="18" y="20"/>
                  <a:pt x="18" y="20"/>
                  <a:pt x="18" y="20"/>
                </a:cubicBezTo>
                <a:cubicBezTo>
                  <a:pt x="16" y="23"/>
                  <a:pt x="13" y="24"/>
                  <a:pt x="10" y="24"/>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4"/>
          <p:cNvSpPr>
            <a:spLocks/>
          </p:cNvSpPr>
          <p:nvPr userDrawn="1"/>
        </p:nvSpPr>
        <p:spPr bwMode="black">
          <a:xfrm>
            <a:off x="738407" y="6355990"/>
            <a:ext cx="33156" cy="66616"/>
          </a:xfrm>
          <a:custGeom>
            <a:avLst/>
            <a:gdLst>
              <a:gd name="T0" fmla="*/ 4 w 12"/>
              <a:gd name="T1" fmla="*/ 24 h 24"/>
              <a:gd name="T2" fmla="*/ 0 w 12"/>
              <a:gd name="T3" fmla="*/ 24 h 24"/>
              <a:gd name="T4" fmla="*/ 0 w 12"/>
              <a:gd name="T5" fmla="*/ 0 h 24"/>
              <a:gd name="T6" fmla="*/ 4 w 12"/>
              <a:gd name="T7" fmla="*/ 0 h 24"/>
              <a:gd name="T8" fmla="*/ 4 w 12"/>
              <a:gd name="T9" fmla="*/ 5 h 24"/>
              <a:gd name="T10" fmla="*/ 11 w 12"/>
              <a:gd name="T11" fmla="*/ 0 h 24"/>
              <a:gd name="T12" fmla="*/ 12 w 12"/>
              <a:gd name="T13" fmla="*/ 0 h 24"/>
              <a:gd name="T14" fmla="*/ 12 w 12"/>
              <a:gd name="T15" fmla="*/ 5 h 24"/>
              <a:gd name="T16" fmla="*/ 11 w 12"/>
              <a:gd name="T17" fmla="*/ 5 h 24"/>
              <a:gd name="T18" fmla="*/ 4 w 12"/>
              <a:gd name="T19" fmla="*/ 14 h 24"/>
              <a:gd name="T20" fmla="*/ 4 w 12"/>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4">
                <a:moveTo>
                  <a:pt x="4" y="24"/>
                </a:moveTo>
                <a:cubicBezTo>
                  <a:pt x="0" y="24"/>
                  <a:pt x="0" y="24"/>
                  <a:pt x="0" y="24"/>
                </a:cubicBezTo>
                <a:cubicBezTo>
                  <a:pt x="0" y="0"/>
                  <a:pt x="0" y="0"/>
                  <a:pt x="0" y="0"/>
                </a:cubicBezTo>
                <a:cubicBezTo>
                  <a:pt x="4" y="0"/>
                  <a:pt x="4" y="0"/>
                  <a:pt x="4" y="0"/>
                </a:cubicBezTo>
                <a:cubicBezTo>
                  <a:pt x="4" y="5"/>
                  <a:pt x="4" y="5"/>
                  <a:pt x="4" y="5"/>
                </a:cubicBezTo>
                <a:cubicBezTo>
                  <a:pt x="6" y="2"/>
                  <a:pt x="8" y="0"/>
                  <a:pt x="11" y="0"/>
                </a:cubicBezTo>
                <a:cubicBezTo>
                  <a:pt x="11" y="0"/>
                  <a:pt x="12" y="0"/>
                  <a:pt x="12" y="0"/>
                </a:cubicBezTo>
                <a:cubicBezTo>
                  <a:pt x="12" y="5"/>
                  <a:pt x="12" y="5"/>
                  <a:pt x="12" y="5"/>
                </a:cubicBezTo>
                <a:cubicBezTo>
                  <a:pt x="11" y="5"/>
                  <a:pt x="11" y="5"/>
                  <a:pt x="11" y="5"/>
                </a:cubicBezTo>
                <a:cubicBezTo>
                  <a:pt x="7" y="5"/>
                  <a:pt x="4" y="8"/>
                  <a:pt x="4" y="14"/>
                </a:cubicBezTo>
                <a:lnTo>
                  <a:pt x="4"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5"/>
          <p:cNvSpPr>
            <a:spLocks/>
          </p:cNvSpPr>
          <p:nvPr userDrawn="1"/>
        </p:nvSpPr>
        <p:spPr bwMode="black">
          <a:xfrm>
            <a:off x="774605" y="6355990"/>
            <a:ext cx="44107" cy="66616"/>
          </a:xfrm>
          <a:custGeom>
            <a:avLst/>
            <a:gdLst>
              <a:gd name="T0" fmla="*/ 8 w 16"/>
              <a:gd name="T1" fmla="*/ 24 h 24"/>
              <a:gd name="T2" fmla="*/ 0 w 16"/>
              <a:gd name="T3" fmla="*/ 21 h 24"/>
              <a:gd name="T4" fmla="*/ 0 w 16"/>
              <a:gd name="T5" fmla="*/ 21 h 24"/>
              <a:gd name="T6" fmla="*/ 2 w 16"/>
              <a:gd name="T7" fmla="*/ 17 h 24"/>
              <a:gd name="T8" fmla="*/ 2 w 16"/>
              <a:gd name="T9" fmla="*/ 18 h 24"/>
              <a:gd name="T10" fmla="*/ 9 w 16"/>
              <a:gd name="T11" fmla="*/ 20 h 24"/>
              <a:gd name="T12" fmla="*/ 12 w 16"/>
              <a:gd name="T13" fmla="*/ 17 h 24"/>
              <a:gd name="T14" fmla="*/ 8 w 16"/>
              <a:gd name="T15" fmla="*/ 14 h 24"/>
              <a:gd name="T16" fmla="*/ 1 w 16"/>
              <a:gd name="T17" fmla="*/ 7 h 24"/>
              <a:gd name="T18" fmla="*/ 9 w 16"/>
              <a:gd name="T19" fmla="*/ 0 h 24"/>
              <a:gd name="T20" fmla="*/ 16 w 16"/>
              <a:gd name="T21" fmla="*/ 2 h 24"/>
              <a:gd name="T22" fmla="*/ 16 w 16"/>
              <a:gd name="T23" fmla="*/ 2 h 24"/>
              <a:gd name="T24" fmla="*/ 14 w 16"/>
              <a:gd name="T25" fmla="*/ 6 h 24"/>
              <a:gd name="T26" fmla="*/ 14 w 16"/>
              <a:gd name="T27" fmla="*/ 6 h 24"/>
              <a:gd name="T28" fmla="*/ 9 w 16"/>
              <a:gd name="T29" fmla="*/ 4 h 24"/>
              <a:gd name="T30" fmla="*/ 5 w 16"/>
              <a:gd name="T31" fmla="*/ 6 h 24"/>
              <a:gd name="T32" fmla="*/ 10 w 16"/>
              <a:gd name="T33" fmla="*/ 10 h 24"/>
              <a:gd name="T34" fmla="*/ 16 w 16"/>
              <a:gd name="T35" fmla="*/ 17 h 24"/>
              <a:gd name="T36" fmla="*/ 8 w 16"/>
              <a:gd name="T3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4">
                <a:moveTo>
                  <a:pt x="8" y="24"/>
                </a:moveTo>
                <a:cubicBezTo>
                  <a:pt x="6" y="24"/>
                  <a:pt x="3" y="23"/>
                  <a:pt x="0" y="21"/>
                </a:cubicBezTo>
                <a:cubicBezTo>
                  <a:pt x="0" y="21"/>
                  <a:pt x="0" y="21"/>
                  <a:pt x="0" y="21"/>
                </a:cubicBezTo>
                <a:cubicBezTo>
                  <a:pt x="2" y="17"/>
                  <a:pt x="2" y="17"/>
                  <a:pt x="2" y="17"/>
                </a:cubicBezTo>
                <a:cubicBezTo>
                  <a:pt x="2" y="18"/>
                  <a:pt x="2" y="18"/>
                  <a:pt x="2" y="18"/>
                </a:cubicBezTo>
                <a:cubicBezTo>
                  <a:pt x="4" y="19"/>
                  <a:pt x="6" y="20"/>
                  <a:pt x="9" y="20"/>
                </a:cubicBezTo>
                <a:cubicBezTo>
                  <a:pt x="11" y="20"/>
                  <a:pt x="12" y="19"/>
                  <a:pt x="12" y="17"/>
                </a:cubicBezTo>
                <a:cubicBezTo>
                  <a:pt x="12" y="15"/>
                  <a:pt x="11" y="15"/>
                  <a:pt x="8" y="14"/>
                </a:cubicBezTo>
                <a:cubicBezTo>
                  <a:pt x="5" y="13"/>
                  <a:pt x="1" y="12"/>
                  <a:pt x="1" y="7"/>
                </a:cubicBezTo>
                <a:cubicBezTo>
                  <a:pt x="1" y="3"/>
                  <a:pt x="5" y="0"/>
                  <a:pt x="9" y="0"/>
                </a:cubicBezTo>
                <a:cubicBezTo>
                  <a:pt x="11" y="0"/>
                  <a:pt x="14" y="1"/>
                  <a:pt x="16" y="2"/>
                </a:cubicBezTo>
                <a:cubicBezTo>
                  <a:pt x="16" y="2"/>
                  <a:pt x="16" y="2"/>
                  <a:pt x="16" y="2"/>
                </a:cubicBezTo>
                <a:cubicBezTo>
                  <a:pt x="14" y="6"/>
                  <a:pt x="14" y="6"/>
                  <a:pt x="14" y="6"/>
                </a:cubicBezTo>
                <a:cubicBezTo>
                  <a:pt x="14" y="6"/>
                  <a:pt x="14" y="6"/>
                  <a:pt x="14" y="6"/>
                </a:cubicBezTo>
                <a:cubicBezTo>
                  <a:pt x="12" y="4"/>
                  <a:pt x="10" y="4"/>
                  <a:pt x="9" y="4"/>
                </a:cubicBezTo>
                <a:cubicBezTo>
                  <a:pt x="7" y="4"/>
                  <a:pt x="5" y="5"/>
                  <a:pt x="5" y="6"/>
                </a:cubicBezTo>
                <a:cubicBezTo>
                  <a:pt x="5" y="8"/>
                  <a:pt x="6" y="9"/>
                  <a:pt x="10" y="10"/>
                </a:cubicBezTo>
                <a:cubicBezTo>
                  <a:pt x="14" y="11"/>
                  <a:pt x="16" y="13"/>
                  <a:pt x="16" y="17"/>
                </a:cubicBezTo>
                <a:cubicBezTo>
                  <a:pt x="16" y="21"/>
                  <a:pt x="13" y="24"/>
                  <a:pt x="8" y="24"/>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6"/>
          <p:cNvSpPr>
            <a:spLocks/>
          </p:cNvSpPr>
          <p:nvPr userDrawn="1"/>
        </p:nvSpPr>
        <p:spPr bwMode="black">
          <a:xfrm>
            <a:off x="890803" y="6355990"/>
            <a:ext cx="60837" cy="86084"/>
          </a:xfrm>
          <a:custGeom>
            <a:avLst/>
            <a:gdLst>
              <a:gd name="T0" fmla="*/ 6 w 22"/>
              <a:gd name="T1" fmla="*/ 31 h 31"/>
              <a:gd name="T2" fmla="*/ 0 w 22"/>
              <a:gd name="T3" fmla="*/ 29 h 31"/>
              <a:gd name="T4" fmla="*/ 2 w 22"/>
              <a:gd name="T5" fmla="*/ 25 h 31"/>
              <a:gd name="T6" fmla="*/ 6 w 22"/>
              <a:gd name="T7" fmla="*/ 27 h 31"/>
              <a:gd name="T8" fmla="*/ 10 w 22"/>
              <a:gd name="T9" fmla="*/ 23 h 31"/>
              <a:gd name="T10" fmla="*/ 1 w 22"/>
              <a:gd name="T11" fmla="*/ 0 h 31"/>
              <a:gd name="T12" fmla="*/ 6 w 22"/>
              <a:gd name="T13" fmla="*/ 0 h 31"/>
              <a:gd name="T14" fmla="*/ 12 w 22"/>
              <a:gd name="T15" fmla="*/ 17 h 31"/>
              <a:gd name="T16" fmla="*/ 17 w 22"/>
              <a:gd name="T17" fmla="*/ 0 h 31"/>
              <a:gd name="T18" fmla="*/ 22 w 22"/>
              <a:gd name="T19" fmla="*/ 0 h 31"/>
              <a:gd name="T20" fmla="*/ 13 w 22"/>
              <a:gd name="T21" fmla="*/ 24 h 31"/>
              <a:gd name="T22" fmla="*/ 6 w 22"/>
              <a:gd name="T2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6" y="31"/>
                </a:moveTo>
                <a:cubicBezTo>
                  <a:pt x="3" y="31"/>
                  <a:pt x="0" y="29"/>
                  <a:pt x="0" y="29"/>
                </a:cubicBezTo>
                <a:cubicBezTo>
                  <a:pt x="2" y="25"/>
                  <a:pt x="2" y="25"/>
                  <a:pt x="2" y="25"/>
                </a:cubicBezTo>
                <a:cubicBezTo>
                  <a:pt x="2" y="25"/>
                  <a:pt x="4" y="27"/>
                  <a:pt x="6" y="27"/>
                </a:cubicBezTo>
                <a:cubicBezTo>
                  <a:pt x="8" y="27"/>
                  <a:pt x="9" y="25"/>
                  <a:pt x="10" y="23"/>
                </a:cubicBezTo>
                <a:cubicBezTo>
                  <a:pt x="1" y="0"/>
                  <a:pt x="1" y="0"/>
                  <a:pt x="1" y="0"/>
                </a:cubicBezTo>
                <a:cubicBezTo>
                  <a:pt x="6" y="0"/>
                  <a:pt x="6" y="0"/>
                  <a:pt x="6" y="0"/>
                </a:cubicBezTo>
                <a:cubicBezTo>
                  <a:pt x="12" y="17"/>
                  <a:pt x="12" y="17"/>
                  <a:pt x="12" y="17"/>
                </a:cubicBezTo>
                <a:cubicBezTo>
                  <a:pt x="17" y="0"/>
                  <a:pt x="17" y="0"/>
                  <a:pt x="17" y="0"/>
                </a:cubicBezTo>
                <a:cubicBezTo>
                  <a:pt x="22" y="0"/>
                  <a:pt x="22" y="0"/>
                  <a:pt x="22" y="0"/>
                </a:cubicBezTo>
                <a:cubicBezTo>
                  <a:pt x="13" y="24"/>
                  <a:pt x="13" y="24"/>
                  <a:pt x="13" y="24"/>
                </a:cubicBezTo>
                <a:cubicBezTo>
                  <a:pt x="12" y="28"/>
                  <a:pt x="9" y="31"/>
                  <a:pt x="6" y="31"/>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7"/>
          <p:cNvSpPr>
            <a:spLocks noEditPoints="1"/>
          </p:cNvSpPr>
          <p:nvPr userDrawn="1"/>
        </p:nvSpPr>
        <p:spPr bwMode="black">
          <a:xfrm>
            <a:off x="968066" y="6355990"/>
            <a:ext cx="61141" cy="66616"/>
          </a:xfrm>
          <a:custGeom>
            <a:avLst/>
            <a:gdLst>
              <a:gd name="T0" fmla="*/ 11 w 22"/>
              <a:gd name="T1" fmla="*/ 4 h 24"/>
              <a:gd name="T2" fmla="*/ 5 w 22"/>
              <a:gd name="T3" fmla="*/ 12 h 24"/>
              <a:gd name="T4" fmla="*/ 11 w 22"/>
              <a:gd name="T5" fmla="*/ 20 h 24"/>
              <a:gd name="T6" fmla="*/ 18 w 22"/>
              <a:gd name="T7" fmla="*/ 12 h 24"/>
              <a:gd name="T8" fmla="*/ 11 w 22"/>
              <a:gd name="T9" fmla="*/ 4 h 24"/>
              <a:gd name="T10" fmla="*/ 11 w 22"/>
              <a:gd name="T11" fmla="*/ 24 h 24"/>
              <a:gd name="T12" fmla="*/ 0 w 22"/>
              <a:gd name="T13" fmla="*/ 12 h 24"/>
              <a:gd name="T14" fmla="*/ 11 w 22"/>
              <a:gd name="T15" fmla="*/ 0 h 24"/>
              <a:gd name="T16" fmla="*/ 22 w 22"/>
              <a:gd name="T17" fmla="*/ 12 h 24"/>
              <a:gd name="T18" fmla="*/ 11 w 22"/>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11" y="4"/>
                </a:moveTo>
                <a:cubicBezTo>
                  <a:pt x="8" y="4"/>
                  <a:pt x="5" y="7"/>
                  <a:pt x="5" y="12"/>
                </a:cubicBezTo>
                <a:cubicBezTo>
                  <a:pt x="5" y="17"/>
                  <a:pt x="8" y="20"/>
                  <a:pt x="11" y="20"/>
                </a:cubicBezTo>
                <a:cubicBezTo>
                  <a:pt x="15" y="20"/>
                  <a:pt x="18" y="17"/>
                  <a:pt x="18" y="12"/>
                </a:cubicBezTo>
                <a:cubicBezTo>
                  <a:pt x="18" y="8"/>
                  <a:pt x="15" y="4"/>
                  <a:pt x="11" y="4"/>
                </a:cubicBezTo>
                <a:moveTo>
                  <a:pt x="11" y="24"/>
                </a:moveTo>
                <a:cubicBezTo>
                  <a:pt x="5" y="24"/>
                  <a:pt x="0" y="19"/>
                  <a:pt x="0" y="12"/>
                </a:cubicBezTo>
                <a:cubicBezTo>
                  <a:pt x="0" y="5"/>
                  <a:pt x="5" y="0"/>
                  <a:pt x="11" y="0"/>
                </a:cubicBezTo>
                <a:cubicBezTo>
                  <a:pt x="17" y="0"/>
                  <a:pt x="22" y="5"/>
                  <a:pt x="22" y="12"/>
                </a:cubicBezTo>
                <a:cubicBezTo>
                  <a:pt x="22" y="19"/>
                  <a:pt x="17" y="24"/>
                  <a:pt x="11" y="24"/>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8"/>
          <p:cNvSpPr>
            <a:spLocks/>
          </p:cNvSpPr>
          <p:nvPr userDrawn="1"/>
        </p:nvSpPr>
        <p:spPr bwMode="black">
          <a:xfrm>
            <a:off x="1034682" y="6333480"/>
            <a:ext cx="33156" cy="89126"/>
          </a:xfrm>
          <a:custGeom>
            <a:avLst/>
            <a:gdLst>
              <a:gd name="T0" fmla="*/ 7 w 12"/>
              <a:gd name="T1" fmla="*/ 32 h 32"/>
              <a:gd name="T2" fmla="*/ 2 w 12"/>
              <a:gd name="T3" fmla="*/ 32 h 32"/>
              <a:gd name="T4" fmla="*/ 2 w 12"/>
              <a:gd name="T5" fmla="*/ 13 h 32"/>
              <a:gd name="T6" fmla="*/ 0 w 12"/>
              <a:gd name="T7" fmla="*/ 13 h 32"/>
              <a:gd name="T8" fmla="*/ 0 w 12"/>
              <a:gd name="T9" fmla="*/ 8 h 32"/>
              <a:gd name="T10" fmla="*/ 2 w 12"/>
              <a:gd name="T11" fmla="*/ 8 h 32"/>
              <a:gd name="T12" fmla="*/ 2 w 12"/>
              <a:gd name="T13" fmla="*/ 7 h 32"/>
              <a:gd name="T14" fmla="*/ 9 w 12"/>
              <a:gd name="T15" fmla="*/ 0 h 32"/>
              <a:gd name="T16" fmla="*/ 12 w 12"/>
              <a:gd name="T17" fmla="*/ 1 h 32"/>
              <a:gd name="T18" fmla="*/ 12 w 12"/>
              <a:gd name="T19" fmla="*/ 1 h 32"/>
              <a:gd name="T20" fmla="*/ 12 w 12"/>
              <a:gd name="T21" fmla="*/ 5 h 32"/>
              <a:gd name="T22" fmla="*/ 12 w 12"/>
              <a:gd name="T23" fmla="*/ 5 h 32"/>
              <a:gd name="T24" fmla="*/ 10 w 12"/>
              <a:gd name="T25" fmla="*/ 4 h 32"/>
              <a:gd name="T26" fmla="*/ 7 w 12"/>
              <a:gd name="T27" fmla="*/ 7 h 32"/>
              <a:gd name="T28" fmla="*/ 7 w 12"/>
              <a:gd name="T29" fmla="*/ 8 h 32"/>
              <a:gd name="T30" fmla="*/ 12 w 12"/>
              <a:gd name="T31" fmla="*/ 8 h 32"/>
              <a:gd name="T32" fmla="*/ 12 w 12"/>
              <a:gd name="T33" fmla="*/ 13 h 32"/>
              <a:gd name="T34" fmla="*/ 7 w 12"/>
              <a:gd name="T35" fmla="*/ 13 h 32"/>
              <a:gd name="T36" fmla="*/ 7 w 12"/>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32">
                <a:moveTo>
                  <a:pt x="7" y="32"/>
                </a:moveTo>
                <a:cubicBezTo>
                  <a:pt x="2" y="32"/>
                  <a:pt x="2" y="32"/>
                  <a:pt x="2" y="32"/>
                </a:cubicBezTo>
                <a:cubicBezTo>
                  <a:pt x="2" y="13"/>
                  <a:pt x="2" y="13"/>
                  <a:pt x="2" y="13"/>
                </a:cubicBezTo>
                <a:cubicBezTo>
                  <a:pt x="0" y="13"/>
                  <a:pt x="0" y="13"/>
                  <a:pt x="0" y="13"/>
                </a:cubicBezTo>
                <a:cubicBezTo>
                  <a:pt x="0" y="8"/>
                  <a:pt x="0" y="8"/>
                  <a:pt x="0" y="8"/>
                </a:cubicBezTo>
                <a:cubicBezTo>
                  <a:pt x="2" y="8"/>
                  <a:pt x="2" y="8"/>
                  <a:pt x="2" y="8"/>
                </a:cubicBezTo>
                <a:cubicBezTo>
                  <a:pt x="2" y="7"/>
                  <a:pt x="2" y="7"/>
                  <a:pt x="2" y="7"/>
                </a:cubicBezTo>
                <a:cubicBezTo>
                  <a:pt x="2" y="1"/>
                  <a:pt x="7" y="0"/>
                  <a:pt x="9" y="0"/>
                </a:cubicBezTo>
                <a:cubicBezTo>
                  <a:pt x="10" y="0"/>
                  <a:pt x="11" y="0"/>
                  <a:pt x="12" y="1"/>
                </a:cubicBezTo>
                <a:cubicBezTo>
                  <a:pt x="12" y="1"/>
                  <a:pt x="12" y="1"/>
                  <a:pt x="12" y="1"/>
                </a:cubicBezTo>
                <a:cubicBezTo>
                  <a:pt x="12" y="5"/>
                  <a:pt x="12" y="5"/>
                  <a:pt x="12" y="5"/>
                </a:cubicBezTo>
                <a:cubicBezTo>
                  <a:pt x="12" y="5"/>
                  <a:pt x="12" y="5"/>
                  <a:pt x="12" y="5"/>
                </a:cubicBezTo>
                <a:cubicBezTo>
                  <a:pt x="11" y="4"/>
                  <a:pt x="10" y="4"/>
                  <a:pt x="10" y="4"/>
                </a:cubicBezTo>
                <a:cubicBezTo>
                  <a:pt x="7" y="4"/>
                  <a:pt x="7" y="5"/>
                  <a:pt x="7" y="7"/>
                </a:cubicBezTo>
                <a:cubicBezTo>
                  <a:pt x="7" y="8"/>
                  <a:pt x="7" y="8"/>
                  <a:pt x="7" y="8"/>
                </a:cubicBezTo>
                <a:cubicBezTo>
                  <a:pt x="12" y="8"/>
                  <a:pt x="12" y="8"/>
                  <a:pt x="12" y="8"/>
                </a:cubicBezTo>
                <a:cubicBezTo>
                  <a:pt x="12" y="13"/>
                  <a:pt x="12" y="13"/>
                  <a:pt x="12" y="13"/>
                </a:cubicBezTo>
                <a:cubicBezTo>
                  <a:pt x="7" y="13"/>
                  <a:pt x="7" y="13"/>
                  <a:pt x="7" y="13"/>
                </a:cubicBezTo>
                <a:lnTo>
                  <a:pt x="7" y="3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9"/>
          <p:cNvSpPr>
            <a:spLocks/>
          </p:cNvSpPr>
          <p:nvPr userDrawn="1"/>
        </p:nvSpPr>
        <p:spPr bwMode="black">
          <a:xfrm>
            <a:off x="1098257" y="6336522"/>
            <a:ext cx="52624" cy="86084"/>
          </a:xfrm>
          <a:custGeom>
            <a:avLst/>
            <a:gdLst>
              <a:gd name="T0" fmla="*/ 173 w 173"/>
              <a:gd name="T1" fmla="*/ 283 h 283"/>
              <a:gd name="T2" fmla="*/ 0 w 173"/>
              <a:gd name="T3" fmla="*/ 283 h 283"/>
              <a:gd name="T4" fmla="*/ 0 w 173"/>
              <a:gd name="T5" fmla="*/ 0 h 283"/>
              <a:gd name="T6" fmla="*/ 173 w 173"/>
              <a:gd name="T7" fmla="*/ 0 h 283"/>
              <a:gd name="T8" fmla="*/ 173 w 173"/>
              <a:gd name="T9" fmla="*/ 45 h 283"/>
              <a:gd name="T10" fmla="*/ 46 w 173"/>
              <a:gd name="T11" fmla="*/ 45 h 283"/>
              <a:gd name="T12" fmla="*/ 46 w 173"/>
              <a:gd name="T13" fmla="*/ 109 h 283"/>
              <a:gd name="T14" fmla="*/ 155 w 173"/>
              <a:gd name="T15" fmla="*/ 109 h 283"/>
              <a:gd name="T16" fmla="*/ 155 w 173"/>
              <a:gd name="T17" fmla="*/ 155 h 283"/>
              <a:gd name="T18" fmla="*/ 46 w 173"/>
              <a:gd name="T19" fmla="*/ 155 h 283"/>
              <a:gd name="T20" fmla="*/ 46 w 173"/>
              <a:gd name="T21" fmla="*/ 237 h 283"/>
              <a:gd name="T22" fmla="*/ 173 w 173"/>
              <a:gd name="T23" fmla="*/ 237 h 283"/>
              <a:gd name="T24" fmla="*/ 173 w 173"/>
              <a:gd name="T25"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83">
                <a:moveTo>
                  <a:pt x="173" y="283"/>
                </a:moveTo>
                <a:lnTo>
                  <a:pt x="0" y="283"/>
                </a:lnTo>
                <a:lnTo>
                  <a:pt x="0" y="0"/>
                </a:lnTo>
                <a:lnTo>
                  <a:pt x="173" y="0"/>
                </a:lnTo>
                <a:lnTo>
                  <a:pt x="173" y="45"/>
                </a:lnTo>
                <a:lnTo>
                  <a:pt x="46" y="45"/>
                </a:lnTo>
                <a:lnTo>
                  <a:pt x="46" y="109"/>
                </a:lnTo>
                <a:lnTo>
                  <a:pt x="155" y="109"/>
                </a:lnTo>
                <a:lnTo>
                  <a:pt x="155" y="155"/>
                </a:lnTo>
                <a:lnTo>
                  <a:pt x="46" y="155"/>
                </a:lnTo>
                <a:lnTo>
                  <a:pt x="46" y="237"/>
                </a:lnTo>
                <a:lnTo>
                  <a:pt x="173" y="237"/>
                </a:lnTo>
                <a:lnTo>
                  <a:pt x="173" y="28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0"/>
          <p:cNvSpPr>
            <a:spLocks noEditPoints="1"/>
          </p:cNvSpPr>
          <p:nvPr userDrawn="1"/>
        </p:nvSpPr>
        <p:spPr bwMode="black">
          <a:xfrm>
            <a:off x="1159094" y="6355990"/>
            <a:ext cx="49886" cy="66616"/>
          </a:xfrm>
          <a:custGeom>
            <a:avLst/>
            <a:gdLst>
              <a:gd name="T0" fmla="*/ 4 w 18"/>
              <a:gd name="T1" fmla="*/ 16 h 24"/>
              <a:gd name="T2" fmla="*/ 8 w 18"/>
              <a:gd name="T3" fmla="*/ 20 h 24"/>
              <a:gd name="T4" fmla="*/ 14 w 18"/>
              <a:gd name="T5" fmla="*/ 14 h 24"/>
              <a:gd name="T6" fmla="*/ 14 w 18"/>
              <a:gd name="T7" fmla="*/ 13 h 24"/>
              <a:gd name="T8" fmla="*/ 9 w 18"/>
              <a:gd name="T9" fmla="*/ 12 h 24"/>
              <a:gd name="T10" fmla="*/ 4 w 18"/>
              <a:gd name="T11" fmla="*/ 16 h 24"/>
              <a:gd name="T12" fmla="*/ 7 w 18"/>
              <a:gd name="T13" fmla="*/ 24 h 24"/>
              <a:gd name="T14" fmla="*/ 0 w 18"/>
              <a:gd name="T15" fmla="*/ 17 h 24"/>
              <a:gd name="T16" fmla="*/ 9 w 18"/>
              <a:gd name="T17" fmla="*/ 8 h 24"/>
              <a:gd name="T18" fmla="*/ 14 w 18"/>
              <a:gd name="T19" fmla="*/ 9 h 24"/>
              <a:gd name="T20" fmla="*/ 14 w 18"/>
              <a:gd name="T21" fmla="*/ 9 h 24"/>
              <a:gd name="T22" fmla="*/ 9 w 18"/>
              <a:gd name="T23" fmla="*/ 4 h 24"/>
              <a:gd name="T24" fmla="*/ 2 w 18"/>
              <a:gd name="T25" fmla="*/ 6 h 24"/>
              <a:gd name="T26" fmla="*/ 2 w 18"/>
              <a:gd name="T27" fmla="*/ 6 h 24"/>
              <a:gd name="T28" fmla="*/ 1 w 18"/>
              <a:gd name="T29" fmla="*/ 2 h 24"/>
              <a:gd name="T30" fmla="*/ 1 w 18"/>
              <a:gd name="T31" fmla="*/ 2 h 24"/>
              <a:gd name="T32" fmla="*/ 9 w 18"/>
              <a:gd name="T33" fmla="*/ 0 h 24"/>
              <a:gd name="T34" fmla="*/ 16 w 18"/>
              <a:gd name="T35" fmla="*/ 2 h 24"/>
              <a:gd name="T36" fmla="*/ 18 w 18"/>
              <a:gd name="T37" fmla="*/ 9 h 24"/>
              <a:gd name="T38" fmla="*/ 18 w 18"/>
              <a:gd name="T39" fmla="*/ 24 h 24"/>
              <a:gd name="T40" fmla="*/ 14 w 18"/>
              <a:gd name="T41" fmla="*/ 24 h 24"/>
              <a:gd name="T42" fmla="*/ 14 w 18"/>
              <a:gd name="T43" fmla="*/ 21 h 24"/>
              <a:gd name="T44" fmla="*/ 7 w 18"/>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4">
                <a:moveTo>
                  <a:pt x="4" y="16"/>
                </a:moveTo>
                <a:cubicBezTo>
                  <a:pt x="4" y="19"/>
                  <a:pt x="6" y="20"/>
                  <a:pt x="8" y="20"/>
                </a:cubicBezTo>
                <a:cubicBezTo>
                  <a:pt x="12" y="20"/>
                  <a:pt x="14" y="17"/>
                  <a:pt x="14" y="14"/>
                </a:cubicBezTo>
                <a:cubicBezTo>
                  <a:pt x="14" y="13"/>
                  <a:pt x="14" y="13"/>
                  <a:pt x="14" y="13"/>
                </a:cubicBezTo>
                <a:cubicBezTo>
                  <a:pt x="13" y="13"/>
                  <a:pt x="11" y="12"/>
                  <a:pt x="9" y="12"/>
                </a:cubicBezTo>
                <a:cubicBezTo>
                  <a:pt x="6" y="12"/>
                  <a:pt x="4" y="14"/>
                  <a:pt x="4" y="16"/>
                </a:cubicBezTo>
                <a:moveTo>
                  <a:pt x="7" y="24"/>
                </a:moveTo>
                <a:cubicBezTo>
                  <a:pt x="4" y="24"/>
                  <a:pt x="0" y="22"/>
                  <a:pt x="0" y="17"/>
                </a:cubicBezTo>
                <a:cubicBezTo>
                  <a:pt x="0" y="12"/>
                  <a:pt x="3" y="8"/>
                  <a:pt x="9" y="8"/>
                </a:cubicBezTo>
                <a:cubicBezTo>
                  <a:pt x="11" y="8"/>
                  <a:pt x="12" y="9"/>
                  <a:pt x="14" y="9"/>
                </a:cubicBezTo>
                <a:cubicBezTo>
                  <a:pt x="14" y="9"/>
                  <a:pt x="14" y="9"/>
                  <a:pt x="14" y="9"/>
                </a:cubicBezTo>
                <a:cubicBezTo>
                  <a:pt x="14" y="6"/>
                  <a:pt x="12" y="4"/>
                  <a:pt x="9" y="4"/>
                </a:cubicBezTo>
                <a:cubicBezTo>
                  <a:pt x="6" y="4"/>
                  <a:pt x="4" y="5"/>
                  <a:pt x="2" y="6"/>
                </a:cubicBezTo>
                <a:cubicBezTo>
                  <a:pt x="2" y="6"/>
                  <a:pt x="2" y="6"/>
                  <a:pt x="2" y="6"/>
                </a:cubicBezTo>
                <a:cubicBezTo>
                  <a:pt x="1" y="2"/>
                  <a:pt x="1" y="2"/>
                  <a:pt x="1" y="2"/>
                </a:cubicBezTo>
                <a:cubicBezTo>
                  <a:pt x="1" y="2"/>
                  <a:pt x="1" y="2"/>
                  <a:pt x="1" y="2"/>
                </a:cubicBezTo>
                <a:cubicBezTo>
                  <a:pt x="3" y="1"/>
                  <a:pt x="6" y="0"/>
                  <a:pt x="9" y="0"/>
                </a:cubicBezTo>
                <a:cubicBezTo>
                  <a:pt x="12" y="0"/>
                  <a:pt x="14" y="1"/>
                  <a:pt x="16" y="2"/>
                </a:cubicBezTo>
                <a:cubicBezTo>
                  <a:pt x="17" y="4"/>
                  <a:pt x="18" y="6"/>
                  <a:pt x="18" y="9"/>
                </a:cubicBezTo>
                <a:cubicBezTo>
                  <a:pt x="18" y="24"/>
                  <a:pt x="18" y="24"/>
                  <a:pt x="18" y="24"/>
                </a:cubicBezTo>
                <a:cubicBezTo>
                  <a:pt x="14" y="24"/>
                  <a:pt x="14" y="24"/>
                  <a:pt x="14" y="24"/>
                </a:cubicBezTo>
                <a:cubicBezTo>
                  <a:pt x="14" y="21"/>
                  <a:pt x="14" y="21"/>
                  <a:pt x="14" y="21"/>
                </a:cubicBezTo>
                <a:cubicBezTo>
                  <a:pt x="13" y="22"/>
                  <a:pt x="11" y="24"/>
                  <a:pt x="7" y="24"/>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1"/>
          <p:cNvSpPr>
            <a:spLocks noEditPoints="1"/>
          </p:cNvSpPr>
          <p:nvPr userDrawn="1"/>
        </p:nvSpPr>
        <p:spPr bwMode="black">
          <a:xfrm>
            <a:off x="1325178" y="6336522"/>
            <a:ext cx="77567" cy="86084"/>
          </a:xfrm>
          <a:custGeom>
            <a:avLst/>
            <a:gdLst>
              <a:gd name="T0" fmla="*/ 173 w 255"/>
              <a:gd name="T1" fmla="*/ 173 h 283"/>
              <a:gd name="T2" fmla="*/ 128 w 255"/>
              <a:gd name="T3" fmla="*/ 64 h 283"/>
              <a:gd name="T4" fmla="*/ 82 w 255"/>
              <a:gd name="T5" fmla="*/ 173 h 283"/>
              <a:gd name="T6" fmla="*/ 173 w 255"/>
              <a:gd name="T7" fmla="*/ 173 h 283"/>
              <a:gd name="T8" fmla="*/ 255 w 255"/>
              <a:gd name="T9" fmla="*/ 283 h 283"/>
              <a:gd name="T10" fmla="*/ 210 w 255"/>
              <a:gd name="T11" fmla="*/ 283 h 283"/>
              <a:gd name="T12" fmla="*/ 182 w 255"/>
              <a:gd name="T13" fmla="*/ 210 h 283"/>
              <a:gd name="T14" fmla="*/ 64 w 255"/>
              <a:gd name="T15" fmla="*/ 210 h 283"/>
              <a:gd name="T16" fmla="*/ 46 w 255"/>
              <a:gd name="T17" fmla="*/ 283 h 283"/>
              <a:gd name="T18" fmla="*/ 0 w 255"/>
              <a:gd name="T19" fmla="*/ 283 h 283"/>
              <a:gd name="T20" fmla="*/ 109 w 255"/>
              <a:gd name="T21" fmla="*/ 0 h 283"/>
              <a:gd name="T22" fmla="*/ 146 w 255"/>
              <a:gd name="T23" fmla="*/ 0 h 283"/>
              <a:gd name="T24" fmla="*/ 255 w 255"/>
              <a:gd name="T25"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3">
                <a:moveTo>
                  <a:pt x="173" y="173"/>
                </a:moveTo>
                <a:lnTo>
                  <a:pt x="128" y="64"/>
                </a:lnTo>
                <a:lnTo>
                  <a:pt x="82" y="173"/>
                </a:lnTo>
                <a:lnTo>
                  <a:pt x="173" y="173"/>
                </a:lnTo>
                <a:close/>
                <a:moveTo>
                  <a:pt x="255" y="283"/>
                </a:moveTo>
                <a:lnTo>
                  <a:pt x="210" y="283"/>
                </a:lnTo>
                <a:lnTo>
                  <a:pt x="182" y="210"/>
                </a:lnTo>
                <a:lnTo>
                  <a:pt x="64" y="210"/>
                </a:lnTo>
                <a:lnTo>
                  <a:pt x="46" y="283"/>
                </a:lnTo>
                <a:lnTo>
                  <a:pt x="0" y="283"/>
                </a:lnTo>
                <a:lnTo>
                  <a:pt x="109" y="0"/>
                </a:lnTo>
                <a:lnTo>
                  <a:pt x="146" y="0"/>
                </a:lnTo>
                <a:lnTo>
                  <a:pt x="255" y="28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2"/>
          <p:cNvSpPr>
            <a:spLocks noEditPoints="1"/>
          </p:cNvSpPr>
          <p:nvPr userDrawn="1"/>
        </p:nvSpPr>
        <p:spPr bwMode="black">
          <a:xfrm>
            <a:off x="1469057" y="6355990"/>
            <a:ext cx="58099" cy="86084"/>
          </a:xfrm>
          <a:custGeom>
            <a:avLst/>
            <a:gdLst>
              <a:gd name="T0" fmla="*/ 10 w 21"/>
              <a:gd name="T1" fmla="*/ 4 h 31"/>
              <a:gd name="T2" fmla="*/ 4 w 21"/>
              <a:gd name="T3" fmla="*/ 11 h 31"/>
              <a:gd name="T4" fmla="*/ 10 w 21"/>
              <a:gd name="T5" fmla="*/ 18 h 31"/>
              <a:gd name="T6" fmla="*/ 16 w 21"/>
              <a:gd name="T7" fmla="*/ 11 h 31"/>
              <a:gd name="T8" fmla="*/ 10 w 21"/>
              <a:gd name="T9" fmla="*/ 4 h 31"/>
              <a:gd name="T10" fmla="*/ 10 w 21"/>
              <a:gd name="T11" fmla="*/ 31 h 31"/>
              <a:gd name="T12" fmla="*/ 1 w 21"/>
              <a:gd name="T13" fmla="*/ 28 h 31"/>
              <a:gd name="T14" fmla="*/ 1 w 21"/>
              <a:gd name="T15" fmla="*/ 27 h 31"/>
              <a:gd name="T16" fmla="*/ 3 w 21"/>
              <a:gd name="T17" fmla="*/ 24 h 31"/>
              <a:gd name="T18" fmla="*/ 3 w 21"/>
              <a:gd name="T19" fmla="*/ 24 h 31"/>
              <a:gd name="T20" fmla="*/ 10 w 21"/>
              <a:gd name="T21" fmla="*/ 27 h 31"/>
              <a:gd name="T22" fmla="*/ 17 w 21"/>
              <a:gd name="T23" fmla="*/ 19 h 31"/>
              <a:gd name="T24" fmla="*/ 17 w 21"/>
              <a:gd name="T25" fmla="*/ 18 h 31"/>
              <a:gd name="T26" fmla="*/ 9 w 21"/>
              <a:gd name="T27" fmla="*/ 22 h 31"/>
              <a:gd name="T28" fmla="*/ 0 w 21"/>
              <a:gd name="T29" fmla="*/ 11 h 31"/>
              <a:gd name="T30" fmla="*/ 9 w 21"/>
              <a:gd name="T31" fmla="*/ 0 h 31"/>
              <a:gd name="T32" fmla="*/ 17 w 21"/>
              <a:gd name="T33" fmla="*/ 4 h 31"/>
              <a:gd name="T34" fmla="*/ 17 w 21"/>
              <a:gd name="T35" fmla="*/ 0 h 31"/>
              <a:gd name="T36" fmla="*/ 21 w 21"/>
              <a:gd name="T37" fmla="*/ 0 h 31"/>
              <a:gd name="T38" fmla="*/ 21 w 21"/>
              <a:gd name="T39" fmla="*/ 19 h 31"/>
              <a:gd name="T40" fmla="*/ 18 w 21"/>
              <a:gd name="T41" fmla="*/ 28 h 31"/>
              <a:gd name="T42" fmla="*/ 10 w 21"/>
              <a:gd name="T4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10" y="4"/>
                </a:moveTo>
                <a:cubicBezTo>
                  <a:pt x="7" y="4"/>
                  <a:pt x="4" y="6"/>
                  <a:pt x="4" y="11"/>
                </a:cubicBezTo>
                <a:cubicBezTo>
                  <a:pt x="4" y="15"/>
                  <a:pt x="7" y="18"/>
                  <a:pt x="10" y="18"/>
                </a:cubicBezTo>
                <a:cubicBezTo>
                  <a:pt x="13" y="18"/>
                  <a:pt x="16" y="15"/>
                  <a:pt x="16" y="11"/>
                </a:cubicBezTo>
                <a:cubicBezTo>
                  <a:pt x="16" y="6"/>
                  <a:pt x="13" y="4"/>
                  <a:pt x="10" y="4"/>
                </a:cubicBezTo>
                <a:moveTo>
                  <a:pt x="10" y="31"/>
                </a:moveTo>
                <a:cubicBezTo>
                  <a:pt x="7" y="31"/>
                  <a:pt x="4" y="30"/>
                  <a:pt x="1" y="28"/>
                </a:cubicBezTo>
                <a:cubicBezTo>
                  <a:pt x="1" y="27"/>
                  <a:pt x="1" y="27"/>
                  <a:pt x="1" y="27"/>
                </a:cubicBezTo>
                <a:cubicBezTo>
                  <a:pt x="3" y="24"/>
                  <a:pt x="3" y="24"/>
                  <a:pt x="3" y="24"/>
                </a:cubicBezTo>
                <a:cubicBezTo>
                  <a:pt x="3" y="24"/>
                  <a:pt x="3" y="24"/>
                  <a:pt x="3" y="24"/>
                </a:cubicBezTo>
                <a:cubicBezTo>
                  <a:pt x="5" y="26"/>
                  <a:pt x="8" y="27"/>
                  <a:pt x="10" y="27"/>
                </a:cubicBezTo>
                <a:cubicBezTo>
                  <a:pt x="15" y="27"/>
                  <a:pt x="17" y="24"/>
                  <a:pt x="17" y="19"/>
                </a:cubicBezTo>
                <a:cubicBezTo>
                  <a:pt x="17" y="18"/>
                  <a:pt x="17" y="18"/>
                  <a:pt x="17" y="18"/>
                </a:cubicBezTo>
                <a:cubicBezTo>
                  <a:pt x="15" y="20"/>
                  <a:pt x="12" y="22"/>
                  <a:pt x="9" y="22"/>
                </a:cubicBezTo>
                <a:cubicBezTo>
                  <a:pt x="5" y="22"/>
                  <a:pt x="0" y="18"/>
                  <a:pt x="0" y="11"/>
                </a:cubicBezTo>
                <a:cubicBezTo>
                  <a:pt x="0" y="4"/>
                  <a:pt x="5" y="0"/>
                  <a:pt x="9" y="0"/>
                </a:cubicBezTo>
                <a:cubicBezTo>
                  <a:pt x="12" y="0"/>
                  <a:pt x="16" y="1"/>
                  <a:pt x="17" y="4"/>
                </a:cubicBezTo>
                <a:cubicBezTo>
                  <a:pt x="17" y="0"/>
                  <a:pt x="17" y="0"/>
                  <a:pt x="17" y="0"/>
                </a:cubicBezTo>
                <a:cubicBezTo>
                  <a:pt x="21" y="0"/>
                  <a:pt x="21" y="0"/>
                  <a:pt x="21" y="0"/>
                </a:cubicBezTo>
                <a:cubicBezTo>
                  <a:pt x="21" y="19"/>
                  <a:pt x="21" y="19"/>
                  <a:pt x="21" y="19"/>
                </a:cubicBezTo>
                <a:cubicBezTo>
                  <a:pt x="21" y="23"/>
                  <a:pt x="20" y="26"/>
                  <a:pt x="18" y="28"/>
                </a:cubicBezTo>
                <a:cubicBezTo>
                  <a:pt x="16" y="30"/>
                  <a:pt x="13" y="31"/>
                  <a:pt x="10" y="31"/>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23"/>
          <p:cNvSpPr>
            <a:spLocks noChangeArrowheads="1"/>
          </p:cNvSpPr>
          <p:nvPr userDrawn="1"/>
        </p:nvSpPr>
        <p:spPr bwMode="black">
          <a:xfrm>
            <a:off x="1541149" y="6336522"/>
            <a:ext cx="10951" cy="8608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4"/>
          <p:cNvSpPr>
            <a:spLocks/>
          </p:cNvSpPr>
          <p:nvPr userDrawn="1"/>
        </p:nvSpPr>
        <p:spPr bwMode="black">
          <a:xfrm>
            <a:off x="851868" y="6339260"/>
            <a:ext cx="36198" cy="83346"/>
          </a:xfrm>
          <a:custGeom>
            <a:avLst/>
            <a:gdLst>
              <a:gd name="T0" fmla="*/ 9 w 13"/>
              <a:gd name="T1" fmla="*/ 30 h 30"/>
              <a:gd name="T2" fmla="*/ 3 w 13"/>
              <a:gd name="T3" fmla="*/ 23 h 30"/>
              <a:gd name="T4" fmla="*/ 3 w 13"/>
              <a:gd name="T5" fmla="*/ 11 h 30"/>
              <a:gd name="T6" fmla="*/ 0 w 13"/>
              <a:gd name="T7" fmla="*/ 11 h 30"/>
              <a:gd name="T8" fmla="*/ 0 w 13"/>
              <a:gd name="T9" fmla="*/ 6 h 30"/>
              <a:gd name="T10" fmla="*/ 3 w 13"/>
              <a:gd name="T11" fmla="*/ 6 h 30"/>
              <a:gd name="T12" fmla="*/ 3 w 13"/>
              <a:gd name="T13" fmla="*/ 0 h 30"/>
              <a:gd name="T14" fmla="*/ 7 w 13"/>
              <a:gd name="T15" fmla="*/ 0 h 30"/>
              <a:gd name="T16" fmla="*/ 7 w 13"/>
              <a:gd name="T17" fmla="*/ 6 h 30"/>
              <a:gd name="T18" fmla="*/ 13 w 13"/>
              <a:gd name="T19" fmla="*/ 6 h 30"/>
              <a:gd name="T20" fmla="*/ 13 w 13"/>
              <a:gd name="T21" fmla="*/ 11 h 30"/>
              <a:gd name="T22" fmla="*/ 7 w 13"/>
              <a:gd name="T23" fmla="*/ 11 h 30"/>
              <a:gd name="T24" fmla="*/ 7 w 13"/>
              <a:gd name="T25" fmla="*/ 22 h 30"/>
              <a:gd name="T26" fmla="*/ 10 w 13"/>
              <a:gd name="T27" fmla="*/ 26 h 30"/>
              <a:gd name="T28" fmla="*/ 13 w 13"/>
              <a:gd name="T29" fmla="*/ 25 h 30"/>
              <a:gd name="T30" fmla="*/ 13 w 13"/>
              <a:gd name="T31" fmla="*/ 25 h 30"/>
              <a:gd name="T32" fmla="*/ 13 w 13"/>
              <a:gd name="T33" fmla="*/ 29 h 30"/>
              <a:gd name="T34" fmla="*/ 13 w 13"/>
              <a:gd name="T35" fmla="*/ 29 h 30"/>
              <a:gd name="T36" fmla="*/ 9 w 13"/>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30">
                <a:moveTo>
                  <a:pt x="9" y="30"/>
                </a:moveTo>
                <a:cubicBezTo>
                  <a:pt x="5" y="30"/>
                  <a:pt x="3" y="28"/>
                  <a:pt x="3" y="23"/>
                </a:cubicBezTo>
                <a:cubicBezTo>
                  <a:pt x="3" y="11"/>
                  <a:pt x="3" y="11"/>
                  <a:pt x="3" y="11"/>
                </a:cubicBezTo>
                <a:cubicBezTo>
                  <a:pt x="0" y="11"/>
                  <a:pt x="0" y="11"/>
                  <a:pt x="0" y="11"/>
                </a:cubicBezTo>
                <a:cubicBezTo>
                  <a:pt x="0" y="6"/>
                  <a:pt x="0" y="6"/>
                  <a:pt x="0" y="6"/>
                </a:cubicBezTo>
                <a:cubicBezTo>
                  <a:pt x="3" y="6"/>
                  <a:pt x="3" y="6"/>
                  <a:pt x="3" y="6"/>
                </a:cubicBezTo>
                <a:cubicBezTo>
                  <a:pt x="3" y="0"/>
                  <a:pt x="3" y="0"/>
                  <a:pt x="3" y="0"/>
                </a:cubicBezTo>
                <a:cubicBezTo>
                  <a:pt x="7" y="0"/>
                  <a:pt x="7" y="0"/>
                  <a:pt x="7" y="0"/>
                </a:cubicBezTo>
                <a:cubicBezTo>
                  <a:pt x="7" y="6"/>
                  <a:pt x="7" y="6"/>
                  <a:pt x="7" y="6"/>
                </a:cubicBezTo>
                <a:cubicBezTo>
                  <a:pt x="13" y="6"/>
                  <a:pt x="13" y="6"/>
                  <a:pt x="13" y="6"/>
                </a:cubicBezTo>
                <a:cubicBezTo>
                  <a:pt x="13" y="11"/>
                  <a:pt x="13" y="11"/>
                  <a:pt x="13" y="11"/>
                </a:cubicBezTo>
                <a:cubicBezTo>
                  <a:pt x="7" y="11"/>
                  <a:pt x="7" y="11"/>
                  <a:pt x="7" y="11"/>
                </a:cubicBezTo>
                <a:cubicBezTo>
                  <a:pt x="7" y="22"/>
                  <a:pt x="7" y="22"/>
                  <a:pt x="7" y="22"/>
                </a:cubicBezTo>
                <a:cubicBezTo>
                  <a:pt x="7" y="24"/>
                  <a:pt x="8" y="26"/>
                  <a:pt x="10" y="26"/>
                </a:cubicBezTo>
                <a:cubicBezTo>
                  <a:pt x="11" y="26"/>
                  <a:pt x="12" y="26"/>
                  <a:pt x="13" y="25"/>
                </a:cubicBezTo>
                <a:cubicBezTo>
                  <a:pt x="13" y="25"/>
                  <a:pt x="13" y="25"/>
                  <a:pt x="13" y="25"/>
                </a:cubicBezTo>
                <a:cubicBezTo>
                  <a:pt x="13" y="29"/>
                  <a:pt x="13" y="29"/>
                  <a:pt x="13" y="29"/>
                </a:cubicBezTo>
                <a:cubicBezTo>
                  <a:pt x="13" y="29"/>
                  <a:pt x="13" y="29"/>
                  <a:pt x="13" y="29"/>
                </a:cubicBezTo>
                <a:cubicBezTo>
                  <a:pt x="12" y="30"/>
                  <a:pt x="10" y="30"/>
                  <a:pt x="9" y="30"/>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userDrawn="1"/>
        </p:nvSpPr>
        <p:spPr bwMode="black">
          <a:xfrm>
            <a:off x="1267079" y="6339260"/>
            <a:ext cx="35894" cy="83346"/>
          </a:xfrm>
          <a:custGeom>
            <a:avLst/>
            <a:gdLst>
              <a:gd name="T0" fmla="*/ 9 w 13"/>
              <a:gd name="T1" fmla="*/ 30 h 30"/>
              <a:gd name="T2" fmla="*/ 3 w 13"/>
              <a:gd name="T3" fmla="*/ 23 h 30"/>
              <a:gd name="T4" fmla="*/ 3 w 13"/>
              <a:gd name="T5" fmla="*/ 11 h 30"/>
              <a:gd name="T6" fmla="*/ 0 w 13"/>
              <a:gd name="T7" fmla="*/ 11 h 30"/>
              <a:gd name="T8" fmla="*/ 0 w 13"/>
              <a:gd name="T9" fmla="*/ 6 h 30"/>
              <a:gd name="T10" fmla="*/ 2 w 13"/>
              <a:gd name="T11" fmla="*/ 6 h 30"/>
              <a:gd name="T12" fmla="*/ 2 w 13"/>
              <a:gd name="T13" fmla="*/ 0 h 30"/>
              <a:gd name="T14" fmla="*/ 7 w 13"/>
              <a:gd name="T15" fmla="*/ 0 h 30"/>
              <a:gd name="T16" fmla="*/ 7 w 13"/>
              <a:gd name="T17" fmla="*/ 6 h 30"/>
              <a:gd name="T18" fmla="*/ 13 w 13"/>
              <a:gd name="T19" fmla="*/ 6 h 30"/>
              <a:gd name="T20" fmla="*/ 13 w 13"/>
              <a:gd name="T21" fmla="*/ 11 h 30"/>
              <a:gd name="T22" fmla="*/ 7 w 13"/>
              <a:gd name="T23" fmla="*/ 11 h 30"/>
              <a:gd name="T24" fmla="*/ 7 w 13"/>
              <a:gd name="T25" fmla="*/ 22 h 30"/>
              <a:gd name="T26" fmla="*/ 9 w 13"/>
              <a:gd name="T27" fmla="*/ 26 h 30"/>
              <a:gd name="T28" fmla="*/ 12 w 13"/>
              <a:gd name="T29" fmla="*/ 25 h 30"/>
              <a:gd name="T30" fmla="*/ 12 w 13"/>
              <a:gd name="T31" fmla="*/ 25 h 30"/>
              <a:gd name="T32" fmla="*/ 12 w 13"/>
              <a:gd name="T33" fmla="*/ 29 h 30"/>
              <a:gd name="T34" fmla="*/ 12 w 13"/>
              <a:gd name="T35" fmla="*/ 29 h 30"/>
              <a:gd name="T36" fmla="*/ 9 w 13"/>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30">
                <a:moveTo>
                  <a:pt x="9" y="30"/>
                </a:moveTo>
                <a:cubicBezTo>
                  <a:pt x="5" y="30"/>
                  <a:pt x="3" y="28"/>
                  <a:pt x="3" y="23"/>
                </a:cubicBezTo>
                <a:cubicBezTo>
                  <a:pt x="3" y="11"/>
                  <a:pt x="3" y="11"/>
                  <a:pt x="3" y="11"/>
                </a:cubicBezTo>
                <a:cubicBezTo>
                  <a:pt x="0" y="11"/>
                  <a:pt x="0" y="11"/>
                  <a:pt x="0" y="11"/>
                </a:cubicBezTo>
                <a:cubicBezTo>
                  <a:pt x="0" y="6"/>
                  <a:pt x="0" y="6"/>
                  <a:pt x="0" y="6"/>
                </a:cubicBezTo>
                <a:cubicBezTo>
                  <a:pt x="2" y="6"/>
                  <a:pt x="2" y="6"/>
                  <a:pt x="2" y="6"/>
                </a:cubicBezTo>
                <a:cubicBezTo>
                  <a:pt x="2" y="0"/>
                  <a:pt x="2" y="0"/>
                  <a:pt x="2" y="0"/>
                </a:cubicBezTo>
                <a:cubicBezTo>
                  <a:pt x="7" y="0"/>
                  <a:pt x="7" y="0"/>
                  <a:pt x="7" y="0"/>
                </a:cubicBezTo>
                <a:cubicBezTo>
                  <a:pt x="7" y="6"/>
                  <a:pt x="7" y="6"/>
                  <a:pt x="7" y="6"/>
                </a:cubicBezTo>
                <a:cubicBezTo>
                  <a:pt x="13" y="6"/>
                  <a:pt x="13" y="6"/>
                  <a:pt x="13" y="6"/>
                </a:cubicBezTo>
                <a:cubicBezTo>
                  <a:pt x="13" y="11"/>
                  <a:pt x="13" y="11"/>
                  <a:pt x="13" y="11"/>
                </a:cubicBezTo>
                <a:cubicBezTo>
                  <a:pt x="7" y="11"/>
                  <a:pt x="7" y="11"/>
                  <a:pt x="7" y="11"/>
                </a:cubicBezTo>
                <a:cubicBezTo>
                  <a:pt x="7" y="22"/>
                  <a:pt x="7" y="22"/>
                  <a:pt x="7" y="22"/>
                </a:cubicBezTo>
                <a:cubicBezTo>
                  <a:pt x="7" y="24"/>
                  <a:pt x="8" y="26"/>
                  <a:pt x="9" y="26"/>
                </a:cubicBezTo>
                <a:cubicBezTo>
                  <a:pt x="10" y="26"/>
                  <a:pt x="11" y="25"/>
                  <a:pt x="12" y="25"/>
                </a:cubicBezTo>
                <a:cubicBezTo>
                  <a:pt x="12" y="25"/>
                  <a:pt x="12" y="25"/>
                  <a:pt x="12" y="25"/>
                </a:cubicBezTo>
                <a:cubicBezTo>
                  <a:pt x="12" y="29"/>
                  <a:pt x="12" y="29"/>
                  <a:pt x="12" y="29"/>
                </a:cubicBezTo>
                <a:cubicBezTo>
                  <a:pt x="12" y="29"/>
                  <a:pt x="12" y="29"/>
                  <a:pt x="12" y="29"/>
                </a:cubicBezTo>
                <a:cubicBezTo>
                  <a:pt x="11" y="30"/>
                  <a:pt x="10" y="30"/>
                  <a:pt x="9" y="30"/>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6"/>
          <p:cNvSpPr>
            <a:spLocks/>
          </p:cNvSpPr>
          <p:nvPr userDrawn="1"/>
        </p:nvSpPr>
        <p:spPr bwMode="black">
          <a:xfrm>
            <a:off x="1408220" y="6355990"/>
            <a:ext cx="49886" cy="66616"/>
          </a:xfrm>
          <a:custGeom>
            <a:avLst/>
            <a:gdLst>
              <a:gd name="T0" fmla="*/ 18 w 18"/>
              <a:gd name="T1" fmla="*/ 24 h 24"/>
              <a:gd name="T2" fmla="*/ 14 w 18"/>
              <a:gd name="T3" fmla="*/ 24 h 24"/>
              <a:gd name="T4" fmla="*/ 14 w 18"/>
              <a:gd name="T5" fmla="*/ 10 h 24"/>
              <a:gd name="T6" fmla="*/ 10 w 18"/>
              <a:gd name="T7" fmla="*/ 4 h 24"/>
              <a:gd name="T8" fmla="*/ 4 w 18"/>
              <a:gd name="T9" fmla="*/ 10 h 24"/>
              <a:gd name="T10" fmla="*/ 4 w 18"/>
              <a:gd name="T11" fmla="*/ 24 h 24"/>
              <a:gd name="T12" fmla="*/ 0 w 18"/>
              <a:gd name="T13" fmla="*/ 24 h 24"/>
              <a:gd name="T14" fmla="*/ 0 w 18"/>
              <a:gd name="T15" fmla="*/ 0 h 24"/>
              <a:gd name="T16" fmla="*/ 4 w 18"/>
              <a:gd name="T17" fmla="*/ 0 h 24"/>
              <a:gd name="T18" fmla="*/ 4 w 18"/>
              <a:gd name="T19" fmla="*/ 4 h 24"/>
              <a:gd name="T20" fmla="*/ 11 w 18"/>
              <a:gd name="T21" fmla="*/ 0 h 24"/>
              <a:gd name="T22" fmla="*/ 18 w 18"/>
              <a:gd name="T23" fmla="*/ 9 h 24"/>
              <a:gd name="T24" fmla="*/ 18 w 18"/>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4">
                <a:moveTo>
                  <a:pt x="18" y="24"/>
                </a:moveTo>
                <a:cubicBezTo>
                  <a:pt x="14" y="24"/>
                  <a:pt x="14" y="24"/>
                  <a:pt x="14" y="24"/>
                </a:cubicBezTo>
                <a:cubicBezTo>
                  <a:pt x="14" y="10"/>
                  <a:pt x="14" y="10"/>
                  <a:pt x="14" y="10"/>
                </a:cubicBezTo>
                <a:cubicBezTo>
                  <a:pt x="14" y="6"/>
                  <a:pt x="12" y="4"/>
                  <a:pt x="10" y="4"/>
                </a:cubicBezTo>
                <a:cubicBezTo>
                  <a:pt x="7" y="4"/>
                  <a:pt x="4" y="6"/>
                  <a:pt x="4" y="10"/>
                </a:cubicBezTo>
                <a:cubicBezTo>
                  <a:pt x="4" y="24"/>
                  <a:pt x="4" y="24"/>
                  <a:pt x="4" y="24"/>
                </a:cubicBezTo>
                <a:cubicBezTo>
                  <a:pt x="0" y="24"/>
                  <a:pt x="0" y="24"/>
                  <a:pt x="0" y="24"/>
                </a:cubicBezTo>
                <a:cubicBezTo>
                  <a:pt x="0" y="0"/>
                  <a:pt x="0" y="0"/>
                  <a:pt x="0" y="0"/>
                </a:cubicBezTo>
                <a:cubicBezTo>
                  <a:pt x="4" y="0"/>
                  <a:pt x="4" y="0"/>
                  <a:pt x="4" y="0"/>
                </a:cubicBezTo>
                <a:cubicBezTo>
                  <a:pt x="4" y="4"/>
                  <a:pt x="4" y="4"/>
                  <a:pt x="4" y="4"/>
                </a:cubicBezTo>
                <a:cubicBezTo>
                  <a:pt x="6" y="1"/>
                  <a:pt x="8" y="0"/>
                  <a:pt x="11" y="0"/>
                </a:cubicBezTo>
                <a:cubicBezTo>
                  <a:pt x="15" y="0"/>
                  <a:pt x="18" y="4"/>
                  <a:pt x="18" y="9"/>
                </a:cubicBezTo>
                <a:lnTo>
                  <a:pt x="18"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7"/>
          <p:cNvSpPr>
            <a:spLocks noEditPoints="1"/>
          </p:cNvSpPr>
          <p:nvPr userDrawn="1"/>
        </p:nvSpPr>
        <p:spPr bwMode="black">
          <a:xfrm>
            <a:off x="829967" y="6336522"/>
            <a:ext cx="13688" cy="86084"/>
          </a:xfrm>
          <a:custGeom>
            <a:avLst/>
            <a:gdLst>
              <a:gd name="T0" fmla="*/ 45 w 45"/>
              <a:gd name="T1" fmla="*/ 45 h 283"/>
              <a:gd name="T2" fmla="*/ 0 w 45"/>
              <a:gd name="T3" fmla="*/ 45 h 283"/>
              <a:gd name="T4" fmla="*/ 0 w 45"/>
              <a:gd name="T5" fmla="*/ 0 h 283"/>
              <a:gd name="T6" fmla="*/ 45 w 45"/>
              <a:gd name="T7" fmla="*/ 0 h 283"/>
              <a:gd name="T8" fmla="*/ 45 w 45"/>
              <a:gd name="T9" fmla="*/ 45 h 283"/>
              <a:gd name="T10" fmla="*/ 45 w 45"/>
              <a:gd name="T11" fmla="*/ 283 h 283"/>
              <a:gd name="T12" fmla="*/ 0 w 45"/>
              <a:gd name="T13" fmla="*/ 283 h 283"/>
              <a:gd name="T14" fmla="*/ 0 w 45"/>
              <a:gd name="T15" fmla="*/ 64 h 283"/>
              <a:gd name="T16" fmla="*/ 45 w 45"/>
              <a:gd name="T17" fmla="*/ 64 h 283"/>
              <a:gd name="T18" fmla="*/ 45 w 45"/>
              <a:gd name="T19"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83">
                <a:moveTo>
                  <a:pt x="45" y="45"/>
                </a:moveTo>
                <a:lnTo>
                  <a:pt x="0" y="45"/>
                </a:lnTo>
                <a:lnTo>
                  <a:pt x="0" y="0"/>
                </a:lnTo>
                <a:lnTo>
                  <a:pt x="45" y="0"/>
                </a:lnTo>
                <a:lnTo>
                  <a:pt x="45" y="45"/>
                </a:lnTo>
                <a:close/>
                <a:moveTo>
                  <a:pt x="45" y="283"/>
                </a:moveTo>
                <a:lnTo>
                  <a:pt x="0" y="283"/>
                </a:lnTo>
                <a:lnTo>
                  <a:pt x="0" y="64"/>
                </a:lnTo>
                <a:lnTo>
                  <a:pt x="45" y="64"/>
                </a:lnTo>
                <a:lnTo>
                  <a:pt x="45" y="28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8"/>
          <p:cNvSpPr>
            <a:spLocks noEditPoints="1"/>
          </p:cNvSpPr>
          <p:nvPr userDrawn="1"/>
        </p:nvSpPr>
        <p:spPr bwMode="black">
          <a:xfrm>
            <a:off x="1566092" y="6336522"/>
            <a:ext cx="10951" cy="86084"/>
          </a:xfrm>
          <a:custGeom>
            <a:avLst/>
            <a:gdLst>
              <a:gd name="T0" fmla="*/ 36 w 36"/>
              <a:gd name="T1" fmla="*/ 45 h 283"/>
              <a:gd name="T2" fmla="*/ 0 w 36"/>
              <a:gd name="T3" fmla="*/ 45 h 283"/>
              <a:gd name="T4" fmla="*/ 0 w 36"/>
              <a:gd name="T5" fmla="*/ 0 h 283"/>
              <a:gd name="T6" fmla="*/ 36 w 36"/>
              <a:gd name="T7" fmla="*/ 0 h 283"/>
              <a:gd name="T8" fmla="*/ 36 w 36"/>
              <a:gd name="T9" fmla="*/ 45 h 283"/>
              <a:gd name="T10" fmla="*/ 36 w 36"/>
              <a:gd name="T11" fmla="*/ 283 h 283"/>
              <a:gd name="T12" fmla="*/ 0 w 36"/>
              <a:gd name="T13" fmla="*/ 283 h 283"/>
              <a:gd name="T14" fmla="*/ 0 w 36"/>
              <a:gd name="T15" fmla="*/ 64 h 283"/>
              <a:gd name="T16" fmla="*/ 36 w 36"/>
              <a:gd name="T17" fmla="*/ 64 h 283"/>
              <a:gd name="T18" fmla="*/ 36 w 36"/>
              <a:gd name="T19"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3">
                <a:moveTo>
                  <a:pt x="36" y="45"/>
                </a:moveTo>
                <a:lnTo>
                  <a:pt x="0" y="45"/>
                </a:lnTo>
                <a:lnTo>
                  <a:pt x="0" y="0"/>
                </a:lnTo>
                <a:lnTo>
                  <a:pt x="36" y="0"/>
                </a:lnTo>
                <a:lnTo>
                  <a:pt x="36" y="45"/>
                </a:lnTo>
                <a:close/>
                <a:moveTo>
                  <a:pt x="36" y="283"/>
                </a:moveTo>
                <a:lnTo>
                  <a:pt x="0" y="283"/>
                </a:lnTo>
                <a:lnTo>
                  <a:pt x="0" y="64"/>
                </a:lnTo>
                <a:lnTo>
                  <a:pt x="36" y="64"/>
                </a:lnTo>
                <a:lnTo>
                  <a:pt x="36" y="28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9"/>
          <p:cNvSpPr>
            <a:spLocks/>
          </p:cNvSpPr>
          <p:nvPr userDrawn="1"/>
        </p:nvSpPr>
        <p:spPr bwMode="black">
          <a:xfrm>
            <a:off x="1217193" y="6355990"/>
            <a:ext cx="44411" cy="66616"/>
          </a:xfrm>
          <a:custGeom>
            <a:avLst/>
            <a:gdLst>
              <a:gd name="T0" fmla="*/ 8 w 16"/>
              <a:gd name="T1" fmla="*/ 24 h 24"/>
              <a:gd name="T2" fmla="*/ 0 w 16"/>
              <a:gd name="T3" fmla="*/ 21 h 24"/>
              <a:gd name="T4" fmla="*/ 0 w 16"/>
              <a:gd name="T5" fmla="*/ 21 h 24"/>
              <a:gd name="T6" fmla="*/ 1 w 16"/>
              <a:gd name="T7" fmla="*/ 17 h 24"/>
              <a:gd name="T8" fmla="*/ 2 w 16"/>
              <a:gd name="T9" fmla="*/ 18 h 24"/>
              <a:gd name="T10" fmla="*/ 8 w 16"/>
              <a:gd name="T11" fmla="*/ 20 h 24"/>
              <a:gd name="T12" fmla="*/ 12 w 16"/>
              <a:gd name="T13" fmla="*/ 17 h 24"/>
              <a:gd name="T14" fmla="*/ 7 w 16"/>
              <a:gd name="T15" fmla="*/ 14 h 24"/>
              <a:gd name="T16" fmla="*/ 1 w 16"/>
              <a:gd name="T17" fmla="*/ 7 h 24"/>
              <a:gd name="T18" fmla="*/ 8 w 16"/>
              <a:gd name="T19" fmla="*/ 0 h 24"/>
              <a:gd name="T20" fmla="*/ 15 w 16"/>
              <a:gd name="T21" fmla="*/ 2 h 24"/>
              <a:gd name="T22" fmla="*/ 15 w 16"/>
              <a:gd name="T23" fmla="*/ 2 h 24"/>
              <a:gd name="T24" fmla="*/ 14 w 16"/>
              <a:gd name="T25" fmla="*/ 6 h 24"/>
              <a:gd name="T26" fmla="*/ 13 w 16"/>
              <a:gd name="T27" fmla="*/ 6 h 24"/>
              <a:gd name="T28" fmla="*/ 8 w 16"/>
              <a:gd name="T29" fmla="*/ 4 h 24"/>
              <a:gd name="T30" fmla="*/ 5 w 16"/>
              <a:gd name="T31" fmla="*/ 6 h 24"/>
              <a:gd name="T32" fmla="*/ 9 w 16"/>
              <a:gd name="T33" fmla="*/ 10 h 24"/>
              <a:gd name="T34" fmla="*/ 16 w 16"/>
              <a:gd name="T35" fmla="*/ 17 h 24"/>
              <a:gd name="T36" fmla="*/ 8 w 16"/>
              <a:gd name="T3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4">
                <a:moveTo>
                  <a:pt x="8" y="24"/>
                </a:moveTo>
                <a:cubicBezTo>
                  <a:pt x="5" y="24"/>
                  <a:pt x="2" y="23"/>
                  <a:pt x="0" y="21"/>
                </a:cubicBezTo>
                <a:cubicBezTo>
                  <a:pt x="0" y="21"/>
                  <a:pt x="0" y="21"/>
                  <a:pt x="0" y="21"/>
                </a:cubicBezTo>
                <a:cubicBezTo>
                  <a:pt x="1" y="17"/>
                  <a:pt x="1" y="17"/>
                  <a:pt x="1" y="17"/>
                </a:cubicBezTo>
                <a:cubicBezTo>
                  <a:pt x="2" y="18"/>
                  <a:pt x="2" y="18"/>
                  <a:pt x="2" y="18"/>
                </a:cubicBezTo>
                <a:cubicBezTo>
                  <a:pt x="4" y="19"/>
                  <a:pt x="6" y="20"/>
                  <a:pt x="8" y="20"/>
                </a:cubicBezTo>
                <a:cubicBezTo>
                  <a:pt x="10" y="20"/>
                  <a:pt x="12" y="19"/>
                  <a:pt x="12" y="17"/>
                </a:cubicBezTo>
                <a:cubicBezTo>
                  <a:pt x="12" y="15"/>
                  <a:pt x="10" y="15"/>
                  <a:pt x="7" y="14"/>
                </a:cubicBezTo>
                <a:cubicBezTo>
                  <a:pt x="5" y="13"/>
                  <a:pt x="1" y="12"/>
                  <a:pt x="1" y="7"/>
                </a:cubicBezTo>
                <a:cubicBezTo>
                  <a:pt x="1" y="3"/>
                  <a:pt x="4" y="0"/>
                  <a:pt x="8" y="0"/>
                </a:cubicBezTo>
                <a:cubicBezTo>
                  <a:pt x="11" y="0"/>
                  <a:pt x="13" y="1"/>
                  <a:pt x="15" y="2"/>
                </a:cubicBezTo>
                <a:cubicBezTo>
                  <a:pt x="15" y="2"/>
                  <a:pt x="15" y="2"/>
                  <a:pt x="15" y="2"/>
                </a:cubicBezTo>
                <a:cubicBezTo>
                  <a:pt x="14" y="6"/>
                  <a:pt x="14" y="6"/>
                  <a:pt x="14" y="6"/>
                </a:cubicBezTo>
                <a:cubicBezTo>
                  <a:pt x="13" y="6"/>
                  <a:pt x="13" y="6"/>
                  <a:pt x="13" y="6"/>
                </a:cubicBezTo>
                <a:cubicBezTo>
                  <a:pt x="12" y="4"/>
                  <a:pt x="9" y="4"/>
                  <a:pt x="8" y="4"/>
                </a:cubicBezTo>
                <a:cubicBezTo>
                  <a:pt x="6" y="4"/>
                  <a:pt x="5" y="5"/>
                  <a:pt x="5" y="6"/>
                </a:cubicBezTo>
                <a:cubicBezTo>
                  <a:pt x="5" y="8"/>
                  <a:pt x="6" y="9"/>
                  <a:pt x="9" y="10"/>
                </a:cubicBezTo>
                <a:cubicBezTo>
                  <a:pt x="13" y="11"/>
                  <a:pt x="16" y="13"/>
                  <a:pt x="16" y="17"/>
                </a:cubicBezTo>
                <a:cubicBezTo>
                  <a:pt x="16" y="21"/>
                  <a:pt x="12" y="24"/>
                  <a:pt x="8" y="24"/>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0"/>
          <p:cNvSpPr>
            <a:spLocks noEditPoints="1"/>
          </p:cNvSpPr>
          <p:nvPr userDrawn="1"/>
        </p:nvSpPr>
        <p:spPr bwMode="black">
          <a:xfrm>
            <a:off x="1588297" y="6355990"/>
            <a:ext cx="49582" cy="66616"/>
          </a:xfrm>
          <a:custGeom>
            <a:avLst/>
            <a:gdLst>
              <a:gd name="T0" fmla="*/ 4 w 18"/>
              <a:gd name="T1" fmla="*/ 17 h 24"/>
              <a:gd name="T2" fmla="*/ 8 w 18"/>
              <a:gd name="T3" fmla="*/ 20 h 24"/>
              <a:gd name="T4" fmla="*/ 14 w 18"/>
              <a:gd name="T5" fmla="*/ 15 h 24"/>
              <a:gd name="T6" fmla="*/ 14 w 18"/>
              <a:gd name="T7" fmla="*/ 13 h 24"/>
              <a:gd name="T8" fmla="*/ 10 w 18"/>
              <a:gd name="T9" fmla="*/ 12 h 24"/>
              <a:gd name="T10" fmla="*/ 4 w 18"/>
              <a:gd name="T11" fmla="*/ 17 h 24"/>
              <a:gd name="T12" fmla="*/ 8 w 18"/>
              <a:gd name="T13" fmla="*/ 24 h 24"/>
              <a:gd name="T14" fmla="*/ 0 w 18"/>
              <a:gd name="T15" fmla="*/ 17 h 24"/>
              <a:gd name="T16" fmla="*/ 9 w 18"/>
              <a:gd name="T17" fmla="*/ 8 h 24"/>
              <a:gd name="T18" fmla="*/ 14 w 18"/>
              <a:gd name="T19" fmla="*/ 9 h 24"/>
              <a:gd name="T20" fmla="*/ 14 w 18"/>
              <a:gd name="T21" fmla="*/ 9 h 24"/>
              <a:gd name="T22" fmla="*/ 9 w 18"/>
              <a:gd name="T23" fmla="*/ 4 h 24"/>
              <a:gd name="T24" fmla="*/ 3 w 18"/>
              <a:gd name="T25" fmla="*/ 6 h 24"/>
              <a:gd name="T26" fmla="*/ 2 w 18"/>
              <a:gd name="T27" fmla="*/ 6 h 24"/>
              <a:gd name="T28" fmla="*/ 1 w 18"/>
              <a:gd name="T29" fmla="*/ 2 h 24"/>
              <a:gd name="T30" fmla="*/ 1 w 18"/>
              <a:gd name="T31" fmla="*/ 2 h 24"/>
              <a:gd name="T32" fmla="*/ 9 w 18"/>
              <a:gd name="T33" fmla="*/ 0 h 24"/>
              <a:gd name="T34" fmla="*/ 16 w 18"/>
              <a:gd name="T35" fmla="*/ 3 h 24"/>
              <a:gd name="T36" fmla="*/ 18 w 18"/>
              <a:gd name="T37" fmla="*/ 9 h 24"/>
              <a:gd name="T38" fmla="*/ 18 w 18"/>
              <a:gd name="T39" fmla="*/ 24 h 24"/>
              <a:gd name="T40" fmla="*/ 15 w 18"/>
              <a:gd name="T41" fmla="*/ 24 h 24"/>
              <a:gd name="T42" fmla="*/ 15 w 18"/>
              <a:gd name="T43" fmla="*/ 21 h 24"/>
              <a:gd name="T44" fmla="*/ 8 w 18"/>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4">
                <a:moveTo>
                  <a:pt x="4" y="17"/>
                </a:moveTo>
                <a:cubicBezTo>
                  <a:pt x="4" y="19"/>
                  <a:pt x="6" y="20"/>
                  <a:pt x="8" y="20"/>
                </a:cubicBezTo>
                <a:cubicBezTo>
                  <a:pt x="12" y="20"/>
                  <a:pt x="14" y="18"/>
                  <a:pt x="14" y="15"/>
                </a:cubicBezTo>
                <a:cubicBezTo>
                  <a:pt x="14" y="13"/>
                  <a:pt x="14" y="13"/>
                  <a:pt x="14" y="13"/>
                </a:cubicBezTo>
                <a:cubicBezTo>
                  <a:pt x="13" y="13"/>
                  <a:pt x="11" y="12"/>
                  <a:pt x="10" y="12"/>
                </a:cubicBezTo>
                <a:cubicBezTo>
                  <a:pt x="7" y="12"/>
                  <a:pt x="4" y="14"/>
                  <a:pt x="4" y="17"/>
                </a:cubicBezTo>
                <a:moveTo>
                  <a:pt x="8" y="24"/>
                </a:moveTo>
                <a:cubicBezTo>
                  <a:pt x="4" y="24"/>
                  <a:pt x="0" y="22"/>
                  <a:pt x="0" y="17"/>
                </a:cubicBezTo>
                <a:cubicBezTo>
                  <a:pt x="0" y="12"/>
                  <a:pt x="4" y="8"/>
                  <a:pt x="9" y="8"/>
                </a:cubicBezTo>
                <a:cubicBezTo>
                  <a:pt x="11" y="8"/>
                  <a:pt x="13" y="9"/>
                  <a:pt x="14" y="9"/>
                </a:cubicBezTo>
                <a:cubicBezTo>
                  <a:pt x="14" y="9"/>
                  <a:pt x="14" y="9"/>
                  <a:pt x="14" y="9"/>
                </a:cubicBezTo>
                <a:cubicBezTo>
                  <a:pt x="14" y="6"/>
                  <a:pt x="13" y="4"/>
                  <a:pt x="9" y="4"/>
                </a:cubicBezTo>
                <a:cubicBezTo>
                  <a:pt x="7" y="4"/>
                  <a:pt x="4" y="5"/>
                  <a:pt x="3" y="6"/>
                </a:cubicBezTo>
                <a:cubicBezTo>
                  <a:pt x="2" y="6"/>
                  <a:pt x="2" y="6"/>
                  <a:pt x="2" y="6"/>
                </a:cubicBezTo>
                <a:cubicBezTo>
                  <a:pt x="1" y="2"/>
                  <a:pt x="1" y="2"/>
                  <a:pt x="1" y="2"/>
                </a:cubicBezTo>
                <a:cubicBezTo>
                  <a:pt x="1" y="2"/>
                  <a:pt x="1" y="2"/>
                  <a:pt x="1" y="2"/>
                </a:cubicBezTo>
                <a:cubicBezTo>
                  <a:pt x="3" y="1"/>
                  <a:pt x="6" y="0"/>
                  <a:pt x="9" y="0"/>
                </a:cubicBezTo>
                <a:cubicBezTo>
                  <a:pt x="12" y="0"/>
                  <a:pt x="15" y="1"/>
                  <a:pt x="16" y="3"/>
                </a:cubicBezTo>
                <a:cubicBezTo>
                  <a:pt x="17" y="4"/>
                  <a:pt x="18" y="6"/>
                  <a:pt x="18" y="9"/>
                </a:cubicBezTo>
                <a:cubicBezTo>
                  <a:pt x="18" y="24"/>
                  <a:pt x="18" y="24"/>
                  <a:pt x="18" y="24"/>
                </a:cubicBezTo>
                <a:cubicBezTo>
                  <a:pt x="15" y="24"/>
                  <a:pt x="15" y="24"/>
                  <a:pt x="15" y="24"/>
                </a:cubicBezTo>
                <a:cubicBezTo>
                  <a:pt x="15" y="21"/>
                  <a:pt x="15" y="21"/>
                  <a:pt x="15" y="21"/>
                </a:cubicBezTo>
                <a:cubicBezTo>
                  <a:pt x="14" y="22"/>
                  <a:pt x="11" y="24"/>
                  <a:pt x="8" y="24"/>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26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ey Message Black">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8" y="1657350"/>
            <a:ext cx="8351837" cy="4589464"/>
          </a:xfrm>
        </p:spPr>
        <p:txBody>
          <a:bodyPr/>
          <a:lstStyle>
            <a:lvl1pPr>
              <a:lnSpc>
                <a:spcPct val="70000"/>
              </a:lnSpc>
              <a:defRPr sz="6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7FECE39F-149F-46A5-AE36-A576C9ACA616}" type="datetime1">
              <a:rPr lang="en-GB" smtClean="0"/>
              <a:t>18/04/2018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UEA: Money Matters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9D443CF-95A6-4BCA-B28C-623ED659B334}" type="slidenum">
              <a:rPr lang="en-GB" smtClean="0"/>
              <a:pPr/>
              <a:t>‹#›</a:t>
            </a:fld>
            <a:endParaRPr lang="en-GB"/>
          </a:p>
        </p:txBody>
      </p:sp>
    </p:spTree>
    <p:extLst>
      <p:ext uri="{BB962C8B-B14F-4D97-AF65-F5344CB8AC3E}">
        <p14:creationId xmlns:p14="http://schemas.microsoft.com/office/powerpoint/2010/main" val="416333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Figur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03E1A9E-80EB-415C-AB31-8F6C15DBF4B2}" type="datetime1">
              <a:rPr lang="en-GB" smtClean="0"/>
              <a:t>18/04/2018</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a:t>UEA: Money Matters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9D443CF-95A6-4BCA-B28C-623ED659B334}" type="slidenum">
              <a:rPr lang="en-GB" smtClean="0"/>
              <a:pPr/>
              <a:t>‹#›</a:t>
            </a:fld>
            <a:endParaRPr lang="en-GB"/>
          </a:p>
        </p:txBody>
      </p:sp>
      <p:sp>
        <p:nvSpPr>
          <p:cNvPr id="7" name="Title 1"/>
          <p:cNvSpPr>
            <a:spLocks noGrp="1"/>
          </p:cNvSpPr>
          <p:nvPr>
            <p:ph type="ctrTitle" hasCustomPrompt="1"/>
          </p:nvPr>
        </p:nvSpPr>
        <p:spPr>
          <a:xfrm>
            <a:off x="1038226" y="1738848"/>
            <a:ext cx="7067550" cy="3016210"/>
          </a:xfrm>
        </p:spPr>
        <p:txBody>
          <a:bodyPr wrap="square" anchor="ctr">
            <a:spAutoFit/>
          </a:bodyPr>
          <a:lstStyle>
            <a:lvl1pPr algn="ctr">
              <a:lnSpc>
                <a:spcPct val="70000"/>
              </a:lnSpc>
              <a:defRPr sz="28000" b="1">
                <a:solidFill>
                  <a:schemeClr val="tx1"/>
                </a:solidFill>
              </a:defRPr>
            </a:lvl1pPr>
          </a:lstStyle>
          <a:p>
            <a:r>
              <a:rPr lang="en-US" dirty="0"/>
              <a:t>##</a:t>
            </a:r>
            <a:endParaRPr lang="en-GB" dirty="0"/>
          </a:p>
        </p:txBody>
      </p:sp>
      <p:sp>
        <p:nvSpPr>
          <p:cNvPr id="3" name="Text Placeholder 2"/>
          <p:cNvSpPr>
            <a:spLocks noGrp="1"/>
          </p:cNvSpPr>
          <p:nvPr>
            <p:ph type="body" sz="quarter" idx="13" hasCustomPrompt="1"/>
          </p:nvPr>
        </p:nvSpPr>
        <p:spPr>
          <a:xfrm>
            <a:off x="1721645" y="4778106"/>
            <a:ext cx="5700712" cy="671512"/>
          </a:xfrm>
        </p:spPr>
        <p:txBody>
          <a:bodyPr/>
          <a:lstStyle>
            <a:lvl1pPr algn="ctr">
              <a:defRPr sz="1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endParaRPr lang="en-GB" dirty="0"/>
          </a:p>
        </p:txBody>
      </p:sp>
      <p:cxnSp>
        <p:nvCxnSpPr>
          <p:cNvPr id="8" name="Straight Connector 7"/>
          <p:cNvCxnSpPr/>
          <p:nvPr userDrawn="1"/>
        </p:nvCxnSpPr>
        <p:spPr>
          <a:xfrm>
            <a:off x="3276600" y="4457356"/>
            <a:ext cx="2590800" cy="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05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0D181C6B-53DE-45DE-8F29-1B481D96CF02}" type="datetime1">
              <a:rPr lang="en-GB" smtClean="0"/>
              <a:t>18/04/2018</a:t>
            </a:fld>
            <a:endParaRPr lang="en-GB"/>
          </a:p>
        </p:txBody>
      </p:sp>
      <p:sp>
        <p:nvSpPr>
          <p:cNvPr id="4" name="Footer Placeholder 3"/>
          <p:cNvSpPr>
            <a:spLocks noGrp="1"/>
          </p:cNvSpPr>
          <p:nvPr>
            <p:ph type="ftr" sz="quarter" idx="11"/>
          </p:nvPr>
        </p:nvSpPr>
        <p:spPr/>
        <p:txBody>
          <a:bodyPr/>
          <a:lstStyle/>
          <a:p>
            <a:r>
              <a:rPr lang="en-GB"/>
              <a:t>UEA: Money Matters</a:t>
            </a:r>
          </a:p>
        </p:txBody>
      </p:sp>
      <p:sp>
        <p:nvSpPr>
          <p:cNvPr id="5" name="Slide Number Placeholder 4"/>
          <p:cNvSpPr>
            <a:spLocks noGrp="1"/>
          </p:cNvSpPr>
          <p:nvPr>
            <p:ph type="sldNum" sz="quarter" idx="12"/>
          </p:nvPr>
        </p:nvSpPr>
        <p:spPr/>
        <p:txBody>
          <a:bodyPr/>
          <a:lstStyle/>
          <a:p>
            <a:fld id="{79D443CF-95A6-4BCA-B28C-623ED659B334}" type="slidenum">
              <a:rPr lang="en-GB" smtClean="0"/>
              <a:t>‹#›</a:t>
            </a:fld>
            <a:endParaRPr lang="en-GB"/>
          </a:p>
        </p:txBody>
      </p:sp>
    </p:spTree>
    <p:extLst>
      <p:ext uri="{BB962C8B-B14F-4D97-AF65-F5344CB8AC3E}">
        <p14:creationId xmlns:p14="http://schemas.microsoft.com/office/powerpoint/2010/main" val="80220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7F1BC-36D9-443F-A667-731592885F58}" type="datetime1">
              <a:rPr lang="en-GB" smtClean="0"/>
              <a:t>18/04/2018</a:t>
            </a:fld>
            <a:endParaRPr lang="en-GB"/>
          </a:p>
        </p:txBody>
      </p:sp>
      <p:sp>
        <p:nvSpPr>
          <p:cNvPr id="3" name="Footer Placeholder 2"/>
          <p:cNvSpPr>
            <a:spLocks noGrp="1"/>
          </p:cNvSpPr>
          <p:nvPr>
            <p:ph type="ftr" sz="quarter" idx="11"/>
          </p:nvPr>
        </p:nvSpPr>
        <p:spPr/>
        <p:txBody>
          <a:bodyPr/>
          <a:lstStyle/>
          <a:p>
            <a:r>
              <a:rPr lang="en-GB"/>
              <a:t>UEA: Money Matters</a:t>
            </a:r>
          </a:p>
        </p:txBody>
      </p:sp>
      <p:sp>
        <p:nvSpPr>
          <p:cNvPr id="4" name="Slide Number Placeholder 3"/>
          <p:cNvSpPr>
            <a:spLocks noGrp="1"/>
          </p:cNvSpPr>
          <p:nvPr>
            <p:ph type="sldNum" sz="quarter" idx="12"/>
          </p:nvPr>
        </p:nvSpPr>
        <p:spPr/>
        <p:txBody>
          <a:bodyPr/>
          <a:lstStyle/>
          <a:p>
            <a:fld id="{79D443CF-95A6-4BCA-B28C-623ED659B334}" type="slidenum">
              <a:rPr lang="en-GB" smtClean="0"/>
              <a:t>‹#›</a:t>
            </a:fld>
            <a:endParaRPr lang="en-GB"/>
          </a:p>
        </p:txBody>
      </p:sp>
    </p:spTree>
    <p:extLst>
      <p:ext uri="{BB962C8B-B14F-4D97-AF65-F5344CB8AC3E}">
        <p14:creationId xmlns:p14="http://schemas.microsoft.com/office/powerpoint/2010/main" val="166122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6858000"/>
          </a:xfrm>
        </p:spPr>
        <p:txBody>
          <a:bodyPr/>
          <a:lstStyle/>
          <a:p>
            <a:r>
              <a:rPr lang="en-US"/>
              <a:t>Drag picture to placeholder or click icon to add</a:t>
            </a:r>
            <a:endParaRPr lang="en-GB"/>
          </a:p>
        </p:txBody>
      </p:sp>
      <p:sp>
        <p:nvSpPr>
          <p:cNvPr id="2" name="Date Placeholder 1"/>
          <p:cNvSpPr>
            <a:spLocks noGrp="1"/>
          </p:cNvSpPr>
          <p:nvPr>
            <p:ph type="dt" sz="half" idx="14"/>
          </p:nvPr>
        </p:nvSpPr>
        <p:spPr/>
        <p:txBody>
          <a:bodyPr/>
          <a:lstStyle/>
          <a:p>
            <a:fld id="{5CDC765F-621F-46A3-B06C-8B401752384E}" type="datetime1">
              <a:rPr lang="en-GB" smtClean="0"/>
              <a:t>18/04/2018</a:t>
            </a:fld>
            <a:endParaRPr lang="en-GB" dirty="0"/>
          </a:p>
        </p:txBody>
      </p:sp>
      <p:sp>
        <p:nvSpPr>
          <p:cNvPr id="3" name="Footer Placeholder 2"/>
          <p:cNvSpPr>
            <a:spLocks noGrp="1"/>
          </p:cNvSpPr>
          <p:nvPr>
            <p:ph type="ftr" sz="quarter" idx="15"/>
          </p:nvPr>
        </p:nvSpPr>
        <p:spPr/>
        <p:txBody>
          <a:bodyPr/>
          <a:lstStyle/>
          <a:p>
            <a:r>
              <a:rPr lang="en-GB"/>
              <a:t>UEA: Money Matters</a:t>
            </a:r>
            <a:endParaRPr lang="en-GB" dirty="0"/>
          </a:p>
        </p:txBody>
      </p:sp>
      <p:sp>
        <p:nvSpPr>
          <p:cNvPr id="4" name="Slide Number Placeholder 3"/>
          <p:cNvSpPr>
            <a:spLocks noGrp="1"/>
          </p:cNvSpPr>
          <p:nvPr>
            <p:ph type="sldNum" sz="quarter" idx="16"/>
          </p:nvPr>
        </p:nvSpPr>
        <p:spPr/>
        <p:txBody>
          <a:bodyPr/>
          <a:lstStyle/>
          <a:p>
            <a:fld id="{79D443CF-95A6-4BCA-B28C-623ED659B334}" type="slidenum">
              <a:rPr lang="en-GB" smtClean="0"/>
              <a:pPr/>
              <a:t>‹#›</a:t>
            </a:fld>
            <a:endParaRPr lang="en-GB" dirty="0"/>
          </a:p>
        </p:txBody>
      </p:sp>
    </p:spTree>
    <p:extLst>
      <p:ext uri="{BB962C8B-B14F-4D97-AF65-F5344CB8AC3E}">
        <p14:creationId xmlns:p14="http://schemas.microsoft.com/office/powerpoint/2010/main" val="314750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with Caption">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20CDF96A-DB18-46BD-98E1-6E7678FC33A4}" type="datetime1">
              <a:rPr lang="en-GB" smtClean="0"/>
              <a:t>18/04/2018</a:t>
            </a:fld>
            <a:endParaRPr lang="en-GB" dirty="0"/>
          </a:p>
        </p:txBody>
      </p:sp>
      <p:sp>
        <p:nvSpPr>
          <p:cNvPr id="3" name="Footer Placeholder 2"/>
          <p:cNvSpPr>
            <a:spLocks noGrp="1"/>
          </p:cNvSpPr>
          <p:nvPr>
            <p:ph type="ftr" sz="quarter" idx="15"/>
          </p:nvPr>
        </p:nvSpPr>
        <p:spPr/>
        <p:txBody>
          <a:bodyPr/>
          <a:lstStyle/>
          <a:p>
            <a:r>
              <a:rPr lang="en-GB"/>
              <a:t>UEA: Money Matters</a:t>
            </a:r>
            <a:endParaRPr lang="en-GB" dirty="0"/>
          </a:p>
        </p:txBody>
      </p:sp>
      <p:sp>
        <p:nvSpPr>
          <p:cNvPr id="4" name="Slide Number Placeholder 3"/>
          <p:cNvSpPr>
            <a:spLocks noGrp="1"/>
          </p:cNvSpPr>
          <p:nvPr>
            <p:ph type="sldNum" sz="quarter" idx="16"/>
          </p:nvPr>
        </p:nvSpPr>
        <p:spPr/>
        <p:txBody>
          <a:bodyPr/>
          <a:lstStyle/>
          <a:p>
            <a:fld id="{79D443CF-95A6-4BCA-B28C-623ED659B334}" type="slidenum">
              <a:rPr lang="en-GB" smtClean="0"/>
              <a:pPr/>
              <a:t>‹#›</a:t>
            </a:fld>
            <a:endParaRPr lang="en-GB" dirty="0"/>
          </a:p>
        </p:txBody>
      </p:sp>
      <p:cxnSp>
        <p:nvCxnSpPr>
          <p:cNvPr id="7" name="Straight Connector 6"/>
          <p:cNvCxnSpPr/>
          <p:nvPr userDrawn="1"/>
        </p:nvCxnSpPr>
        <p:spPr>
          <a:xfrm>
            <a:off x="395683" y="665464"/>
            <a:ext cx="2784080" cy="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7" hasCustomPrompt="1"/>
          </p:nvPr>
        </p:nvSpPr>
        <p:spPr>
          <a:xfrm>
            <a:off x="395683" y="612776"/>
            <a:ext cx="2784080" cy="2252663"/>
          </a:xfrm>
        </p:spPr>
        <p:txBody>
          <a:bodyPr tIns="252000" rIns="0"/>
          <a:lstStyle>
            <a:lvl1pPr>
              <a:lnSpc>
                <a:spcPct val="75000"/>
              </a:lnSpc>
              <a:defRPr sz="3200">
                <a:latin typeface="+mj-lt"/>
              </a:defRPr>
            </a:lvl1pPr>
          </a:lstStyle>
          <a:p>
            <a:pPr lvl="0"/>
            <a:r>
              <a:rPr lang="en-US" dirty="0"/>
              <a:t>MASTER TEXT STYLES</a:t>
            </a:r>
          </a:p>
        </p:txBody>
      </p:sp>
    </p:spTree>
    <p:extLst>
      <p:ext uri="{BB962C8B-B14F-4D97-AF65-F5344CB8AC3E}">
        <p14:creationId xmlns:p14="http://schemas.microsoft.com/office/powerpoint/2010/main" val="287684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ultiple Image">
    <p:spTree>
      <p:nvGrpSpPr>
        <p:cNvPr id="1" name=""/>
        <p:cNvGrpSpPr/>
        <p:nvPr/>
      </p:nvGrpSpPr>
      <p:grpSpPr>
        <a:xfrm>
          <a:off x="0" y="0"/>
          <a:ext cx="0" cy="0"/>
          <a:chOff x="0" y="0"/>
          <a:chExt cx="0" cy="0"/>
        </a:xfrm>
      </p:grpSpPr>
      <p:sp>
        <p:nvSpPr>
          <p:cNvPr id="21" name="Picture Placeholder 27"/>
          <p:cNvSpPr>
            <a:spLocks noGrp="1"/>
          </p:cNvSpPr>
          <p:nvPr>
            <p:ph type="pic" sz="quarter" idx="17"/>
          </p:nvPr>
        </p:nvSpPr>
        <p:spPr>
          <a:xfrm>
            <a:off x="6090468" y="-1"/>
            <a:ext cx="3053531" cy="3434400"/>
          </a:xfrm>
        </p:spPr>
        <p:txBody>
          <a:bodyPr/>
          <a:lstStyle/>
          <a:p>
            <a:r>
              <a:rPr lang="en-US"/>
              <a:t>Drag picture to placeholder or click icon to add</a:t>
            </a:r>
            <a:endParaRPr lang="en-GB" dirty="0"/>
          </a:p>
        </p:txBody>
      </p:sp>
      <p:sp>
        <p:nvSpPr>
          <p:cNvPr id="22" name="Picture Placeholder 27"/>
          <p:cNvSpPr>
            <a:spLocks noGrp="1"/>
          </p:cNvSpPr>
          <p:nvPr>
            <p:ph type="pic" sz="quarter" idx="18"/>
          </p:nvPr>
        </p:nvSpPr>
        <p:spPr>
          <a:xfrm>
            <a:off x="6090468" y="3423600"/>
            <a:ext cx="3053531" cy="3434400"/>
          </a:xfrm>
        </p:spPr>
        <p:txBody>
          <a:bodyPr/>
          <a:lstStyle/>
          <a:p>
            <a:r>
              <a:rPr lang="en-US"/>
              <a:t>Drag picture to placeholder or click icon to add</a:t>
            </a:r>
            <a:endParaRPr lang="en-GB" dirty="0"/>
          </a:p>
        </p:txBody>
      </p:sp>
      <p:sp>
        <p:nvSpPr>
          <p:cNvPr id="28" name="Picture Placeholder 27"/>
          <p:cNvSpPr>
            <a:spLocks noGrp="1"/>
          </p:cNvSpPr>
          <p:nvPr>
            <p:ph type="pic" sz="quarter" idx="13"/>
          </p:nvPr>
        </p:nvSpPr>
        <p:spPr>
          <a:xfrm>
            <a:off x="1" y="-1"/>
            <a:ext cx="3053531" cy="3434400"/>
          </a:xfrm>
        </p:spPr>
        <p:txBody>
          <a:bodyPr/>
          <a:lstStyle/>
          <a:p>
            <a:r>
              <a:rPr lang="en-US"/>
              <a:t>Drag picture to placeholder or click icon to add</a:t>
            </a:r>
            <a:endParaRPr lang="en-GB" dirty="0"/>
          </a:p>
        </p:txBody>
      </p:sp>
      <p:sp>
        <p:nvSpPr>
          <p:cNvPr id="18" name="Picture Placeholder 27"/>
          <p:cNvSpPr>
            <a:spLocks noGrp="1"/>
          </p:cNvSpPr>
          <p:nvPr>
            <p:ph type="pic" sz="quarter" idx="14"/>
          </p:nvPr>
        </p:nvSpPr>
        <p:spPr>
          <a:xfrm>
            <a:off x="1" y="3423600"/>
            <a:ext cx="3053531" cy="3434400"/>
          </a:xfrm>
        </p:spPr>
        <p:txBody>
          <a:bodyPr/>
          <a:lstStyle/>
          <a:p>
            <a:r>
              <a:rPr lang="en-US"/>
              <a:t>Drag picture to placeholder or click icon to add</a:t>
            </a:r>
            <a:endParaRPr lang="en-GB" dirty="0"/>
          </a:p>
        </p:txBody>
      </p:sp>
      <p:sp>
        <p:nvSpPr>
          <p:cNvPr id="19" name="Picture Placeholder 27"/>
          <p:cNvSpPr>
            <a:spLocks noGrp="1"/>
          </p:cNvSpPr>
          <p:nvPr>
            <p:ph type="pic" sz="quarter" idx="15"/>
          </p:nvPr>
        </p:nvSpPr>
        <p:spPr>
          <a:xfrm>
            <a:off x="3045235" y="-1"/>
            <a:ext cx="3053531" cy="3434400"/>
          </a:xfrm>
        </p:spPr>
        <p:txBody>
          <a:bodyPr/>
          <a:lstStyle/>
          <a:p>
            <a:r>
              <a:rPr lang="en-US"/>
              <a:t>Drag picture to placeholder or click icon to add</a:t>
            </a:r>
            <a:endParaRPr lang="en-GB" dirty="0"/>
          </a:p>
        </p:txBody>
      </p:sp>
      <p:sp>
        <p:nvSpPr>
          <p:cNvPr id="20" name="Picture Placeholder 27"/>
          <p:cNvSpPr>
            <a:spLocks noGrp="1"/>
          </p:cNvSpPr>
          <p:nvPr>
            <p:ph type="pic" sz="quarter" idx="16"/>
          </p:nvPr>
        </p:nvSpPr>
        <p:spPr>
          <a:xfrm>
            <a:off x="3045235" y="3423600"/>
            <a:ext cx="3053531" cy="3434400"/>
          </a:xfrm>
        </p:spPr>
        <p:txBody>
          <a:bodyPr/>
          <a:lstStyle/>
          <a:p>
            <a:r>
              <a:rPr lang="en-US"/>
              <a:t>Drag picture to placeholder or click icon to add</a:t>
            </a:r>
            <a:endParaRPr lang="en-GB" dirty="0"/>
          </a:p>
        </p:txBody>
      </p:sp>
    </p:spTree>
    <p:extLst>
      <p:ext uri="{BB962C8B-B14F-4D97-AF65-F5344CB8AC3E}">
        <p14:creationId xmlns:p14="http://schemas.microsoft.com/office/powerpoint/2010/main" val="330072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and Supporting Tex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639962" y="0"/>
            <a:ext cx="4504038" cy="6858000"/>
          </a:xfrm>
        </p:spPr>
        <p:txBody>
          <a:bodyPr/>
          <a:lstStyle/>
          <a:p>
            <a:r>
              <a:rPr lang="en-US"/>
              <a:t>Drag picture to placeholder or click icon to add</a:t>
            </a:r>
            <a:endParaRPr lang="en-GB" dirty="0"/>
          </a:p>
        </p:txBody>
      </p:sp>
      <p:sp>
        <p:nvSpPr>
          <p:cNvPr id="2" name="Title 1"/>
          <p:cNvSpPr>
            <a:spLocks noGrp="1"/>
          </p:cNvSpPr>
          <p:nvPr>
            <p:ph type="title" hasCustomPrompt="1"/>
          </p:nvPr>
        </p:nvSpPr>
        <p:spPr>
          <a:xfrm>
            <a:off x="395288" y="612776"/>
            <a:ext cx="4176712" cy="818686"/>
          </a:xfrm>
        </p:spPr>
        <p:txBody>
          <a:bodyPr/>
          <a:lstStyle/>
          <a:p>
            <a:r>
              <a:rPr lang="en-US" dirty="0"/>
              <a:t>CLICK TO EDIT MASTER TITLE STYLE</a:t>
            </a:r>
            <a:endParaRPr lang="en-GB" dirty="0"/>
          </a:p>
        </p:txBody>
      </p:sp>
      <p:sp>
        <p:nvSpPr>
          <p:cNvPr id="9" name="Content Placeholder 2"/>
          <p:cNvSpPr>
            <a:spLocks noGrp="1"/>
          </p:cNvSpPr>
          <p:nvPr>
            <p:ph sz="half" idx="1" hasCustomPrompt="1"/>
          </p:nvPr>
        </p:nvSpPr>
        <p:spPr>
          <a:xfrm>
            <a:off x="395288" y="1823683"/>
            <a:ext cx="4106724" cy="4423130"/>
          </a:xfrm>
          <a:noFill/>
        </p:spPr>
        <p:txBody>
          <a:bodyPr/>
          <a:lstStyle>
            <a:lvl3pPr algn="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395288" y="1780853"/>
            <a:ext cx="4106724"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CC29B395-A2A9-4F3E-A701-C9DB9A4FCBD9}" type="datetime1">
              <a:rPr lang="en-GB" smtClean="0"/>
              <a:t>18/04/2018</a:t>
            </a:fld>
            <a:endParaRPr lang="en-GB" dirty="0"/>
          </a:p>
        </p:txBody>
      </p:sp>
      <p:sp>
        <p:nvSpPr>
          <p:cNvPr id="10" name="Footer Placeholder 9"/>
          <p:cNvSpPr>
            <a:spLocks noGrp="1"/>
          </p:cNvSpPr>
          <p:nvPr>
            <p:ph type="ftr" sz="quarter" idx="15"/>
          </p:nvPr>
        </p:nvSpPr>
        <p:spPr/>
        <p:txBody>
          <a:bodyPr/>
          <a:lstStyle/>
          <a:p>
            <a:r>
              <a:rPr lang="en-GB"/>
              <a:t>UEA: Money Matters</a:t>
            </a:r>
            <a:endParaRPr lang="en-GB" dirty="0"/>
          </a:p>
        </p:txBody>
      </p:sp>
    </p:spTree>
    <p:extLst>
      <p:ext uri="{BB962C8B-B14F-4D97-AF65-F5344CB8AC3E}">
        <p14:creationId xmlns:p14="http://schemas.microsoft.com/office/powerpoint/2010/main" val="231742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aterbaby">
    <p:bg>
      <p:bgPr>
        <a:solidFill>
          <a:schemeClr val="tx1"/>
        </a:solidFill>
        <a:effectLst/>
      </p:bgPr>
    </p:bg>
    <p:spTree>
      <p:nvGrpSpPr>
        <p:cNvPr id="1" name=""/>
        <p:cNvGrpSpPr/>
        <p:nvPr/>
      </p:nvGrpSpPr>
      <p:grpSpPr>
        <a:xfrm>
          <a:off x="0" y="0"/>
          <a:ext cx="0" cy="0"/>
          <a:chOff x="0" y="0"/>
          <a:chExt cx="0" cy="0"/>
        </a:xfrm>
      </p:grpSpPr>
      <p:sp>
        <p:nvSpPr>
          <p:cNvPr id="28" name="Freeform 39"/>
          <p:cNvSpPr>
            <a:spLocks/>
          </p:cNvSpPr>
          <p:nvPr userDrawn="1"/>
        </p:nvSpPr>
        <p:spPr bwMode="auto">
          <a:xfrm>
            <a:off x="-3152257" y="871487"/>
            <a:ext cx="15459505" cy="1291647"/>
          </a:xfrm>
          <a:custGeom>
            <a:avLst/>
            <a:gdLst>
              <a:gd name="T0" fmla="*/ 8124 w 8124"/>
              <a:gd name="T1" fmla="*/ 8 h 676"/>
              <a:gd name="T2" fmla="*/ 8112 w 8124"/>
              <a:gd name="T3" fmla="*/ 17 h 676"/>
              <a:gd name="T4" fmla="*/ 7916 w 8124"/>
              <a:gd name="T5" fmla="*/ 101 h 676"/>
              <a:gd name="T6" fmla="*/ 7722 w 8124"/>
              <a:gd name="T7" fmla="*/ 17 h 676"/>
              <a:gd name="T8" fmla="*/ 7509 w 8124"/>
              <a:gd name="T9" fmla="*/ 101 h 676"/>
              <a:gd name="T10" fmla="*/ 7101 w 8124"/>
              <a:gd name="T11" fmla="*/ 101 h 676"/>
              <a:gd name="T12" fmla="*/ 6702 w 8124"/>
              <a:gd name="T13" fmla="*/ 101 h 676"/>
              <a:gd name="T14" fmla="*/ 6294 w 8124"/>
              <a:gd name="T15" fmla="*/ 101 h 676"/>
              <a:gd name="T16" fmla="*/ 5893 w 8124"/>
              <a:gd name="T17" fmla="*/ 101 h 676"/>
              <a:gd name="T18" fmla="*/ 5475 w 8124"/>
              <a:gd name="T19" fmla="*/ 101 h 676"/>
              <a:gd name="T20" fmla="*/ 5067 w 8124"/>
              <a:gd name="T21" fmla="*/ 101 h 676"/>
              <a:gd name="T22" fmla="*/ 4660 w 8124"/>
              <a:gd name="T23" fmla="*/ 101 h 676"/>
              <a:gd name="T24" fmla="*/ 4456 w 8124"/>
              <a:gd name="T25" fmla="*/ 6 h 676"/>
              <a:gd name="T26" fmla="*/ 4252 w 8124"/>
              <a:gd name="T27" fmla="*/ 101 h 676"/>
              <a:gd name="T28" fmla="*/ 4052 w 8124"/>
              <a:gd name="T29" fmla="*/ 11 h 676"/>
              <a:gd name="T30" fmla="*/ 3853 w 8124"/>
              <a:gd name="T31" fmla="*/ 100 h 676"/>
              <a:gd name="T32" fmla="*/ 3649 w 8124"/>
              <a:gd name="T33" fmla="*/ 5 h 676"/>
              <a:gd name="T34" fmla="*/ 3445 w 8124"/>
              <a:gd name="T35" fmla="*/ 100 h 676"/>
              <a:gd name="T36" fmla="*/ 3244 w 8124"/>
              <a:gd name="T37" fmla="*/ 9 h 676"/>
              <a:gd name="T38" fmla="*/ 2841 w 8124"/>
              <a:gd name="T39" fmla="*/ 8 h 676"/>
              <a:gd name="T40" fmla="*/ 2438 w 8124"/>
              <a:gd name="T41" fmla="*/ 9 h 676"/>
              <a:gd name="T42" fmla="*/ 2237 w 8124"/>
              <a:gd name="T43" fmla="*/ 100 h 676"/>
              <a:gd name="T44" fmla="*/ 2033 w 8124"/>
              <a:gd name="T45" fmla="*/ 6 h 676"/>
              <a:gd name="T46" fmla="*/ 1828 w 8124"/>
              <a:gd name="T47" fmla="*/ 100 h 676"/>
              <a:gd name="T48" fmla="*/ 1631 w 8124"/>
              <a:gd name="T49" fmla="*/ 11 h 676"/>
              <a:gd name="T50" fmla="*/ 1432 w 8124"/>
              <a:gd name="T51" fmla="*/ 101 h 676"/>
              <a:gd name="T52" fmla="*/ 1227 w 8124"/>
              <a:gd name="T53" fmla="*/ 6 h 676"/>
              <a:gd name="T54" fmla="*/ 1023 w 8124"/>
              <a:gd name="T55" fmla="*/ 101 h 676"/>
              <a:gd name="T56" fmla="*/ 615 w 8124"/>
              <a:gd name="T57" fmla="*/ 101 h 676"/>
              <a:gd name="T58" fmla="*/ 207 w 8124"/>
              <a:gd name="T59" fmla="*/ 101 h 676"/>
              <a:gd name="T60" fmla="*/ 0 w 8124"/>
              <a:gd name="T61" fmla="*/ 408 h 676"/>
              <a:gd name="T62" fmla="*/ 8120 w 8124"/>
              <a:gd name="T63"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4" h="676">
                <a:moveTo>
                  <a:pt x="8124" y="416"/>
                </a:moveTo>
                <a:cubicBezTo>
                  <a:pt x="8124" y="8"/>
                  <a:pt x="8124" y="8"/>
                  <a:pt x="8124" y="8"/>
                </a:cubicBezTo>
                <a:cubicBezTo>
                  <a:pt x="8124" y="7"/>
                  <a:pt x="8122" y="7"/>
                  <a:pt x="8121" y="6"/>
                </a:cubicBezTo>
                <a:cubicBezTo>
                  <a:pt x="8118" y="10"/>
                  <a:pt x="8115" y="13"/>
                  <a:pt x="8112" y="17"/>
                </a:cubicBezTo>
                <a:cubicBezTo>
                  <a:pt x="8063" y="69"/>
                  <a:pt x="7993" y="101"/>
                  <a:pt x="7916" y="101"/>
                </a:cubicBezTo>
                <a:cubicBezTo>
                  <a:pt x="7916" y="101"/>
                  <a:pt x="7916" y="101"/>
                  <a:pt x="7916" y="101"/>
                </a:cubicBezTo>
                <a:cubicBezTo>
                  <a:pt x="7916" y="101"/>
                  <a:pt x="7916" y="101"/>
                  <a:pt x="7916" y="101"/>
                </a:cubicBezTo>
                <a:cubicBezTo>
                  <a:pt x="7839" y="101"/>
                  <a:pt x="7771" y="69"/>
                  <a:pt x="7722" y="17"/>
                </a:cubicBezTo>
                <a:cubicBezTo>
                  <a:pt x="7719" y="14"/>
                  <a:pt x="7716" y="10"/>
                  <a:pt x="7712" y="7"/>
                </a:cubicBezTo>
                <a:cubicBezTo>
                  <a:pt x="7664" y="64"/>
                  <a:pt x="7591" y="101"/>
                  <a:pt x="7509" y="101"/>
                </a:cubicBezTo>
                <a:cubicBezTo>
                  <a:pt x="7427" y="101"/>
                  <a:pt x="7354" y="64"/>
                  <a:pt x="7305" y="6"/>
                </a:cubicBezTo>
                <a:cubicBezTo>
                  <a:pt x="7256" y="64"/>
                  <a:pt x="7183" y="101"/>
                  <a:pt x="7101" y="101"/>
                </a:cubicBezTo>
                <a:cubicBezTo>
                  <a:pt x="7022" y="101"/>
                  <a:pt x="6950" y="66"/>
                  <a:pt x="6902" y="11"/>
                </a:cubicBezTo>
                <a:cubicBezTo>
                  <a:pt x="6853" y="66"/>
                  <a:pt x="6782" y="101"/>
                  <a:pt x="6702" y="101"/>
                </a:cubicBezTo>
                <a:cubicBezTo>
                  <a:pt x="6620" y="101"/>
                  <a:pt x="6547" y="64"/>
                  <a:pt x="6498" y="6"/>
                </a:cubicBezTo>
                <a:cubicBezTo>
                  <a:pt x="6449" y="64"/>
                  <a:pt x="6376" y="101"/>
                  <a:pt x="6294" y="101"/>
                </a:cubicBezTo>
                <a:cubicBezTo>
                  <a:pt x="6214" y="101"/>
                  <a:pt x="6142" y="66"/>
                  <a:pt x="6093" y="10"/>
                </a:cubicBezTo>
                <a:cubicBezTo>
                  <a:pt x="6045" y="66"/>
                  <a:pt x="5973" y="101"/>
                  <a:pt x="5893" y="101"/>
                </a:cubicBezTo>
                <a:cubicBezTo>
                  <a:pt x="5808" y="101"/>
                  <a:pt x="5732" y="62"/>
                  <a:pt x="5684" y="0"/>
                </a:cubicBezTo>
                <a:cubicBezTo>
                  <a:pt x="5635" y="62"/>
                  <a:pt x="5559" y="101"/>
                  <a:pt x="5475" y="101"/>
                </a:cubicBezTo>
                <a:cubicBezTo>
                  <a:pt x="5393" y="101"/>
                  <a:pt x="5320" y="64"/>
                  <a:pt x="5271" y="6"/>
                </a:cubicBezTo>
                <a:cubicBezTo>
                  <a:pt x="5222" y="64"/>
                  <a:pt x="5149" y="101"/>
                  <a:pt x="5067" y="101"/>
                </a:cubicBezTo>
                <a:cubicBezTo>
                  <a:pt x="4985" y="101"/>
                  <a:pt x="4912" y="64"/>
                  <a:pt x="4863" y="7"/>
                </a:cubicBezTo>
                <a:cubicBezTo>
                  <a:pt x="4814" y="64"/>
                  <a:pt x="4741" y="101"/>
                  <a:pt x="4660" y="101"/>
                </a:cubicBezTo>
                <a:cubicBezTo>
                  <a:pt x="4649" y="101"/>
                  <a:pt x="4639" y="101"/>
                  <a:pt x="4629" y="99"/>
                </a:cubicBezTo>
                <a:cubicBezTo>
                  <a:pt x="4560" y="92"/>
                  <a:pt x="4498" y="57"/>
                  <a:pt x="4456" y="6"/>
                </a:cubicBezTo>
                <a:cubicBezTo>
                  <a:pt x="4407" y="64"/>
                  <a:pt x="4334" y="101"/>
                  <a:pt x="4252" y="101"/>
                </a:cubicBezTo>
                <a:cubicBezTo>
                  <a:pt x="4252" y="101"/>
                  <a:pt x="4252" y="101"/>
                  <a:pt x="4252" y="101"/>
                </a:cubicBezTo>
                <a:cubicBezTo>
                  <a:pt x="4252" y="101"/>
                  <a:pt x="4252" y="101"/>
                  <a:pt x="4252" y="101"/>
                </a:cubicBezTo>
                <a:cubicBezTo>
                  <a:pt x="4172" y="101"/>
                  <a:pt x="4101" y="66"/>
                  <a:pt x="4052" y="11"/>
                </a:cubicBezTo>
                <a:cubicBezTo>
                  <a:pt x="4004" y="66"/>
                  <a:pt x="3932" y="100"/>
                  <a:pt x="3853" y="100"/>
                </a:cubicBezTo>
                <a:cubicBezTo>
                  <a:pt x="3853" y="100"/>
                  <a:pt x="3853" y="100"/>
                  <a:pt x="3853" y="100"/>
                </a:cubicBezTo>
                <a:cubicBezTo>
                  <a:pt x="3853" y="100"/>
                  <a:pt x="3853" y="100"/>
                  <a:pt x="3853" y="100"/>
                </a:cubicBezTo>
                <a:cubicBezTo>
                  <a:pt x="3771" y="100"/>
                  <a:pt x="3698" y="63"/>
                  <a:pt x="3649" y="5"/>
                </a:cubicBezTo>
                <a:cubicBezTo>
                  <a:pt x="3600" y="63"/>
                  <a:pt x="3527" y="100"/>
                  <a:pt x="3445" y="100"/>
                </a:cubicBezTo>
                <a:cubicBezTo>
                  <a:pt x="3445" y="100"/>
                  <a:pt x="3445" y="100"/>
                  <a:pt x="3445" y="100"/>
                </a:cubicBezTo>
                <a:cubicBezTo>
                  <a:pt x="3445" y="100"/>
                  <a:pt x="3445" y="100"/>
                  <a:pt x="3445" y="100"/>
                </a:cubicBezTo>
                <a:cubicBezTo>
                  <a:pt x="3365" y="100"/>
                  <a:pt x="3293" y="65"/>
                  <a:pt x="3244" y="9"/>
                </a:cubicBezTo>
                <a:cubicBezTo>
                  <a:pt x="3195" y="65"/>
                  <a:pt x="3123" y="101"/>
                  <a:pt x="3043" y="101"/>
                </a:cubicBezTo>
                <a:cubicBezTo>
                  <a:pt x="2962" y="101"/>
                  <a:pt x="2892" y="65"/>
                  <a:pt x="2841" y="8"/>
                </a:cubicBezTo>
                <a:cubicBezTo>
                  <a:pt x="2794" y="65"/>
                  <a:pt x="2720" y="101"/>
                  <a:pt x="2639" y="101"/>
                </a:cubicBezTo>
                <a:cubicBezTo>
                  <a:pt x="2558" y="101"/>
                  <a:pt x="2487" y="65"/>
                  <a:pt x="2438" y="9"/>
                </a:cubicBezTo>
                <a:cubicBezTo>
                  <a:pt x="2389" y="65"/>
                  <a:pt x="2317" y="100"/>
                  <a:pt x="2237" y="100"/>
                </a:cubicBezTo>
                <a:cubicBezTo>
                  <a:pt x="2237" y="100"/>
                  <a:pt x="2237" y="100"/>
                  <a:pt x="2237" y="100"/>
                </a:cubicBezTo>
                <a:cubicBezTo>
                  <a:pt x="2237" y="100"/>
                  <a:pt x="2237" y="100"/>
                  <a:pt x="2237" y="100"/>
                </a:cubicBezTo>
                <a:cubicBezTo>
                  <a:pt x="2155" y="100"/>
                  <a:pt x="2081" y="64"/>
                  <a:pt x="2033" y="6"/>
                </a:cubicBezTo>
                <a:cubicBezTo>
                  <a:pt x="1984" y="64"/>
                  <a:pt x="1912" y="100"/>
                  <a:pt x="1828" y="100"/>
                </a:cubicBezTo>
                <a:cubicBezTo>
                  <a:pt x="1828" y="100"/>
                  <a:pt x="1828" y="100"/>
                  <a:pt x="1828" y="100"/>
                </a:cubicBezTo>
                <a:cubicBezTo>
                  <a:pt x="1828" y="100"/>
                  <a:pt x="1829" y="100"/>
                  <a:pt x="1829" y="100"/>
                </a:cubicBezTo>
                <a:cubicBezTo>
                  <a:pt x="1750" y="100"/>
                  <a:pt x="1679" y="66"/>
                  <a:pt x="1631" y="11"/>
                </a:cubicBezTo>
                <a:cubicBezTo>
                  <a:pt x="1582" y="66"/>
                  <a:pt x="1508" y="101"/>
                  <a:pt x="1432" y="101"/>
                </a:cubicBezTo>
                <a:cubicBezTo>
                  <a:pt x="1432" y="101"/>
                  <a:pt x="1432" y="101"/>
                  <a:pt x="1432" y="101"/>
                </a:cubicBezTo>
                <a:cubicBezTo>
                  <a:pt x="1432" y="101"/>
                  <a:pt x="1432" y="101"/>
                  <a:pt x="1432" y="101"/>
                </a:cubicBezTo>
                <a:cubicBezTo>
                  <a:pt x="1348" y="101"/>
                  <a:pt x="1276" y="64"/>
                  <a:pt x="1227" y="6"/>
                </a:cubicBezTo>
                <a:cubicBezTo>
                  <a:pt x="1181" y="61"/>
                  <a:pt x="1114" y="96"/>
                  <a:pt x="1038" y="101"/>
                </a:cubicBezTo>
                <a:cubicBezTo>
                  <a:pt x="1033" y="101"/>
                  <a:pt x="1028" y="101"/>
                  <a:pt x="1023" y="101"/>
                </a:cubicBezTo>
                <a:cubicBezTo>
                  <a:pt x="941" y="101"/>
                  <a:pt x="868" y="64"/>
                  <a:pt x="819" y="7"/>
                </a:cubicBezTo>
                <a:cubicBezTo>
                  <a:pt x="770" y="64"/>
                  <a:pt x="697" y="101"/>
                  <a:pt x="615" y="101"/>
                </a:cubicBezTo>
                <a:cubicBezTo>
                  <a:pt x="534" y="101"/>
                  <a:pt x="460" y="64"/>
                  <a:pt x="411" y="6"/>
                </a:cubicBezTo>
                <a:cubicBezTo>
                  <a:pt x="363" y="64"/>
                  <a:pt x="289" y="101"/>
                  <a:pt x="207" y="101"/>
                </a:cubicBezTo>
                <a:cubicBezTo>
                  <a:pt x="124" y="101"/>
                  <a:pt x="49" y="62"/>
                  <a:pt x="0" y="2"/>
                </a:cubicBezTo>
                <a:cubicBezTo>
                  <a:pt x="0" y="408"/>
                  <a:pt x="0" y="408"/>
                  <a:pt x="0" y="408"/>
                </a:cubicBezTo>
                <a:cubicBezTo>
                  <a:pt x="0" y="676"/>
                  <a:pt x="0" y="676"/>
                  <a:pt x="0" y="676"/>
                </a:cubicBezTo>
                <a:cubicBezTo>
                  <a:pt x="8120" y="676"/>
                  <a:pt x="8120" y="676"/>
                  <a:pt x="8120" y="676"/>
                </a:cubicBezTo>
                <a:lnTo>
                  <a:pt x="8124" y="416"/>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noEditPoints="1"/>
          </p:cNvSpPr>
          <p:nvPr userDrawn="1"/>
        </p:nvSpPr>
        <p:spPr bwMode="white">
          <a:xfrm>
            <a:off x="7815549" y="704975"/>
            <a:ext cx="1011136" cy="1277013"/>
          </a:xfrm>
          <a:custGeom>
            <a:avLst/>
            <a:gdLst>
              <a:gd name="T0" fmla="*/ 176 w 531"/>
              <a:gd name="T1" fmla="*/ 280 h 670"/>
              <a:gd name="T2" fmla="*/ 190 w 531"/>
              <a:gd name="T3" fmla="*/ 141 h 670"/>
              <a:gd name="T4" fmla="*/ 322 w 531"/>
              <a:gd name="T5" fmla="*/ 155 h 670"/>
              <a:gd name="T6" fmla="*/ 382 w 531"/>
              <a:gd name="T7" fmla="*/ 230 h 670"/>
              <a:gd name="T8" fmla="*/ 307 w 531"/>
              <a:gd name="T9" fmla="*/ 294 h 670"/>
              <a:gd name="T10" fmla="*/ 176 w 531"/>
              <a:gd name="T11" fmla="*/ 280 h 670"/>
              <a:gd name="T12" fmla="*/ 1 w 531"/>
              <a:gd name="T13" fmla="*/ 604 h 670"/>
              <a:gd name="T14" fmla="*/ 16 w 531"/>
              <a:gd name="T15" fmla="*/ 623 h 670"/>
              <a:gd name="T16" fmla="*/ 121 w 531"/>
              <a:gd name="T17" fmla="*/ 634 h 670"/>
              <a:gd name="T18" fmla="*/ 140 w 531"/>
              <a:gd name="T19" fmla="*/ 619 h 670"/>
              <a:gd name="T20" fmla="*/ 164 w 531"/>
              <a:gd name="T21" fmla="*/ 392 h 670"/>
              <a:gd name="T22" fmla="*/ 225 w 531"/>
              <a:gd name="T23" fmla="*/ 399 h 670"/>
              <a:gd name="T24" fmla="*/ 318 w 531"/>
              <a:gd name="T25" fmla="*/ 647 h 670"/>
              <a:gd name="T26" fmla="*/ 332 w 531"/>
              <a:gd name="T27" fmla="*/ 656 h 670"/>
              <a:gd name="T28" fmla="*/ 450 w 531"/>
              <a:gd name="T29" fmla="*/ 668 h 670"/>
              <a:gd name="T30" fmla="*/ 468 w 531"/>
              <a:gd name="T31" fmla="*/ 644 h 670"/>
              <a:gd name="T32" fmla="*/ 370 w 531"/>
              <a:gd name="T33" fmla="*/ 406 h 670"/>
              <a:gd name="T34" fmla="*/ 520 w 531"/>
              <a:gd name="T35" fmla="*/ 241 h 670"/>
              <a:gd name="T36" fmla="*/ 346 w 531"/>
              <a:gd name="T37" fmla="*/ 29 h 670"/>
              <a:gd name="T38" fmla="*/ 81 w 531"/>
              <a:gd name="T39" fmla="*/ 1 h 670"/>
              <a:gd name="T40" fmla="*/ 62 w 531"/>
              <a:gd name="T41" fmla="*/ 17 h 670"/>
              <a:gd name="T42" fmla="*/ 1 w 531"/>
              <a:gd name="T43" fmla="*/ 604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1" h="670">
                <a:moveTo>
                  <a:pt x="176" y="280"/>
                </a:moveTo>
                <a:cubicBezTo>
                  <a:pt x="190" y="141"/>
                  <a:pt x="190" y="141"/>
                  <a:pt x="190" y="141"/>
                </a:cubicBezTo>
                <a:cubicBezTo>
                  <a:pt x="322" y="155"/>
                  <a:pt x="322" y="155"/>
                  <a:pt x="322" y="155"/>
                </a:cubicBezTo>
                <a:cubicBezTo>
                  <a:pt x="358" y="159"/>
                  <a:pt x="386" y="188"/>
                  <a:pt x="382" y="230"/>
                </a:cubicBezTo>
                <a:cubicBezTo>
                  <a:pt x="378" y="271"/>
                  <a:pt x="343" y="297"/>
                  <a:pt x="307" y="294"/>
                </a:cubicBezTo>
                <a:lnTo>
                  <a:pt x="176" y="280"/>
                </a:lnTo>
                <a:close/>
                <a:moveTo>
                  <a:pt x="1" y="604"/>
                </a:moveTo>
                <a:cubicBezTo>
                  <a:pt x="0" y="613"/>
                  <a:pt x="6" y="622"/>
                  <a:pt x="16" y="623"/>
                </a:cubicBezTo>
                <a:cubicBezTo>
                  <a:pt x="121" y="634"/>
                  <a:pt x="121" y="634"/>
                  <a:pt x="121" y="634"/>
                </a:cubicBezTo>
                <a:cubicBezTo>
                  <a:pt x="130" y="635"/>
                  <a:pt x="139" y="628"/>
                  <a:pt x="140" y="619"/>
                </a:cubicBezTo>
                <a:cubicBezTo>
                  <a:pt x="164" y="392"/>
                  <a:pt x="164" y="392"/>
                  <a:pt x="164" y="392"/>
                </a:cubicBezTo>
                <a:cubicBezTo>
                  <a:pt x="225" y="399"/>
                  <a:pt x="225" y="399"/>
                  <a:pt x="225" y="399"/>
                </a:cubicBezTo>
                <a:cubicBezTo>
                  <a:pt x="318" y="647"/>
                  <a:pt x="318" y="647"/>
                  <a:pt x="318" y="647"/>
                </a:cubicBezTo>
                <a:cubicBezTo>
                  <a:pt x="320" y="650"/>
                  <a:pt x="325" y="655"/>
                  <a:pt x="332" y="656"/>
                </a:cubicBezTo>
                <a:cubicBezTo>
                  <a:pt x="450" y="668"/>
                  <a:pt x="450" y="668"/>
                  <a:pt x="450" y="668"/>
                </a:cubicBezTo>
                <a:cubicBezTo>
                  <a:pt x="465" y="670"/>
                  <a:pt x="473" y="656"/>
                  <a:pt x="468" y="644"/>
                </a:cubicBezTo>
                <a:cubicBezTo>
                  <a:pt x="370" y="406"/>
                  <a:pt x="370" y="406"/>
                  <a:pt x="370" y="406"/>
                </a:cubicBezTo>
                <a:cubicBezTo>
                  <a:pt x="455" y="384"/>
                  <a:pt x="511" y="323"/>
                  <a:pt x="520" y="241"/>
                </a:cubicBezTo>
                <a:cubicBezTo>
                  <a:pt x="531" y="136"/>
                  <a:pt x="459" y="41"/>
                  <a:pt x="346" y="29"/>
                </a:cubicBezTo>
                <a:cubicBezTo>
                  <a:pt x="81" y="1"/>
                  <a:pt x="81" y="1"/>
                  <a:pt x="81" y="1"/>
                </a:cubicBezTo>
                <a:cubicBezTo>
                  <a:pt x="71" y="0"/>
                  <a:pt x="63" y="8"/>
                  <a:pt x="62" y="17"/>
                </a:cubicBezTo>
                <a:lnTo>
                  <a:pt x="1" y="6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6"/>
          <p:cNvSpPr>
            <a:spLocks/>
          </p:cNvSpPr>
          <p:nvPr userDrawn="1"/>
        </p:nvSpPr>
        <p:spPr bwMode="white">
          <a:xfrm>
            <a:off x="352478" y="928150"/>
            <a:ext cx="1447818" cy="1314880"/>
          </a:xfrm>
          <a:custGeom>
            <a:avLst/>
            <a:gdLst>
              <a:gd name="T0" fmla="*/ 236 w 760"/>
              <a:gd name="T1" fmla="*/ 679 h 690"/>
              <a:gd name="T2" fmla="*/ 253 w 760"/>
              <a:gd name="T3" fmla="*/ 689 h 690"/>
              <a:gd name="T4" fmla="*/ 267 w 760"/>
              <a:gd name="T5" fmla="*/ 688 h 690"/>
              <a:gd name="T6" fmla="*/ 281 w 760"/>
              <a:gd name="T7" fmla="*/ 677 h 690"/>
              <a:gd name="T8" fmla="*/ 405 w 760"/>
              <a:gd name="T9" fmla="*/ 297 h 690"/>
              <a:gd name="T10" fmla="*/ 407 w 760"/>
              <a:gd name="T11" fmla="*/ 296 h 690"/>
              <a:gd name="T12" fmla="*/ 608 w 760"/>
              <a:gd name="T13" fmla="*/ 642 h 690"/>
              <a:gd name="T14" fmla="*/ 624 w 760"/>
              <a:gd name="T15" fmla="*/ 650 h 690"/>
              <a:gd name="T16" fmla="*/ 638 w 760"/>
              <a:gd name="T17" fmla="*/ 649 h 690"/>
              <a:gd name="T18" fmla="*/ 653 w 760"/>
              <a:gd name="T19" fmla="*/ 635 h 690"/>
              <a:gd name="T20" fmla="*/ 758 w 760"/>
              <a:gd name="T21" fmla="*/ 21 h 690"/>
              <a:gd name="T22" fmla="*/ 740 w 760"/>
              <a:gd name="T23" fmla="*/ 1 h 690"/>
              <a:gd name="T24" fmla="*/ 636 w 760"/>
              <a:gd name="T25" fmla="*/ 12 h 690"/>
              <a:gd name="T26" fmla="*/ 621 w 760"/>
              <a:gd name="T27" fmla="*/ 26 h 690"/>
              <a:gd name="T28" fmla="*/ 577 w 760"/>
              <a:gd name="T29" fmla="*/ 335 h 690"/>
              <a:gd name="T30" fmla="*/ 573 w 760"/>
              <a:gd name="T31" fmla="*/ 335 h 690"/>
              <a:gd name="T32" fmla="*/ 403 w 760"/>
              <a:gd name="T33" fmla="*/ 37 h 690"/>
              <a:gd name="T34" fmla="*/ 386 w 760"/>
              <a:gd name="T35" fmla="*/ 29 h 690"/>
              <a:gd name="T36" fmla="*/ 370 w 760"/>
              <a:gd name="T37" fmla="*/ 31 h 690"/>
              <a:gd name="T38" fmla="*/ 356 w 760"/>
              <a:gd name="T39" fmla="*/ 42 h 690"/>
              <a:gd name="T40" fmla="*/ 252 w 760"/>
              <a:gd name="T41" fmla="*/ 369 h 690"/>
              <a:gd name="T42" fmla="*/ 248 w 760"/>
              <a:gd name="T43" fmla="*/ 370 h 690"/>
              <a:gd name="T44" fmla="*/ 140 w 760"/>
              <a:gd name="T45" fmla="*/ 77 h 690"/>
              <a:gd name="T46" fmla="*/ 123 w 760"/>
              <a:gd name="T47" fmla="*/ 66 h 690"/>
              <a:gd name="T48" fmla="*/ 19 w 760"/>
              <a:gd name="T49" fmla="*/ 77 h 690"/>
              <a:gd name="T50" fmla="*/ 5 w 760"/>
              <a:gd name="T51" fmla="*/ 100 h 690"/>
              <a:gd name="T52" fmla="*/ 236 w 760"/>
              <a:gd name="T53" fmla="*/ 679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0" h="690">
                <a:moveTo>
                  <a:pt x="236" y="679"/>
                </a:moveTo>
                <a:cubicBezTo>
                  <a:pt x="238" y="686"/>
                  <a:pt x="246" y="690"/>
                  <a:pt x="253" y="689"/>
                </a:cubicBezTo>
                <a:cubicBezTo>
                  <a:pt x="267" y="688"/>
                  <a:pt x="267" y="688"/>
                  <a:pt x="267" y="688"/>
                </a:cubicBezTo>
                <a:cubicBezTo>
                  <a:pt x="273" y="687"/>
                  <a:pt x="279" y="682"/>
                  <a:pt x="281" y="677"/>
                </a:cubicBezTo>
                <a:cubicBezTo>
                  <a:pt x="405" y="297"/>
                  <a:pt x="405" y="297"/>
                  <a:pt x="405" y="297"/>
                </a:cubicBezTo>
                <a:cubicBezTo>
                  <a:pt x="407" y="296"/>
                  <a:pt x="407" y="296"/>
                  <a:pt x="407" y="296"/>
                </a:cubicBezTo>
                <a:cubicBezTo>
                  <a:pt x="608" y="642"/>
                  <a:pt x="608" y="642"/>
                  <a:pt x="608" y="642"/>
                </a:cubicBezTo>
                <a:cubicBezTo>
                  <a:pt x="611" y="647"/>
                  <a:pt x="618" y="651"/>
                  <a:pt x="624" y="650"/>
                </a:cubicBezTo>
                <a:cubicBezTo>
                  <a:pt x="638" y="649"/>
                  <a:pt x="638" y="649"/>
                  <a:pt x="638" y="649"/>
                </a:cubicBezTo>
                <a:cubicBezTo>
                  <a:pt x="645" y="648"/>
                  <a:pt x="652" y="642"/>
                  <a:pt x="653" y="635"/>
                </a:cubicBezTo>
                <a:cubicBezTo>
                  <a:pt x="758" y="21"/>
                  <a:pt x="758" y="21"/>
                  <a:pt x="758" y="21"/>
                </a:cubicBezTo>
                <a:cubicBezTo>
                  <a:pt x="760" y="8"/>
                  <a:pt x="752" y="0"/>
                  <a:pt x="740" y="1"/>
                </a:cubicBezTo>
                <a:cubicBezTo>
                  <a:pt x="636" y="12"/>
                  <a:pt x="636" y="12"/>
                  <a:pt x="636" y="12"/>
                </a:cubicBezTo>
                <a:cubicBezTo>
                  <a:pt x="629" y="13"/>
                  <a:pt x="622" y="20"/>
                  <a:pt x="621" y="26"/>
                </a:cubicBezTo>
                <a:cubicBezTo>
                  <a:pt x="577" y="335"/>
                  <a:pt x="577" y="335"/>
                  <a:pt x="577" y="335"/>
                </a:cubicBezTo>
                <a:cubicBezTo>
                  <a:pt x="573" y="335"/>
                  <a:pt x="573" y="335"/>
                  <a:pt x="573" y="335"/>
                </a:cubicBezTo>
                <a:cubicBezTo>
                  <a:pt x="403" y="37"/>
                  <a:pt x="403" y="37"/>
                  <a:pt x="403" y="37"/>
                </a:cubicBezTo>
                <a:cubicBezTo>
                  <a:pt x="400" y="32"/>
                  <a:pt x="394" y="28"/>
                  <a:pt x="386" y="29"/>
                </a:cubicBezTo>
                <a:cubicBezTo>
                  <a:pt x="370" y="31"/>
                  <a:pt x="370" y="31"/>
                  <a:pt x="370" y="31"/>
                </a:cubicBezTo>
                <a:cubicBezTo>
                  <a:pt x="363" y="32"/>
                  <a:pt x="358" y="37"/>
                  <a:pt x="356" y="42"/>
                </a:cubicBezTo>
                <a:cubicBezTo>
                  <a:pt x="252" y="369"/>
                  <a:pt x="252" y="369"/>
                  <a:pt x="252" y="369"/>
                </a:cubicBezTo>
                <a:cubicBezTo>
                  <a:pt x="248" y="370"/>
                  <a:pt x="248" y="370"/>
                  <a:pt x="248" y="370"/>
                </a:cubicBezTo>
                <a:cubicBezTo>
                  <a:pt x="140" y="77"/>
                  <a:pt x="140" y="77"/>
                  <a:pt x="140" y="77"/>
                </a:cubicBezTo>
                <a:cubicBezTo>
                  <a:pt x="138" y="71"/>
                  <a:pt x="130" y="65"/>
                  <a:pt x="123" y="66"/>
                </a:cubicBezTo>
                <a:cubicBezTo>
                  <a:pt x="19" y="77"/>
                  <a:pt x="19" y="77"/>
                  <a:pt x="19" y="77"/>
                </a:cubicBezTo>
                <a:cubicBezTo>
                  <a:pt x="7" y="78"/>
                  <a:pt x="0" y="88"/>
                  <a:pt x="5" y="100"/>
                </a:cubicBezTo>
                <a:lnTo>
                  <a:pt x="236" y="6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7"/>
          <p:cNvSpPr>
            <a:spLocks/>
          </p:cNvSpPr>
          <p:nvPr userDrawn="1"/>
        </p:nvSpPr>
        <p:spPr bwMode="white">
          <a:xfrm>
            <a:off x="3569583" y="876586"/>
            <a:ext cx="845970" cy="1272984"/>
          </a:xfrm>
          <a:custGeom>
            <a:avLst/>
            <a:gdLst>
              <a:gd name="T0" fmla="*/ 266 w 444"/>
              <a:gd name="T1" fmla="*/ 653 h 668"/>
              <a:gd name="T2" fmla="*/ 286 w 444"/>
              <a:gd name="T3" fmla="*/ 666 h 668"/>
              <a:gd name="T4" fmla="*/ 391 w 444"/>
              <a:gd name="T5" fmla="*/ 644 h 668"/>
              <a:gd name="T6" fmla="*/ 404 w 444"/>
              <a:gd name="T7" fmla="*/ 623 h 668"/>
              <a:gd name="T8" fmla="*/ 305 w 444"/>
              <a:gd name="T9" fmla="*/ 157 h 668"/>
              <a:gd name="T10" fmla="*/ 430 w 444"/>
              <a:gd name="T11" fmla="*/ 131 h 668"/>
              <a:gd name="T12" fmla="*/ 443 w 444"/>
              <a:gd name="T13" fmla="*/ 111 h 668"/>
              <a:gd name="T14" fmla="*/ 422 w 444"/>
              <a:gd name="T15" fmla="*/ 15 h 668"/>
              <a:gd name="T16" fmla="*/ 402 w 444"/>
              <a:gd name="T17" fmla="*/ 2 h 668"/>
              <a:gd name="T18" fmla="*/ 15 w 444"/>
              <a:gd name="T19" fmla="*/ 85 h 668"/>
              <a:gd name="T20" fmla="*/ 2 w 444"/>
              <a:gd name="T21" fmla="*/ 105 h 668"/>
              <a:gd name="T22" fmla="*/ 22 w 444"/>
              <a:gd name="T23" fmla="*/ 200 h 668"/>
              <a:gd name="T24" fmla="*/ 42 w 444"/>
              <a:gd name="T25" fmla="*/ 213 h 668"/>
              <a:gd name="T26" fmla="*/ 167 w 444"/>
              <a:gd name="T27" fmla="*/ 187 h 668"/>
              <a:gd name="T28" fmla="*/ 266 w 444"/>
              <a:gd name="T29" fmla="*/ 65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4" h="668">
                <a:moveTo>
                  <a:pt x="266" y="653"/>
                </a:moveTo>
                <a:cubicBezTo>
                  <a:pt x="268" y="661"/>
                  <a:pt x="277" y="668"/>
                  <a:pt x="286" y="666"/>
                </a:cubicBezTo>
                <a:cubicBezTo>
                  <a:pt x="391" y="644"/>
                  <a:pt x="391" y="644"/>
                  <a:pt x="391" y="644"/>
                </a:cubicBezTo>
                <a:cubicBezTo>
                  <a:pt x="399" y="642"/>
                  <a:pt x="406" y="632"/>
                  <a:pt x="404" y="623"/>
                </a:cubicBezTo>
                <a:cubicBezTo>
                  <a:pt x="305" y="157"/>
                  <a:pt x="305" y="157"/>
                  <a:pt x="305" y="157"/>
                </a:cubicBezTo>
                <a:cubicBezTo>
                  <a:pt x="430" y="131"/>
                  <a:pt x="430" y="131"/>
                  <a:pt x="430" y="131"/>
                </a:cubicBezTo>
                <a:cubicBezTo>
                  <a:pt x="439" y="129"/>
                  <a:pt x="444" y="119"/>
                  <a:pt x="443" y="111"/>
                </a:cubicBezTo>
                <a:cubicBezTo>
                  <a:pt x="422" y="15"/>
                  <a:pt x="422" y="15"/>
                  <a:pt x="422" y="15"/>
                </a:cubicBezTo>
                <a:cubicBezTo>
                  <a:pt x="421" y="7"/>
                  <a:pt x="412" y="0"/>
                  <a:pt x="402" y="2"/>
                </a:cubicBezTo>
                <a:cubicBezTo>
                  <a:pt x="15" y="85"/>
                  <a:pt x="15" y="85"/>
                  <a:pt x="15" y="85"/>
                </a:cubicBezTo>
                <a:cubicBezTo>
                  <a:pt x="5" y="87"/>
                  <a:pt x="0" y="96"/>
                  <a:pt x="2" y="105"/>
                </a:cubicBezTo>
                <a:cubicBezTo>
                  <a:pt x="22" y="200"/>
                  <a:pt x="22" y="200"/>
                  <a:pt x="22" y="200"/>
                </a:cubicBezTo>
                <a:cubicBezTo>
                  <a:pt x="24" y="209"/>
                  <a:pt x="32" y="215"/>
                  <a:pt x="42" y="213"/>
                </a:cubicBezTo>
                <a:cubicBezTo>
                  <a:pt x="167" y="187"/>
                  <a:pt x="167" y="187"/>
                  <a:pt x="167" y="187"/>
                </a:cubicBezTo>
                <a:lnTo>
                  <a:pt x="266" y="6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39"/>
          <p:cNvSpPr>
            <a:spLocks/>
          </p:cNvSpPr>
          <p:nvPr userDrawn="1"/>
        </p:nvSpPr>
        <p:spPr bwMode="auto">
          <a:xfrm>
            <a:off x="-3152257" y="1640744"/>
            <a:ext cx="15459505" cy="1291647"/>
          </a:xfrm>
          <a:custGeom>
            <a:avLst/>
            <a:gdLst>
              <a:gd name="T0" fmla="*/ 8124 w 8124"/>
              <a:gd name="T1" fmla="*/ 8 h 676"/>
              <a:gd name="T2" fmla="*/ 8112 w 8124"/>
              <a:gd name="T3" fmla="*/ 17 h 676"/>
              <a:gd name="T4" fmla="*/ 7916 w 8124"/>
              <a:gd name="T5" fmla="*/ 101 h 676"/>
              <a:gd name="T6" fmla="*/ 7722 w 8124"/>
              <a:gd name="T7" fmla="*/ 17 h 676"/>
              <a:gd name="T8" fmla="*/ 7509 w 8124"/>
              <a:gd name="T9" fmla="*/ 101 h 676"/>
              <a:gd name="T10" fmla="*/ 7101 w 8124"/>
              <a:gd name="T11" fmla="*/ 101 h 676"/>
              <a:gd name="T12" fmla="*/ 6702 w 8124"/>
              <a:gd name="T13" fmla="*/ 101 h 676"/>
              <a:gd name="T14" fmla="*/ 6294 w 8124"/>
              <a:gd name="T15" fmla="*/ 101 h 676"/>
              <a:gd name="T16" fmla="*/ 5893 w 8124"/>
              <a:gd name="T17" fmla="*/ 101 h 676"/>
              <a:gd name="T18" fmla="*/ 5475 w 8124"/>
              <a:gd name="T19" fmla="*/ 101 h 676"/>
              <a:gd name="T20" fmla="*/ 5067 w 8124"/>
              <a:gd name="T21" fmla="*/ 101 h 676"/>
              <a:gd name="T22" fmla="*/ 4660 w 8124"/>
              <a:gd name="T23" fmla="*/ 101 h 676"/>
              <a:gd name="T24" fmla="*/ 4456 w 8124"/>
              <a:gd name="T25" fmla="*/ 6 h 676"/>
              <a:gd name="T26" fmla="*/ 4252 w 8124"/>
              <a:gd name="T27" fmla="*/ 101 h 676"/>
              <a:gd name="T28" fmla="*/ 4052 w 8124"/>
              <a:gd name="T29" fmla="*/ 11 h 676"/>
              <a:gd name="T30" fmla="*/ 3853 w 8124"/>
              <a:gd name="T31" fmla="*/ 100 h 676"/>
              <a:gd name="T32" fmla="*/ 3649 w 8124"/>
              <a:gd name="T33" fmla="*/ 5 h 676"/>
              <a:gd name="T34" fmla="*/ 3445 w 8124"/>
              <a:gd name="T35" fmla="*/ 100 h 676"/>
              <a:gd name="T36" fmla="*/ 3244 w 8124"/>
              <a:gd name="T37" fmla="*/ 9 h 676"/>
              <a:gd name="T38" fmla="*/ 2841 w 8124"/>
              <a:gd name="T39" fmla="*/ 8 h 676"/>
              <a:gd name="T40" fmla="*/ 2438 w 8124"/>
              <a:gd name="T41" fmla="*/ 9 h 676"/>
              <a:gd name="T42" fmla="*/ 2237 w 8124"/>
              <a:gd name="T43" fmla="*/ 100 h 676"/>
              <a:gd name="T44" fmla="*/ 2033 w 8124"/>
              <a:gd name="T45" fmla="*/ 6 h 676"/>
              <a:gd name="T46" fmla="*/ 1828 w 8124"/>
              <a:gd name="T47" fmla="*/ 100 h 676"/>
              <a:gd name="T48" fmla="*/ 1631 w 8124"/>
              <a:gd name="T49" fmla="*/ 11 h 676"/>
              <a:gd name="T50" fmla="*/ 1432 w 8124"/>
              <a:gd name="T51" fmla="*/ 101 h 676"/>
              <a:gd name="T52" fmla="*/ 1227 w 8124"/>
              <a:gd name="T53" fmla="*/ 6 h 676"/>
              <a:gd name="T54" fmla="*/ 1023 w 8124"/>
              <a:gd name="T55" fmla="*/ 101 h 676"/>
              <a:gd name="T56" fmla="*/ 615 w 8124"/>
              <a:gd name="T57" fmla="*/ 101 h 676"/>
              <a:gd name="T58" fmla="*/ 207 w 8124"/>
              <a:gd name="T59" fmla="*/ 101 h 676"/>
              <a:gd name="T60" fmla="*/ 0 w 8124"/>
              <a:gd name="T61" fmla="*/ 408 h 676"/>
              <a:gd name="T62" fmla="*/ 8120 w 8124"/>
              <a:gd name="T63"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4" h="676">
                <a:moveTo>
                  <a:pt x="8124" y="416"/>
                </a:moveTo>
                <a:cubicBezTo>
                  <a:pt x="8124" y="8"/>
                  <a:pt x="8124" y="8"/>
                  <a:pt x="8124" y="8"/>
                </a:cubicBezTo>
                <a:cubicBezTo>
                  <a:pt x="8124" y="7"/>
                  <a:pt x="8122" y="7"/>
                  <a:pt x="8121" y="6"/>
                </a:cubicBezTo>
                <a:cubicBezTo>
                  <a:pt x="8118" y="10"/>
                  <a:pt x="8115" y="13"/>
                  <a:pt x="8112" y="17"/>
                </a:cubicBezTo>
                <a:cubicBezTo>
                  <a:pt x="8063" y="69"/>
                  <a:pt x="7993" y="101"/>
                  <a:pt x="7916" y="101"/>
                </a:cubicBezTo>
                <a:cubicBezTo>
                  <a:pt x="7916" y="101"/>
                  <a:pt x="7916" y="101"/>
                  <a:pt x="7916" y="101"/>
                </a:cubicBezTo>
                <a:cubicBezTo>
                  <a:pt x="7916" y="101"/>
                  <a:pt x="7916" y="101"/>
                  <a:pt x="7916" y="101"/>
                </a:cubicBezTo>
                <a:cubicBezTo>
                  <a:pt x="7839" y="101"/>
                  <a:pt x="7771" y="69"/>
                  <a:pt x="7722" y="17"/>
                </a:cubicBezTo>
                <a:cubicBezTo>
                  <a:pt x="7719" y="14"/>
                  <a:pt x="7716" y="10"/>
                  <a:pt x="7712" y="7"/>
                </a:cubicBezTo>
                <a:cubicBezTo>
                  <a:pt x="7664" y="64"/>
                  <a:pt x="7591" y="101"/>
                  <a:pt x="7509" y="101"/>
                </a:cubicBezTo>
                <a:cubicBezTo>
                  <a:pt x="7427" y="101"/>
                  <a:pt x="7354" y="64"/>
                  <a:pt x="7305" y="6"/>
                </a:cubicBezTo>
                <a:cubicBezTo>
                  <a:pt x="7256" y="64"/>
                  <a:pt x="7183" y="101"/>
                  <a:pt x="7101" y="101"/>
                </a:cubicBezTo>
                <a:cubicBezTo>
                  <a:pt x="7022" y="101"/>
                  <a:pt x="6950" y="66"/>
                  <a:pt x="6902" y="11"/>
                </a:cubicBezTo>
                <a:cubicBezTo>
                  <a:pt x="6853" y="66"/>
                  <a:pt x="6782" y="101"/>
                  <a:pt x="6702" y="101"/>
                </a:cubicBezTo>
                <a:cubicBezTo>
                  <a:pt x="6620" y="101"/>
                  <a:pt x="6547" y="64"/>
                  <a:pt x="6498" y="6"/>
                </a:cubicBezTo>
                <a:cubicBezTo>
                  <a:pt x="6449" y="64"/>
                  <a:pt x="6376" y="101"/>
                  <a:pt x="6294" y="101"/>
                </a:cubicBezTo>
                <a:cubicBezTo>
                  <a:pt x="6214" y="101"/>
                  <a:pt x="6142" y="66"/>
                  <a:pt x="6093" y="10"/>
                </a:cubicBezTo>
                <a:cubicBezTo>
                  <a:pt x="6045" y="66"/>
                  <a:pt x="5973" y="101"/>
                  <a:pt x="5893" y="101"/>
                </a:cubicBezTo>
                <a:cubicBezTo>
                  <a:pt x="5808" y="101"/>
                  <a:pt x="5732" y="62"/>
                  <a:pt x="5684" y="0"/>
                </a:cubicBezTo>
                <a:cubicBezTo>
                  <a:pt x="5635" y="62"/>
                  <a:pt x="5559" y="101"/>
                  <a:pt x="5475" y="101"/>
                </a:cubicBezTo>
                <a:cubicBezTo>
                  <a:pt x="5393" y="101"/>
                  <a:pt x="5320" y="64"/>
                  <a:pt x="5271" y="6"/>
                </a:cubicBezTo>
                <a:cubicBezTo>
                  <a:pt x="5222" y="64"/>
                  <a:pt x="5149" y="101"/>
                  <a:pt x="5067" y="101"/>
                </a:cubicBezTo>
                <a:cubicBezTo>
                  <a:pt x="4985" y="101"/>
                  <a:pt x="4912" y="64"/>
                  <a:pt x="4863" y="7"/>
                </a:cubicBezTo>
                <a:cubicBezTo>
                  <a:pt x="4814" y="64"/>
                  <a:pt x="4741" y="101"/>
                  <a:pt x="4660" y="101"/>
                </a:cubicBezTo>
                <a:cubicBezTo>
                  <a:pt x="4649" y="101"/>
                  <a:pt x="4639" y="101"/>
                  <a:pt x="4629" y="99"/>
                </a:cubicBezTo>
                <a:cubicBezTo>
                  <a:pt x="4560" y="92"/>
                  <a:pt x="4498" y="57"/>
                  <a:pt x="4456" y="6"/>
                </a:cubicBezTo>
                <a:cubicBezTo>
                  <a:pt x="4407" y="64"/>
                  <a:pt x="4334" y="101"/>
                  <a:pt x="4252" y="101"/>
                </a:cubicBezTo>
                <a:cubicBezTo>
                  <a:pt x="4252" y="101"/>
                  <a:pt x="4252" y="101"/>
                  <a:pt x="4252" y="101"/>
                </a:cubicBezTo>
                <a:cubicBezTo>
                  <a:pt x="4252" y="101"/>
                  <a:pt x="4252" y="101"/>
                  <a:pt x="4252" y="101"/>
                </a:cubicBezTo>
                <a:cubicBezTo>
                  <a:pt x="4172" y="101"/>
                  <a:pt x="4101" y="66"/>
                  <a:pt x="4052" y="11"/>
                </a:cubicBezTo>
                <a:cubicBezTo>
                  <a:pt x="4004" y="66"/>
                  <a:pt x="3932" y="100"/>
                  <a:pt x="3853" y="100"/>
                </a:cubicBezTo>
                <a:cubicBezTo>
                  <a:pt x="3853" y="100"/>
                  <a:pt x="3853" y="100"/>
                  <a:pt x="3853" y="100"/>
                </a:cubicBezTo>
                <a:cubicBezTo>
                  <a:pt x="3853" y="100"/>
                  <a:pt x="3853" y="100"/>
                  <a:pt x="3853" y="100"/>
                </a:cubicBezTo>
                <a:cubicBezTo>
                  <a:pt x="3771" y="100"/>
                  <a:pt x="3698" y="63"/>
                  <a:pt x="3649" y="5"/>
                </a:cubicBezTo>
                <a:cubicBezTo>
                  <a:pt x="3600" y="63"/>
                  <a:pt x="3527" y="100"/>
                  <a:pt x="3445" y="100"/>
                </a:cubicBezTo>
                <a:cubicBezTo>
                  <a:pt x="3445" y="100"/>
                  <a:pt x="3445" y="100"/>
                  <a:pt x="3445" y="100"/>
                </a:cubicBezTo>
                <a:cubicBezTo>
                  <a:pt x="3445" y="100"/>
                  <a:pt x="3445" y="100"/>
                  <a:pt x="3445" y="100"/>
                </a:cubicBezTo>
                <a:cubicBezTo>
                  <a:pt x="3365" y="100"/>
                  <a:pt x="3293" y="65"/>
                  <a:pt x="3244" y="9"/>
                </a:cubicBezTo>
                <a:cubicBezTo>
                  <a:pt x="3195" y="65"/>
                  <a:pt x="3123" y="101"/>
                  <a:pt x="3043" y="101"/>
                </a:cubicBezTo>
                <a:cubicBezTo>
                  <a:pt x="2962" y="101"/>
                  <a:pt x="2892" y="65"/>
                  <a:pt x="2841" y="8"/>
                </a:cubicBezTo>
                <a:cubicBezTo>
                  <a:pt x="2794" y="65"/>
                  <a:pt x="2720" y="101"/>
                  <a:pt x="2639" y="101"/>
                </a:cubicBezTo>
                <a:cubicBezTo>
                  <a:pt x="2558" y="101"/>
                  <a:pt x="2487" y="65"/>
                  <a:pt x="2438" y="9"/>
                </a:cubicBezTo>
                <a:cubicBezTo>
                  <a:pt x="2389" y="65"/>
                  <a:pt x="2317" y="100"/>
                  <a:pt x="2237" y="100"/>
                </a:cubicBezTo>
                <a:cubicBezTo>
                  <a:pt x="2237" y="100"/>
                  <a:pt x="2237" y="100"/>
                  <a:pt x="2237" y="100"/>
                </a:cubicBezTo>
                <a:cubicBezTo>
                  <a:pt x="2237" y="100"/>
                  <a:pt x="2237" y="100"/>
                  <a:pt x="2237" y="100"/>
                </a:cubicBezTo>
                <a:cubicBezTo>
                  <a:pt x="2155" y="100"/>
                  <a:pt x="2081" y="64"/>
                  <a:pt x="2033" y="6"/>
                </a:cubicBezTo>
                <a:cubicBezTo>
                  <a:pt x="1984" y="64"/>
                  <a:pt x="1912" y="100"/>
                  <a:pt x="1828" y="100"/>
                </a:cubicBezTo>
                <a:cubicBezTo>
                  <a:pt x="1828" y="100"/>
                  <a:pt x="1828" y="100"/>
                  <a:pt x="1828" y="100"/>
                </a:cubicBezTo>
                <a:cubicBezTo>
                  <a:pt x="1828" y="100"/>
                  <a:pt x="1829" y="100"/>
                  <a:pt x="1829" y="100"/>
                </a:cubicBezTo>
                <a:cubicBezTo>
                  <a:pt x="1750" y="100"/>
                  <a:pt x="1679" y="66"/>
                  <a:pt x="1631" y="11"/>
                </a:cubicBezTo>
                <a:cubicBezTo>
                  <a:pt x="1582" y="66"/>
                  <a:pt x="1508" y="101"/>
                  <a:pt x="1432" y="101"/>
                </a:cubicBezTo>
                <a:cubicBezTo>
                  <a:pt x="1432" y="101"/>
                  <a:pt x="1432" y="101"/>
                  <a:pt x="1432" y="101"/>
                </a:cubicBezTo>
                <a:cubicBezTo>
                  <a:pt x="1432" y="101"/>
                  <a:pt x="1432" y="101"/>
                  <a:pt x="1432" y="101"/>
                </a:cubicBezTo>
                <a:cubicBezTo>
                  <a:pt x="1348" y="101"/>
                  <a:pt x="1276" y="64"/>
                  <a:pt x="1227" y="6"/>
                </a:cubicBezTo>
                <a:cubicBezTo>
                  <a:pt x="1181" y="61"/>
                  <a:pt x="1114" y="96"/>
                  <a:pt x="1038" y="101"/>
                </a:cubicBezTo>
                <a:cubicBezTo>
                  <a:pt x="1033" y="101"/>
                  <a:pt x="1028" y="101"/>
                  <a:pt x="1023" y="101"/>
                </a:cubicBezTo>
                <a:cubicBezTo>
                  <a:pt x="941" y="101"/>
                  <a:pt x="868" y="64"/>
                  <a:pt x="819" y="7"/>
                </a:cubicBezTo>
                <a:cubicBezTo>
                  <a:pt x="770" y="64"/>
                  <a:pt x="697" y="101"/>
                  <a:pt x="615" y="101"/>
                </a:cubicBezTo>
                <a:cubicBezTo>
                  <a:pt x="534" y="101"/>
                  <a:pt x="460" y="64"/>
                  <a:pt x="411" y="6"/>
                </a:cubicBezTo>
                <a:cubicBezTo>
                  <a:pt x="363" y="64"/>
                  <a:pt x="289" y="101"/>
                  <a:pt x="207" y="101"/>
                </a:cubicBezTo>
                <a:cubicBezTo>
                  <a:pt x="124" y="101"/>
                  <a:pt x="49" y="62"/>
                  <a:pt x="0" y="2"/>
                </a:cubicBezTo>
                <a:cubicBezTo>
                  <a:pt x="0" y="408"/>
                  <a:pt x="0" y="408"/>
                  <a:pt x="0" y="408"/>
                </a:cubicBezTo>
                <a:cubicBezTo>
                  <a:pt x="0" y="676"/>
                  <a:pt x="0" y="676"/>
                  <a:pt x="0" y="676"/>
                </a:cubicBezTo>
                <a:cubicBezTo>
                  <a:pt x="8120" y="676"/>
                  <a:pt x="8120" y="676"/>
                  <a:pt x="8120" y="676"/>
                </a:cubicBezTo>
                <a:lnTo>
                  <a:pt x="8124" y="4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8"/>
          <p:cNvSpPr>
            <a:spLocks noEditPoints="1"/>
          </p:cNvSpPr>
          <p:nvPr userDrawn="1"/>
        </p:nvSpPr>
        <p:spPr bwMode="white">
          <a:xfrm>
            <a:off x="1855889" y="1605767"/>
            <a:ext cx="1138435" cy="1297961"/>
          </a:xfrm>
          <a:custGeom>
            <a:avLst/>
            <a:gdLst>
              <a:gd name="T0" fmla="*/ 271 w 598"/>
              <a:gd name="T1" fmla="*/ 401 h 681"/>
              <a:gd name="T2" fmla="*/ 365 w 598"/>
              <a:gd name="T3" fmla="*/ 269 h 681"/>
              <a:gd name="T4" fmla="*/ 366 w 598"/>
              <a:gd name="T5" fmla="*/ 269 h 681"/>
              <a:gd name="T6" fmla="*/ 404 w 598"/>
              <a:gd name="T7" fmla="*/ 427 h 681"/>
              <a:gd name="T8" fmla="*/ 271 w 598"/>
              <a:gd name="T9" fmla="*/ 401 h 681"/>
              <a:gd name="T10" fmla="*/ 18 w 598"/>
              <a:gd name="T11" fmla="*/ 570 h 681"/>
              <a:gd name="T12" fmla="*/ 114 w 598"/>
              <a:gd name="T13" fmla="*/ 589 h 681"/>
              <a:gd name="T14" fmla="*/ 150 w 598"/>
              <a:gd name="T15" fmla="*/ 574 h 681"/>
              <a:gd name="T16" fmla="*/ 195 w 598"/>
              <a:gd name="T17" fmla="*/ 510 h 681"/>
              <a:gd name="T18" fmla="*/ 433 w 598"/>
              <a:gd name="T19" fmla="*/ 556 h 681"/>
              <a:gd name="T20" fmla="*/ 451 w 598"/>
              <a:gd name="T21" fmla="*/ 631 h 681"/>
              <a:gd name="T22" fmla="*/ 478 w 598"/>
              <a:gd name="T23" fmla="*/ 659 h 681"/>
              <a:gd name="T24" fmla="*/ 575 w 598"/>
              <a:gd name="T25" fmla="*/ 678 h 681"/>
              <a:gd name="T26" fmla="*/ 594 w 598"/>
              <a:gd name="T27" fmla="*/ 658 h 681"/>
              <a:gd name="T28" fmla="*/ 435 w 598"/>
              <a:gd name="T29" fmla="*/ 15 h 681"/>
              <a:gd name="T30" fmla="*/ 422 w 598"/>
              <a:gd name="T31" fmla="*/ 3 h 681"/>
              <a:gd name="T32" fmla="*/ 413 w 598"/>
              <a:gd name="T33" fmla="*/ 1 h 681"/>
              <a:gd name="T34" fmla="*/ 396 w 598"/>
              <a:gd name="T35" fmla="*/ 8 h 681"/>
              <a:gd name="T36" fmla="*/ 7 w 598"/>
              <a:gd name="T37" fmla="*/ 544 h 681"/>
              <a:gd name="T38" fmla="*/ 18 w 598"/>
              <a:gd name="T39" fmla="*/ 5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8" h="681">
                <a:moveTo>
                  <a:pt x="271" y="401"/>
                </a:moveTo>
                <a:cubicBezTo>
                  <a:pt x="365" y="269"/>
                  <a:pt x="365" y="269"/>
                  <a:pt x="365" y="269"/>
                </a:cubicBezTo>
                <a:cubicBezTo>
                  <a:pt x="366" y="269"/>
                  <a:pt x="366" y="269"/>
                  <a:pt x="366" y="269"/>
                </a:cubicBezTo>
                <a:cubicBezTo>
                  <a:pt x="404" y="427"/>
                  <a:pt x="404" y="427"/>
                  <a:pt x="404" y="427"/>
                </a:cubicBezTo>
                <a:lnTo>
                  <a:pt x="271" y="401"/>
                </a:lnTo>
                <a:close/>
                <a:moveTo>
                  <a:pt x="18" y="570"/>
                </a:moveTo>
                <a:cubicBezTo>
                  <a:pt x="114" y="589"/>
                  <a:pt x="114" y="589"/>
                  <a:pt x="114" y="589"/>
                </a:cubicBezTo>
                <a:cubicBezTo>
                  <a:pt x="132" y="592"/>
                  <a:pt x="144" y="583"/>
                  <a:pt x="150" y="574"/>
                </a:cubicBezTo>
                <a:cubicBezTo>
                  <a:pt x="195" y="510"/>
                  <a:pt x="195" y="510"/>
                  <a:pt x="195" y="510"/>
                </a:cubicBezTo>
                <a:cubicBezTo>
                  <a:pt x="433" y="556"/>
                  <a:pt x="433" y="556"/>
                  <a:pt x="433" y="556"/>
                </a:cubicBezTo>
                <a:cubicBezTo>
                  <a:pt x="451" y="631"/>
                  <a:pt x="451" y="631"/>
                  <a:pt x="451" y="631"/>
                </a:cubicBezTo>
                <a:cubicBezTo>
                  <a:pt x="456" y="650"/>
                  <a:pt x="462" y="656"/>
                  <a:pt x="478" y="659"/>
                </a:cubicBezTo>
                <a:cubicBezTo>
                  <a:pt x="575" y="678"/>
                  <a:pt x="575" y="678"/>
                  <a:pt x="575" y="678"/>
                </a:cubicBezTo>
                <a:cubicBezTo>
                  <a:pt x="588" y="681"/>
                  <a:pt x="598" y="671"/>
                  <a:pt x="594" y="658"/>
                </a:cubicBezTo>
                <a:cubicBezTo>
                  <a:pt x="435" y="15"/>
                  <a:pt x="435" y="15"/>
                  <a:pt x="435" y="15"/>
                </a:cubicBezTo>
                <a:cubicBezTo>
                  <a:pt x="433" y="10"/>
                  <a:pt x="428" y="4"/>
                  <a:pt x="422" y="3"/>
                </a:cubicBezTo>
                <a:cubicBezTo>
                  <a:pt x="413" y="1"/>
                  <a:pt x="413" y="1"/>
                  <a:pt x="413" y="1"/>
                </a:cubicBezTo>
                <a:cubicBezTo>
                  <a:pt x="407" y="0"/>
                  <a:pt x="400" y="3"/>
                  <a:pt x="396" y="8"/>
                </a:cubicBezTo>
                <a:cubicBezTo>
                  <a:pt x="7" y="544"/>
                  <a:pt x="7" y="544"/>
                  <a:pt x="7" y="544"/>
                </a:cubicBezTo>
                <a:cubicBezTo>
                  <a:pt x="0" y="555"/>
                  <a:pt x="5" y="567"/>
                  <a:pt x="18" y="57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9"/>
          <p:cNvSpPr>
            <a:spLocks/>
          </p:cNvSpPr>
          <p:nvPr userDrawn="1"/>
        </p:nvSpPr>
        <p:spPr bwMode="white">
          <a:xfrm rot="21293611">
            <a:off x="5941523" y="1448647"/>
            <a:ext cx="1026444" cy="1334216"/>
          </a:xfrm>
          <a:custGeom>
            <a:avLst/>
            <a:gdLst>
              <a:gd name="T0" fmla="*/ 2 w 539"/>
              <a:gd name="T1" fmla="*/ 588 h 700"/>
              <a:gd name="T2" fmla="*/ 15 w 539"/>
              <a:gd name="T3" fmla="*/ 608 h 700"/>
              <a:gd name="T4" fmla="*/ 373 w 539"/>
              <a:gd name="T5" fmla="*/ 698 h 700"/>
              <a:gd name="T6" fmla="*/ 394 w 539"/>
              <a:gd name="T7" fmla="*/ 685 h 700"/>
              <a:gd name="T8" fmla="*/ 417 w 539"/>
              <a:gd name="T9" fmla="*/ 591 h 700"/>
              <a:gd name="T10" fmla="*/ 405 w 539"/>
              <a:gd name="T11" fmla="*/ 570 h 700"/>
              <a:gd name="T12" fmla="*/ 165 w 539"/>
              <a:gd name="T13" fmla="*/ 511 h 700"/>
              <a:gd name="T14" fmla="*/ 194 w 539"/>
              <a:gd name="T15" fmla="*/ 394 h 700"/>
              <a:gd name="T16" fmla="*/ 392 w 539"/>
              <a:gd name="T17" fmla="*/ 443 h 700"/>
              <a:gd name="T18" fmla="*/ 412 w 539"/>
              <a:gd name="T19" fmla="*/ 431 h 700"/>
              <a:gd name="T20" fmla="*/ 436 w 539"/>
              <a:gd name="T21" fmla="*/ 336 h 700"/>
              <a:gd name="T22" fmla="*/ 423 w 539"/>
              <a:gd name="T23" fmla="*/ 316 h 700"/>
              <a:gd name="T24" fmla="*/ 226 w 539"/>
              <a:gd name="T25" fmla="*/ 266 h 700"/>
              <a:gd name="T26" fmla="*/ 253 w 539"/>
              <a:gd name="T27" fmla="*/ 159 h 700"/>
              <a:gd name="T28" fmla="*/ 493 w 539"/>
              <a:gd name="T29" fmla="*/ 219 h 700"/>
              <a:gd name="T30" fmla="*/ 513 w 539"/>
              <a:gd name="T31" fmla="*/ 206 h 700"/>
              <a:gd name="T32" fmla="*/ 537 w 539"/>
              <a:gd name="T33" fmla="*/ 112 h 700"/>
              <a:gd name="T34" fmla="*/ 524 w 539"/>
              <a:gd name="T35" fmla="*/ 91 h 700"/>
              <a:gd name="T36" fmla="*/ 166 w 539"/>
              <a:gd name="T37" fmla="*/ 2 h 700"/>
              <a:gd name="T38" fmla="*/ 145 w 539"/>
              <a:gd name="T39" fmla="*/ 14 h 700"/>
              <a:gd name="T40" fmla="*/ 2 w 539"/>
              <a:gd name="T41" fmla="*/ 588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9" h="700">
                <a:moveTo>
                  <a:pt x="2" y="588"/>
                </a:moveTo>
                <a:cubicBezTo>
                  <a:pt x="0" y="596"/>
                  <a:pt x="5" y="606"/>
                  <a:pt x="15" y="608"/>
                </a:cubicBezTo>
                <a:cubicBezTo>
                  <a:pt x="373" y="698"/>
                  <a:pt x="373" y="698"/>
                  <a:pt x="373" y="698"/>
                </a:cubicBezTo>
                <a:cubicBezTo>
                  <a:pt x="383" y="700"/>
                  <a:pt x="392" y="694"/>
                  <a:pt x="394" y="685"/>
                </a:cubicBezTo>
                <a:cubicBezTo>
                  <a:pt x="417" y="591"/>
                  <a:pt x="417" y="591"/>
                  <a:pt x="417" y="591"/>
                </a:cubicBezTo>
                <a:cubicBezTo>
                  <a:pt x="419" y="582"/>
                  <a:pt x="415" y="573"/>
                  <a:pt x="405" y="570"/>
                </a:cubicBezTo>
                <a:cubicBezTo>
                  <a:pt x="165" y="511"/>
                  <a:pt x="165" y="511"/>
                  <a:pt x="165" y="511"/>
                </a:cubicBezTo>
                <a:cubicBezTo>
                  <a:pt x="194" y="394"/>
                  <a:pt x="194" y="394"/>
                  <a:pt x="194" y="394"/>
                </a:cubicBezTo>
                <a:cubicBezTo>
                  <a:pt x="392" y="443"/>
                  <a:pt x="392" y="443"/>
                  <a:pt x="392" y="443"/>
                </a:cubicBezTo>
                <a:cubicBezTo>
                  <a:pt x="400" y="445"/>
                  <a:pt x="410" y="440"/>
                  <a:pt x="412" y="431"/>
                </a:cubicBezTo>
                <a:cubicBezTo>
                  <a:pt x="436" y="336"/>
                  <a:pt x="436" y="336"/>
                  <a:pt x="436" y="336"/>
                </a:cubicBezTo>
                <a:cubicBezTo>
                  <a:pt x="438" y="327"/>
                  <a:pt x="432" y="318"/>
                  <a:pt x="423" y="316"/>
                </a:cubicBezTo>
                <a:cubicBezTo>
                  <a:pt x="226" y="266"/>
                  <a:pt x="226" y="266"/>
                  <a:pt x="226" y="266"/>
                </a:cubicBezTo>
                <a:cubicBezTo>
                  <a:pt x="253" y="159"/>
                  <a:pt x="253" y="159"/>
                  <a:pt x="253" y="159"/>
                </a:cubicBezTo>
                <a:cubicBezTo>
                  <a:pt x="493" y="219"/>
                  <a:pt x="493" y="219"/>
                  <a:pt x="493" y="219"/>
                </a:cubicBezTo>
                <a:cubicBezTo>
                  <a:pt x="502" y="221"/>
                  <a:pt x="511" y="215"/>
                  <a:pt x="513" y="206"/>
                </a:cubicBezTo>
                <a:cubicBezTo>
                  <a:pt x="537" y="112"/>
                  <a:pt x="537" y="112"/>
                  <a:pt x="537" y="112"/>
                </a:cubicBezTo>
                <a:cubicBezTo>
                  <a:pt x="539" y="103"/>
                  <a:pt x="534" y="94"/>
                  <a:pt x="524" y="91"/>
                </a:cubicBezTo>
                <a:cubicBezTo>
                  <a:pt x="166" y="2"/>
                  <a:pt x="166" y="2"/>
                  <a:pt x="166" y="2"/>
                </a:cubicBezTo>
                <a:cubicBezTo>
                  <a:pt x="156" y="0"/>
                  <a:pt x="147" y="6"/>
                  <a:pt x="145" y="14"/>
                </a:cubicBezTo>
                <a:lnTo>
                  <a:pt x="2" y="5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39"/>
          <p:cNvSpPr>
            <a:spLocks/>
          </p:cNvSpPr>
          <p:nvPr userDrawn="1"/>
        </p:nvSpPr>
        <p:spPr bwMode="auto">
          <a:xfrm>
            <a:off x="-3152257" y="2472594"/>
            <a:ext cx="15459505" cy="1291647"/>
          </a:xfrm>
          <a:custGeom>
            <a:avLst/>
            <a:gdLst>
              <a:gd name="T0" fmla="*/ 8124 w 8124"/>
              <a:gd name="T1" fmla="*/ 8 h 676"/>
              <a:gd name="T2" fmla="*/ 8112 w 8124"/>
              <a:gd name="T3" fmla="*/ 17 h 676"/>
              <a:gd name="T4" fmla="*/ 7916 w 8124"/>
              <a:gd name="T5" fmla="*/ 101 h 676"/>
              <a:gd name="T6" fmla="*/ 7722 w 8124"/>
              <a:gd name="T7" fmla="*/ 17 h 676"/>
              <a:gd name="T8" fmla="*/ 7509 w 8124"/>
              <a:gd name="T9" fmla="*/ 101 h 676"/>
              <a:gd name="T10" fmla="*/ 7101 w 8124"/>
              <a:gd name="T11" fmla="*/ 101 h 676"/>
              <a:gd name="T12" fmla="*/ 6702 w 8124"/>
              <a:gd name="T13" fmla="*/ 101 h 676"/>
              <a:gd name="T14" fmla="*/ 6294 w 8124"/>
              <a:gd name="T15" fmla="*/ 101 h 676"/>
              <a:gd name="T16" fmla="*/ 5893 w 8124"/>
              <a:gd name="T17" fmla="*/ 101 h 676"/>
              <a:gd name="T18" fmla="*/ 5475 w 8124"/>
              <a:gd name="T19" fmla="*/ 101 h 676"/>
              <a:gd name="T20" fmla="*/ 5067 w 8124"/>
              <a:gd name="T21" fmla="*/ 101 h 676"/>
              <a:gd name="T22" fmla="*/ 4660 w 8124"/>
              <a:gd name="T23" fmla="*/ 101 h 676"/>
              <a:gd name="T24" fmla="*/ 4456 w 8124"/>
              <a:gd name="T25" fmla="*/ 6 h 676"/>
              <a:gd name="T26" fmla="*/ 4252 w 8124"/>
              <a:gd name="T27" fmla="*/ 101 h 676"/>
              <a:gd name="T28" fmla="*/ 4052 w 8124"/>
              <a:gd name="T29" fmla="*/ 11 h 676"/>
              <a:gd name="T30" fmla="*/ 3853 w 8124"/>
              <a:gd name="T31" fmla="*/ 100 h 676"/>
              <a:gd name="T32" fmla="*/ 3649 w 8124"/>
              <a:gd name="T33" fmla="*/ 5 h 676"/>
              <a:gd name="T34" fmla="*/ 3445 w 8124"/>
              <a:gd name="T35" fmla="*/ 100 h 676"/>
              <a:gd name="T36" fmla="*/ 3244 w 8124"/>
              <a:gd name="T37" fmla="*/ 9 h 676"/>
              <a:gd name="T38" fmla="*/ 2841 w 8124"/>
              <a:gd name="T39" fmla="*/ 8 h 676"/>
              <a:gd name="T40" fmla="*/ 2438 w 8124"/>
              <a:gd name="T41" fmla="*/ 9 h 676"/>
              <a:gd name="T42" fmla="*/ 2237 w 8124"/>
              <a:gd name="T43" fmla="*/ 100 h 676"/>
              <a:gd name="T44" fmla="*/ 2033 w 8124"/>
              <a:gd name="T45" fmla="*/ 6 h 676"/>
              <a:gd name="T46" fmla="*/ 1828 w 8124"/>
              <a:gd name="T47" fmla="*/ 100 h 676"/>
              <a:gd name="T48" fmla="*/ 1631 w 8124"/>
              <a:gd name="T49" fmla="*/ 11 h 676"/>
              <a:gd name="T50" fmla="*/ 1432 w 8124"/>
              <a:gd name="T51" fmla="*/ 101 h 676"/>
              <a:gd name="T52" fmla="*/ 1227 w 8124"/>
              <a:gd name="T53" fmla="*/ 6 h 676"/>
              <a:gd name="T54" fmla="*/ 1023 w 8124"/>
              <a:gd name="T55" fmla="*/ 101 h 676"/>
              <a:gd name="T56" fmla="*/ 615 w 8124"/>
              <a:gd name="T57" fmla="*/ 101 h 676"/>
              <a:gd name="T58" fmla="*/ 207 w 8124"/>
              <a:gd name="T59" fmla="*/ 101 h 676"/>
              <a:gd name="T60" fmla="*/ 0 w 8124"/>
              <a:gd name="T61" fmla="*/ 408 h 676"/>
              <a:gd name="T62" fmla="*/ 8120 w 8124"/>
              <a:gd name="T63"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4" h="676">
                <a:moveTo>
                  <a:pt x="8124" y="416"/>
                </a:moveTo>
                <a:cubicBezTo>
                  <a:pt x="8124" y="8"/>
                  <a:pt x="8124" y="8"/>
                  <a:pt x="8124" y="8"/>
                </a:cubicBezTo>
                <a:cubicBezTo>
                  <a:pt x="8124" y="7"/>
                  <a:pt x="8122" y="7"/>
                  <a:pt x="8121" y="6"/>
                </a:cubicBezTo>
                <a:cubicBezTo>
                  <a:pt x="8118" y="10"/>
                  <a:pt x="8115" y="13"/>
                  <a:pt x="8112" y="17"/>
                </a:cubicBezTo>
                <a:cubicBezTo>
                  <a:pt x="8063" y="69"/>
                  <a:pt x="7993" y="101"/>
                  <a:pt x="7916" y="101"/>
                </a:cubicBezTo>
                <a:cubicBezTo>
                  <a:pt x="7916" y="101"/>
                  <a:pt x="7916" y="101"/>
                  <a:pt x="7916" y="101"/>
                </a:cubicBezTo>
                <a:cubicBezTo>
                  <a:pt x="7916" y="101"/>
                  <a:pt x="7916" y="101"/>
                  <a:pt x="7916" y="101"/>
                </a:cubicBezTo>
                <a:cubicBezTo>
                  <a:pt x="7839" y="101"/>
                  <a:pt x="7771" y="69"/>
                  <a:pt x="7722" y="17"/>
                </a:cubicBezTo>
                <a:cubicBezTo>
                  <a:pt x="7719" y="14"/>
                  <a:pt x="7716" y="10"/>
                  <a:pt x="7712" y="7"/>
                </a:cubicBezTo>
                <a:cubicBezTo>
                  <a:pt x="7664" y="64"/>
                  <a:pt x="7591" y="101"/>
                  <a:pt x="7509" y="101"/>
                </a:cubicBezTo>
                <a:cubicBezTo>
                  <a:pt x="7427" y="101"/>
                  <a:pt x="7354" y="64"/>
                  <a:pt x="7305" y="6"/>
                </a:cubicBezTo>
                <a:cubicBezTo>
                  <a:pt x="7256" y="64"/>
                  <a:pt x="7183" y="101"/>
                  <a:pt x="7101" y="101"/>
                </a:cubicBezTo>
                <a:cubicBezTo>
                  <a:pt x="7022" y="101"/>
                  <a:pt x="6950" y="66"/>
                  <a:pt x="6902" y="11"/>
                </a:cubicBezTo>
                <a:cubicBezTo>
                  <a:pt x="6853" y="66"/>
                  <a:pt x="6782" y="101"/>
                  <a:pt x="6702" y="101"/>
                </a:cubicBezTo>
                <a:cubicBezTo>
                  <a:pt x="6620" y="101"/>
                  <a:pt x="6547" y="64"/>
                  <a:pt x="6498" y="6"/>
                </a:cubicBezTo>
                <a:cubicBezTo>
                  <a:pt x="6449" y="64"/>
                  <a:pt x="6376" y="101"/>
                  <a:pt x="6294" y="101"/>
                </a:cubicBezTo>
                <a:cubicBezTo>
                  <a:pt x="6214" y="101"/>
                  <a:pt x="6142" y="66"/>
                  <a:pt x="6093" y="10"/>
                </a:cubicBezTo>
                <a:cubicBezTo>
                  <a:pt x="6045" y="66"/>
                  <a:pt x="5973" y="101"/>
                  <a:pt x="5893" y="101"/>
                </a:cubicBezTo>
                <a:cubicBezTo>
                  <a:pt x="5808" y="101"/>
                  <a:pt x="5732" y="62"/>
                  <a:pt x="5684" y="0"/>
                </a:cubicBezTo>
                <a:cubicBezTo>
                  <a:pt x="5635" y="62"/>
                  <a:pt x="5559" y="101"/>
                  <a:pt x="5475" y="101"/>
                </a:cubicBezTo>
                <a:cubicBezTo>
                  <a:pt x="5393" y="101"/>
                  <a:pt x="5320" y="64"/>
                  <a:pt x="5271" y="6"/>
                </a:cubicBezTo>
                <a:cubicBezTo>
                  <a:pt x="5222" y="64"/>
                  <a:pt x="5149" y="101"/>
                  <a:pt x="5067" y="101"/>
                </a:cubicBezTo>
                <a:cubicBezTo>
                  <a:pt x="4985" y="101"/>
                  <a:pt x="4912" y="64"/>
                  <a:pt x="4863" y="7"/>
                </a:cubicBezTo>
                <a:cubicBezTo>
                  <a:pt x="4814" y="64"/>
                  <a:pt x="4741" y="101"/>
                  <a:pt x="4660" y="101"/>
                </a:cubicBezTo>
                <a:cubicBezTo>
                  <a:pt x="4649" y="101"/>
                  <a:pt x="4639" y="101"/>
                  <a:pt x="4629" y="99"/>
                </a:cubicBezTo>
                <a:cubicBezTo>
                  <a:pt x="4560" y="92"/>
                  <a:pt x="4498" y="57"/>
                  <a:pt x="4456" y="6"/>
                </a:cubicBezTo>
                <a:cubicBezTo>
                  <a:pt x="4407" y="64"/>
                  <a:pt x="4334" y="101"/>
                  <a:pt x="4252" y="101"/>
                </a:cubicBezTo>
                <a:cubicBezTo>
                  <a:pt x="4252" y="101"/>
                  <a:pt x="4252" y="101"/>
                  <a:pt x="4252" y="101"/>
                </a:cubicBezTo>
                <a:cubicBezTo>
                  <a:pt x="4252" y="101"/>
                  <a:pt x="4252" y="101"/>
                  <a:pt x="4252" y="101"/>
                </a:cubicBezTo>
                <a:cubicBezTo>
                  <a:pt x="4172" y="101"/>
                  <a:pt x="4101" y="66"/>
                  <a:pt x="4052" y="11"/>
                </a:cubicBezTo>
                <a:cubicBezTo>
                  <a:pt x="4004" y="66"/>
                  <a:pt x="3932" y="100"/>
                  <a:pt x="3853" y="100"/>
                </a:cubicBezTo>
                <a:cubicBezTo>
                  <a:pt x="3853" y="100"/>
                  <a:pt x="3853" y="100"/>
                  <a:pt x="3853" y="100"/>
                </a:cubicBezTo>
                <a:cubicBezTo>
                  <a:pt x="3853" y="100"/>
                  <a:pt x="3853" y="100"/>
                  <a:pt x="3853" y="100"/>
                </a:cubicBezTo>
                <a:cubicBezTo>
                  <a:pt x="3771" y="100"/>
                  <a:pt x="3698" y="63"/>
                  <a:pt x="3649" y="5"/>
                </a:cubicBezTo>
                <a:cubicBezTo>
                  <a:pt x="3600" y="63"/>
                  <a:pt x="3527" y="100"/>
                  <a:pt x="3445" y="100"/>
                </a:cubicBezTo>
                <a:cubicBezTo>
                  <a:pt x="3445" y="100"/>
                  <a:pt x="3445" y="100"/>
                  <a:pt x="3445" y="100"/>
                </a:cubicBezTo>
                <a:cubicBezTo>
                  <a:pt x="3445" y="100"/>
                  <a:pt x="3445" y="100"/>
                  <a:pt x="3445" y="100"/>
                </a:cubicBezTo>
                <a:cubicBezTo>
                  <a:pt x="3365" y="100"/>
                  <a:pt x="3293" y="65"/>
                  <a:pt x="3244" y="9"/>
                </a:cubicBezTo>
                <a:cubicBezTo>
                  <a:pt x="3195" y="65"/>
                  <a:pt x="3123" y="101"/>
                  <a:pt x="3043" y="101"/>
                </a:cubicBezTo>
                <a:cubicBezTo>
                  <a:pt x="2962" y="101"/>
                  <a:pt x="2892" y="65"/>
                  <a:pt x="2841" y="8"/>
                </a:cubicBezTo>
                <a:cubicBezTo>
                  <a:pt x="2794" y="65"/>
                  <a:pt x="2720" y="101"/>
                  <a:pt x="2639" y="101"/>
                </a:cubicBezTo>
                <a:cubicBezTo>
                  <a:pt x="2558" y="101"/>
                  <a:pt x="2487" y="65"/>
                  <a:pt x="2438" y="9"/>
                </a:cubicBezTo>
                <a:cubicBezTo>
                  <a:pt x="2389" y="65"/>
                  <a:pt x="2317" y="100"/>
                  <a:pt x="2237" y="100"/>
                </a:cubicBezTo>
                <a:cubicBezTo>
                  <a:pt x="2237" y="100"/>
                  <a:pt x="2237" y="100"/>
                  <a:pt x="2237" y="100"/>
                </a:cubicBezTo>
                <a:cubicBezTo>
                  <a:pt x="2237" y="100"/>
                  <a:pt x="2237" y="100"/>
                  <a:pt x="2237" y="100"/>
                </a:cubicBezTo>
                <a:cubicBezTo>
                  <a:pt x="2155" y="100"/>
                  <a:pt x="2081" y="64"/>
                  <a:pt x="2033" y="6"/>
                </a:cubicBezTo>
                <a:cubicBezTo>
                  <a:pt x="1984" y="64"/>
                  <a:pt x="1912" y="100"/>
                  <a:pt x="1828" y="100"/>
                </a:cubicBezTo>
                <a:cubicBezTo>
                  <a:pt x="1828" y="100"/>
                  <a:pt x="1828" y="100"/>
                  <a:pt x="1828" y="100"/>
                </a:cubicBezTo>
                <a:cubicBezTo>
                  <a:pt x="1828" y="100"/>
                  <a:pt x="1829" y="100"/>
                  <a:pt x="1829" y="100"/>
                </a:cubicBezTo>
                <a:cubicBezTo>
                  <a:pt x="1750" y="100"/>
                  <a:pt x="1679" y="66"/>
                  <a:pt x="1631" y="11"/>
                </a:cubicBezTo>
                <a:cubicBezTo>
                  <a:pt x="1582" y="66"/>
                  <a:pt x="1508" y="101"/>
                  <a:pt x="1432" y="101"/>
                </a:cubicBezTo>
                <a:cubicBezTo>
                  <a:pt x="1432" y="101"/>
                  <a:pt x="1432" y="101"/>
                  <a:pt x="1432" y="101"/>
                </a:cubicBezTo>
                <a:cubicBezTo>
                  <a:pt x="1432" y="101"/>
                  <a:pt x="1432" y="101"/>
                  <a:pt x="1432" y="101"/>
                </a:cubicBezTo>
                <a:cubicBezTo>
                  <a:pt x="1348" y="101"/>
                  <a:pt x="1276" y="64"/>
                  <a:pt x="1227" y="6"/>
                </a:cubicBezTo>
                <a:cubicBezTo>
                  <a:pt x="1181" y="61"/>
                  <a:pt x="1114" y="96"/>
                  <a:pt x="1038" y="101"/>
                </a:cubicBezTo>
                <a:cubicBezTo>
                  <a:pt x="1033" y="101"/>
                  <a:pt x="1028" y="101"/>
                  <a:pt x="1023" y="101"/>
                </a:cubicBezTo>
                <a:cubicBezTo>
                  <a:pt x="941" y="101"/>
                  <a:pt x="868" y="64"/>
                  <a:pt x="819" y="7"/>
                </a:cubicBezTo>
                <a:cubicBezTo>
                  <a:pt x="770" y="64"/>
                  <a:pt x="697" y="101"/>
                  <a:pt x="615" y="101"/>
                </a:cubicBezTo>
                <a:cubicBezTo>
                  <a:pt x="534" y="101"/>
                  <a:pt x="460" y="64"/>
                  <a:pt x="411" y="6"/>
                </a:cubicBezTo>
                <a:cubicBezTo>
                  <a:pt x="363" y="64"/>
                  <a:pt x="289" y="101"/>
                  <a:pt x="207" y="101"/>
                </a:cubicBezTo>
                <a:cubicBezTo>
                  <a:pt x="124" y="101"/>
                  <a:pt x="49" y="62"/>
                  <a:pt x="0" y="2"/>
                </a:cubicBezTo>
                <a:cubicBezTo>
                  <a:pt x="0" y="408"/>
                  <a:pt x="0" y="408"/>
                  <a:pt x="0" y="408"/>
                </a:cubicBezTo>
                <a:cubicBezTo>
                  <a:pt x="0" y="676"/>
                  <a:pt x="0" y="676"/>
                  <a:pt x="0" y="676"/>
                </a:cubicBezTo>
                <a:cubicBezTo>
                  <a:pt x="8120" y="676"/>
                  <a:pt x="8120" y="676"/>
                  <a:pt x="8120" y="676"/>
                </a:cubicBezTo>
                <a:lnTo>
                  <a:pt x="8124" y="416"/>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9"/>
          <p:cNvSpPr>
            <a:spLocks/>
          </p:cNvSpPr>
          <p:nvPr userDrawn="1"/>
        </p:nvSpPr>
        <p:spPr bwMode="auto">
          <a:xfrm>
            <a:off x="-3152257" y="3227432"/>
            <a:ext cx="15459505" cy="1291647"/>
          </a:xfrm>
          <a:custGeom>
            <a:avLst/>
            <a:gdLst>
              <a:gd name="T0" fmla="*/ 8124 w 8124"/>
              <a:gd name="T1" fmla="*/ 8 h 676"/>
              <a:gd name="T2" fmla="*/ 8112 w 8124"/>
              <a:gd name="T3" fmla="*/ 17 h 676"/>
              <a:gd name="T4" fmla="*/ 7916 w 8124"/>
              <a:gd name="T5" fmla="*/ 101 h 676"/>
              <a:gd name="T6" fmla="*/ 7722 w 8124"/>
              <a:gd name="T7" fmla="*/ 17 h 676"/>
              <a:gd name="T8" fmla="*/ 7509 w 8124"/>
              <a:gd name="T9" fmla="*/ 101 h 676"/>
              <a:gd name="T10" fmla="*/ 7101 w 8124"/>
              <a:gd name="T11" fmla="*/ 101 h 676"/>
              <a:gd name="T12" fmla="*/ 6702 w 8124"/>
              <a:gd name="T13" fmla="*/ 101 h 676"/>
              <a:gd name="T14" fmla="*/ 6294 w 8124"/>
              <a:gd name="T15" fmla="*/ 101 h 676"/>
              <a:gd name="T16" fmla="*/ 5893 w 8124"/>
              <a:gd name="T17" fmla="*/ 101 h 676"/>
              <a:gd name="T18" fmla="*/ 5475 w 8124"/>
              <a:gd name="T19" fmla="*/ 101 h 676"/>
              <a:gd name="T20" fmla="*/ 5067 w 8124"/>
              <a:gd name="T21" fmla="*/ 101 h 676"/>
              <a:gd name="T22" fmla="*/ 4660 w 8124"/>
              <a:gd name="T23" fmla="*/ 101 h 676"/>
              <a:gd name="T24" fmla="*/ 4456 w 8124"/>
              <a:gd name="T25" fmla="*/ 6 h 676"/>
              <a:gd name="T26" fmla="*/ 4252 w 8124"/>
              <a:gd name="T27" fmla="*/ 101 h 676"/>
              <a:gd name="T28" fmla="*/ 4052 w 8124"/>
              <a:gd name="T29" fmla="*/ 11 h 676"/>
              <a:gd name="T30" fmla="*/ 3853 w 8124"/>
              <a:gd name="T31" fmla="*/ 100 h 676"/>
              <a:gd name="T32" fmla="*/ 3649 w 8124"/>
              <a:gd name="T33" fmla="*/ 5 h 676"/>
              <a:gd name="T34" fmla="*/ 3445 w 8124"/>
              <a:gd name="T35" fmla="*/ 100 h 676"/>
              <a:gd name="T36" fmla="*/ 3244 w 8124"/>
              <a:gd name="T37" fmla="*/ 9 h 676"/>
              <a:gd name="T38" fmla="*/ 2841 w 8124"/>
              <a:gd name="T39" fmla="*/ 8 h 676"/>
              <a:gd name="T40" fmla="*/ 2438 w 8124"/>
              <a:gd name="T41" fmla="*/ 9 h 676"/>
              <a:gd name="T42" fmla="*/ 2237 w 8124"/>
              <a:gd name="T43" fmla="*/ 100 h 676"/>
              <a:gd name="T44" fmla="*/ 2033 w 8124"/>
              <a:gd name="T45" fmla="*/ 6 h 676"/>
              <a:gd name="T46" fmla="*/ 1828 w 8124"/>
              <a:gd name="T47" fmla="*/ 100 h 676"/>
              <a:gd name="T48" fmla="*/ 1631 w 8124"/>
              <a:gd name="T49" fmla="*/ 11 h 676"/>
              <a:gd name="T50" fmla="*/ 1432 w 8124"/>
              <a:gd name="T51" fmla="*/ 101 h 676"/>
              <a:gd name="T52" fmla="*/ 1227 w 8124"/>
              <a:gd name="T53" fmla="*/ 6 h 676"/>
              <a:gd name="T54" fmla="*/ 1023 w 8124"/>
              <a:gd name="T55" fmla="*/ 101 h 676"/>
              <a:gd name="T56" fmla="*/ 615 w 8124"/>
              <a:gd name="T57" fmla="*/ 101 h 676"/>
              <a:gd name="T58" fmla="*/ 207 w 8124"/>
              <a:gd name="T59" fmla="*/ 101 h 676"/>
              <a:gd name="T60" fmla="*/ 0 w 8124"/>
              <a:gd name="T61" fmla="*/ 408 h 676"/>
              <a:gd name="T62" fmla="*/ 8120 w 8124"/>
              <a:gd name="T63"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4" h="676">
                <a:moveTo>
                  <a:pt x="8124" y="416"/>
                </a:moveTo>
                <a:cubicBezTo>
                  <a:pt x="8124" y="8"/>
                  <a:pt x="8124" y="8"/>
                  <a:pt x="8124" y="8"/>
                </a:cubicBezTo>
                <a:cubicBezTo>
                  <a:pt x="8124" y="7"/>
                  <a:pt x="8122" y="7"/>
                  <a:pt x="8121" y="6"/>
                </a:cubicBezTo>
                <a:cubicBezTo>
                  <a:pt x="8118" y="10"/>
                  <a:pt x="8115" y="13"/>
                  <a:pt x="8112" y="17"/>
                </a:cubicBezTo>
                <a:cubicBezTo>
                  <a:pt x="8063" y="69"/>
                  <a:pt x="7993" y="101"/>
                  <a:pt x="7916" y="101"/>
                </a:cubicBezTo>
                <a:cubicBezTo>
                  <a:pt x="7916" y="101"/>
                  <a:pt x="7916" y="101"/>
                  <a:pt x="7916" y="101"/>
                </a:cubicBezTo>
                <a:cubicBezTo>
                  <a:pt x="7916" y="101"/>
                  <a:pt x="7916" y="101"/>
                  <a:pt x="7916" y="101"/>
                </a:cubicBezTo>
                <a:cubicBezTo>
                  <a:pt x="7839" y="101"/>
                  <a:pt x="7771" y="69"/>
                  <a:pt x="7722" y="17"/>
                </a:cubicBezTo>
                <a:cubicBezTo>
                  <a:pt x="7719" y="14"/>
                  <a:pt x="7716" y="10"/>
                  <a:pt x="7712" y="7"/>
                </a:cubicBezTo>
                <a:cubicBezTo>
                  <a:pt x="7664" y="64"/>
                  <a:pt x="7591" y="101"/>
                  <a:pt x="7509" y="101"/>
                </a:cubicBezTo>
                <a:cubicBezTo>
                  <a:pt x="7427" y="101"/>
                  <a:pt x="7354" y="64"/>
                  <a:pt x="7305" y="6"/>
                </a:cubicBezTo>
                <a:cubicBezTo>
                  <a:pt x="7256" y="64"/>
                  <a:pt x="7183" y="101"/>
                  <a:pt x="7101" y="101"/>
                </a:cubicBezTo>
                <a:cubicBezTo>
                  <a:pt x="7022" y="101"/>
                  <a:pt x="6950" y="66"/>
                  <a:pt x="6902" y="11"/>
                </a:cubicBezTo>
                <a:cubicBezTo>
                  <a:pt x="6853" y="66"/>
                  <a:pt x="6782" y="101"/>
                  <a:pt x="6702" y="101"/>
                </a:cubicBezTo>
                <a:cubicBezTo>
                  <a:pt x="6620" y="101"/>
                  <a:pt x="6547" y="64"/>
                  <a:pt x="6498" y="6"/>
                </a:cubicBezTo>
                <a:cubicBezTo>
                  <a:pt x="6449" y="64"/>
                  <a:pt x="6376" y="101"/>
                  <a:pt x="6294" y="101"/>
                </a:cubicBezTo>
                <a:cubicBezTo>
                  <a:pt x="6214" y="101"/>
                  <a:pt x="6142" y="66"/>
                  <a:pt x="6093" y="10"/>
                </a:cubicBezTo>
                <a:cubicBezTo>
                  <a:pt x="6045" y="66"/>
                  <a:pt x="5973" y="101"/>
                  <a:pt x="5893" y="101"/>
                </a:cubicBezTo>
                <a:cubicBezTo>
                  <a:pt x="5808" y="101"/>
                  <a:pt x="5732" y="62"/>
                  <a:pt x="5684" y="0"/>
                </a:cubicBezTo>
                <a:cubicBezTo>
                  <a:pt x="5635" y="62"/>
                  <a:pt x="5559" y="101"/>
                  <a:pt x="5475" y="101"/>
                </a:cubicBezTo>
                <a:cubicBezTo>
                  <a:pt x="5393" y="101"/>
                  <a:pt x="5320" y="64"/>
                  <a:pt x="5271" y="6"/>
                </a:cubicBezTo>
                <a:cubicBezTo>
                  <a:pt x="5222" y="64"/>
                  <a:pt x="5149" y="101"/>
                  <a:pt x="5067" y="101"/>
                </a:cubicBezTo>
                <a:cubicBezTo>
                  <a:pt x="4985" y="101"/>
                  <a:pt x="4912" y="64"/>
                  <a:pt x="4863" y="7"/>
                </a:cubicBezTo>
                <a:cubicBezTo>
                  <a:pt x="4814" y="64"/>
                  <a:pt x="4741" y="101"/>
                  <a:pt x="4660" y="101"/>
                </a:cubicBezTo>
                <a:cubicBezTo>
                  <a:pt x="4649" y="101"/>
                  <a:pt x="4639" y="101"/>
                  <a:pt x="4629" y="99"/>
                </a:cubicBezTo>
                <a:cubicBezTo>
                  <a:pt x="4560" y="92"/>
                  <a:pt x="4498" y="57"/>
                  <a:pt x="4456" y="6"/>
                </a:cubicBezTo>
                <a:cubicBezTo>
                  <a:pt x="4407" y="64"/>
                  <a:pt x="4334" y="101"/>
                  <a:pt x="4252" y="101"/>
                </a:cubicBezTo>
                <a:cubicBezTo>
                  <a:pt x="4252" y="101"/>
                  <a:pt x="4252" y="101"/>
                  <a:pt x="4252" y="101"/>
                </a:cubicBezTo>
                <a:cubicBezTo>
                  <a:pt x="4252" y="101"/>
                  <a:pt x="4252" y="101"/>
                  <a:pt x="4252" y="101"/>
                </a:cubicBezTo>
                <a:cubicBezTo>
                  <a:pt x="4172" y="101"/>
                  <a:pt x="4101" y="66"/>
                  <a:pt x="4052" y="11"/>
                </a:cubicBezTo>
                <a:cubicBezTo>
                  <a:pt x="4004" y="66"/>
                  <a:pt x="3932" y="100"/>
                  <a:pt x="3853" y="100"/>
                </a:cubicBezTo>
                <a:cubicBezTo>
                  <a:pt x="3853" y="100"/>
                  <a:pt x="3853" y="100"/>
                  <a:pt x="3853" y="100"/>
                </a:cubicBezTo>
                <a:cubicBezTo>
                  <a:pt x="3853" y="100"/>
                  <a:pt x="3853" y="100"/>
                  <a:pt x="3853" y="100"/>
                </a:cubicBezTo>
                <a:cubicBezTo>
                  <a:pt x="3771" y="100"/>
                  <a:pt x="3698" y="63"/>
                  <a:pt x="3649" y="5"/>
                </a:cubicBezTo>
                <a:cubicBezTo>
                  <a:pt x="3600" y="63"/>
                  <a:pt x="3527" y="100"/>
                  <a:pt x="3445" y="100"/>
                </a:cubicBezTo>
                <a:cubicBezTo>
                  <a:pt x="3445" y="100"/>
                  <a:pt x="3445" y="100"/>
                  <a:pt x="3445" y="100"/>
                </a:cubicBezTo>
                <a:cubicBezTo>
                  <a:pt x="3445" y="100"/>
                  <a:pt x="3445" y="100"/>
                  <a:pt x="3445" y="100"/>
                </a:cubicBezTo>
                <a:cubicBezTo>
                  <a:pt x="3365" y="100"/>
                  <a:pt x="3293" y="65"/>
                  <a:pt x="3244" y="9"/>
                </a:cubicBezTo>
                <a:cubicBezTo>
                  <a:pt x="3195" y="65"/>
                  <a:pt x="3123" y="101"/>
                  <a:pt x="3043" y="101"/>
                </a:cubicBezTo>
                <a:cubicBezTo>
                  <a:pt x="2962" y="101"/>
                  <a:pt x="2892" y="65"/>
                  <a:pt x="2841" y="8"/>
                </a:cubicBezTo>
                <a:cubicBezTo>
                  <a:pt x="2794" y="65"/>
                  <a:pt x="2720" y="101"/>
                  <a:pt x="2639" y="101"/>
                </a:cubicBezTo>
                <a:cubicBezTo>
                  <a:pt x="2558" y="101"/>
                  <a:pt x="2487" y="65"/>
                  <a:pt x="2438" y="9"/>
                </a:cubicBezTo>
                <a:cubicBezTo>
                  <a:pt x="2389" y="65"/>
                  <a:pt x="2317" y="100"/>
                  <a:pt x="2237" y="100"/>
                </a:cubicBezTo>
                <a:cubicBezTo>
                  <a:pt x="2237" y="100"/>
                  <a:pt x="2237" y="100"/>
                  <a:pt x="2237" y="100"/>
                </a:cubicBezTo>
                <a:cubicBezTo>
                  <a:pt x="2237" y="100"/>
                  <a:pt x="2237" y="100"/>
                  <a:pt x="2237" y="100"/>
                </a:cubicBezTo>
                <a:cubicBezTo>
                  <a:pt x="2155" y="100"/>
                  <a:pt x="2081" y="64"/>
                  <a:pt x="2033" y="6"/>
                </a:cubicBezTo>
                <a:cubicBezTo>
                  <a:pt x="1984" y="64"/>
                  <a:pt x="1912" y="100"/>
                  <a:pt x="1828" y="100"/>
                </a:cubicBezTo>
                <a:cubicBezTo>
                  <a:pt x="1828" y="100"/>
                  <a:pt x="1828" y="100"/>
                  <a:pt x="1828" y="100"/>
                </a:cubicBezTo>
                <a:cubicBezTo>
                  <a:pt x="1828" y="100"/>
                  <a:pt x="1829" y="100"/>
                  <a:pt x="1829" y="100"/>
                </a:cubicBezTo>
                <a:cubicBezTo>
                  <a:pt x="1750" y="100"/>
                  <a:pt x="1679" y="66"/>
                  <a:pt x="1631" y="11"/>
                </a:cubicBezTo>
                <a:cubicBezTo>
                  <a:pt x="1582" y="66"/>
                  <a:pt x="1508" y="101"/>
                  <a:pt x="1432" y="101"/>
                </a:cubicBezTo>
                <a:cubicBezTo>
                  <a:pt x="1432" y="101"/>
                  <a:pt x="1432" y="101"/>
                  <a:pt x="1432" y="101"/>
                </a:cubicBezTo>
                <a:cubicBezTo>
                  <a:pt x="1432" y="101"/>
                  <a:pt x="1432" y="101"/>
                  <a:pt x="1432" y="101"/>
                </a:cubicBezTo>
                <a:cubicBezTo>
                  <a:pt x="1348" y="101"/>
                  <a:pt x="1276" y="64"/>
                  <a:pt x="1227" y="6"/>
                </a:cubicBezTo>
                <a:cubicBezTo>
                  <a:pt x="1181" y="61"/>
                  <a:pt x="1114" y="96"/>
                  <a:pt x="1038" y="101"/>
                </a:cubicBezTo>
                <a:cubicBezTo>
                  <a:pt x="1033" y="101"/>
                  <a:pt x="1028" y="101"/>
                  <a:pt x="1023" y="101"/>
                </a:cubicBezTo>
                <a:cubicBezTo>
                  <a:pt x="941" y="101"/>
                  <a:pt x="868" y="64"/>
                  <a:pt x="819" y="7"/>
                </a:cubicBezTo>
                <a:cubicBezTo>
                  <a:pt x="770" y="64"/>
                  <a:pt x="697" y="101"/>
                  <a:pt x="615" y="101"/>
                </a:cubicBezTo>
                <a:cubicBezTo>
                  <a:pt x="534" y="101"/>
                  <a:pt x="460" y="64"/>
                  <a:pt x="411" y="6"/>
                </a:cubicBezTo>
                <a:cubicBezTo>
                  <a:pt x="363" y="64"/>
                  <a:pt x="289" y="101"/>
                  <a:pt x="207" y="101"/>
                </a:cubicBezTo>
                <a:cubicBezTo>
                  <a:pt x="124" y="101"/>
                  <a:pt x="49" y="62"/>
                  <a:pt x="0" y="2"/>
                </a:cubicBezTo>
                <a:cubicBezTo>
                  <a:pt x="0" y="408"/>
                  <a:pt x="0" y="408"/>
                  <a:pt x="0" y="408"/>
                </a:cubicBezTo>
                <a:cubicBezTo>
                  <a:pt x="0" y="676"/>
                  <a:pt x="0" y="676"/>
                  <a:pt x="0" y="676"/>
                </a:cubicBezTo>
                <a:cubicBezTo>
                  <a:pt x="8120" y="676"/>
                  <a:pt x="8120" y="676"/>
                  <a:pt x="8120" y="676"/>
                </a:cubicBezTo>
                <a:lnTo>
                  <a:pt x="8124" y="4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30"/>
          <p:cNvSpPr>
            <a:spLocks noEditPoints="1"/>
          </p:cNvSpPr>
          <p:nvPr userDrawn="1"/>
        </p:nvSpPr>
        <p:spPr bwMode="white">
          <a:xfrm>
            <a:off x="1382951" y="3079332"/>
            <a:ext cx="1021610" cy="1310852"/>
          </a:xfrm>
          <a:custGeom>
            <a:avLst/>
            <a:gdLst>
              <a:gd name="T0" fmla="*/ 164 w 536"/>
              <a:gd name="T1" fmla="*/ 514 h 688"/>
              <a:gd name="T2" fmla="*/ 195 w 536"/>
              <a:gd name="T3" fmla="*/ 391 h 688"/>
              <a:gd name="T4" fmla="*/ 270 w 536"/>
              <a:gd name="T5" fmla="*/ 409 h 688"/>
              <a:gd name="T6" fmla="*/ 321 w 536"/>
              <a:gd name="T7" fmla="*/ 487 h 688"/>
              <a:gd name="T8" fmla="*/ 238 w 536"/>
              <a:gd name="T9" fmla="*/ 533 h 688"/>
              <a:gd name="T10" fmla="*/ 164 w 536"/>
              <a:gd name="T11" fmla="*/ 514 h 688"/>
              <a:gd name="T12" fmla="*/ 223 w 536"/>
              <a:gd name="T13" fmla="*/ 278 h 688"/>
              <a:gd name="T14" fmla="*/ 253 w 536"/>
              <a:gd name="T15" fmla="*/ 157 h 688"/>
              <a:gd name="T16" fmla="*/ 325 w 536"/>
              <a:gd name="T17" fmla="*/ 175 h 688"/>
              <a:gd name="T18" fmla="*/ 367 w 536"/>
              <a:gd name="T19" fmla="*/ 248 h 688"/>
              <a:gd name="T20" fmla="*/ 295 w 536"/>
              <a:gd name="T21" fmla="*/ 296 h 688"/>
              <a:gd name="T22" fmla="*/ 223 w 536"/>
              <a:gd name="T23" fmla="*/ 278 h 688"/>
              <a:gd name="T24" fmla="*/ 381 w 536"/>
              <a:gd name="T25" fmla="*/ 372 h 688"/>
              <a:gd name="T26" fmla="*/ 513 w 536"/>
              <a:gd name="T27" fmla="*/ 260 h 688"/>
              <a:gd name="T28" fmla="*/ 367 w 536"/>
              <a:gd name="T29" fmla="*/ 53 h 688"/>
              <a:gd name="T30" fmla="*/ 166 w 536"/>
              <a:gd name="T31" fmla="*/ 2 h 688"/>
              <a:gd name="T32" fmla="*/ 145 w 536"/>
              <a:gd name="T33" fmla="*/ 15 h 688"/>
              <a:gd name="T34" fmla="*/ 2 w 536"/>
              <a:gd name="T35" fmla="*/ 588 h 688"/>
              <a:gd name="T36" fmla="*/ 14 w 536"/>
              <a:gd name="T37" fmla="*/ 609 h 688"/>
              <a:gd name="T38" fmla="*/ 229 w 536"/>
              <a:gd name="T39" fmla="*/ 662 h 688"/>
              <a:gd name="T40" fmla="*/ 460 w 536"/>
              <a:gd name="T41" fmla="*/ 542 h 688"/>
              <a:gd name="T42" fmla="*/ 381 w 536"/>
              <a:gd name="T43" fmla="*/ 372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6" h="688">
                <a:moveTo>
                  <a:pt x="164" y="514"/>
                </a:moveTo>
                <a:cubicBezTo>
                  <a:pt x="195" y="391"/>
                  <a:pt x="195" y="391"/>
                  <a:pt x="195" y="391"/>
                </a:cubicBezTo>
                <a:cubicBezTo>
                  <a:pt x="270" y="409"/>
                  <a:pt x="270" y="409"/>
                  <a:pt x="270" y="409"/>
                </a:cubicBezTo>
                <a:cubicBezTo>
                  <a:pt x="313" y="420"/>
                  <a:pt x="329" y="453"/>
                  <a:pt x="321" y="487"/>
                </a:cubicBezTo>
                <a:cubicBezTo>
                  <a:pt x="311" y="528"/>
                  <a:pt x="281" y="544"/>
                  <a:pt x="238" y="533"/>
                </a:cubicBezTo>
                <a:lnTo>
                  <a:pt x="164" y="514"/>
                </a:lnTo>
                <a:close/>
                <a:moveTo>
                  <a:pt x="223" y="278"/>
                </a:moveTo>
                <a:cubicBezTo>
                  <a:pt x="253" y="157"/>
                  <a:pt x="253" y="157"/>
                  <a:pt x="253" y="157"/>
                </a:cubicBezTo>
                <a:cubicBezTo>
                  <a:pt x="325" y="175"/>
                  <a:pt x="325" y="175"/>
                  <a:pt x="325" y="175"/>
                </a:cubicBezTo>
                <a:cubicBezTo>
                  <a:pt x="358" y="183"/>
                  <a:pt x="375" y="213"/>
                  <a:pt x="367" y="248"/>
                </a:cubicBezTo>
                <a:cubicBezTo>
                  <a:pt x="358" y="282"/>
                  <a:pt x="328" y="304"/>
                  <a:pt x="295" y="296"/>
                </a:cubicBezTo>
                <a:lnTo>
                  <a:pt x="223" y="278"/>
                </a:lnTo>
                <a:close/>
                <a:moveTo>
                  <a:pt x="381" y="372"/>
                </a:moveTo>
                <a:cubicBezTo>
                  <a:pt x="435" y="364"/>
                  <a:pt x="496" y="330"/>
                  <a:pt x="513" y="260"/>
                </a:cubicBezTo>
                <a:cubicBezTo>
                  <a:pt x="536" y="169"/>
                  <a:pt x="470" y="78"/>
                  <a:pt x="367" y="53"/>
                </a:cubicBezTo>
                <a:cubicBezTo>
                  <a:pt x="166" y="2"/>
                  <a:pt x="166" y="2"/>
                  <a:pt x="166" y="2"/>
                </a:cubicBezTo>
                <a:cubicBezTo>
                  <a:pt x="156" y="0"/>
                  <a:pt x="147" y="6"/>
                  <a:pt x="145" y="15"/>
                </a:cubicBezTo>
                <a:cubicBezTo>
                  <a:pt x="2" y="588"/>
                  <a:pt x="2" y="588"/>
                  <a:pt x="2" y="588"/>
                </a:cubicBezTo>
                <a:cubicBezTo>
                  <a:pt x="0" y="597"/>
                  <a:pt x="5" y="606"/>
                  <a:pt x="14" y="609"/>
                </a:cubicBezTo>
                <a:cubicBezTo>
                  <a:pt x="229" y="662"/>
                  <a:pt x="229" y="662"/>
                  <a:pt x="229" y="662"/>
                </a:cubicBezTo>
                <a:cubicBezTo>
                  <a:pt x="332" y="688"/>
                  <a:pt x="434" y="644"/>
                  <a:pt x="460" y="542"/>
                </a:cubicBezTo>
                <a:cubicBezTo>
                  <a:pt x="481" y="458"/>
                  <a:pt x="429" y="403"/>
                  <a:pt x="381" y="3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31"/>
          <p:cNvSpPr>
            <a:spLocks noEditPoints="1"/>
          </p:cNvSpPr>
          <p:nvPr userDrawn="1"/>
        </p:nvSpPr>
        <p:spPr bwMode="white">
          <a:xfrm>
            <a:off x="5542709" y="3180043"/>
            <a:ext cx="1108624" cy="1322937"/>
          </a:xfrm>
          <a:custGeom>
            <a:avLst/>
            <a:gdLst>
              <a:gd name="T0" fmla="*/ 284 w 582"/>
              <a:gd name="T1" fmla="*/ 532 h 694"/>
              <a:gd name="T2" fmla="*/ 244 w 582"/>
              <a:gd name="T3" fmla="*/ 411 h 694"/>
              <a:gd name="T4" fmla="*/ 318 w 582"/>
              <a:gd name="T5" fmla="*/ 387 h 694"/>
              <a:gd name="T6" fmla="*/ 402 w 582"/>
              <a:gd name="T7" fmla="*/ 426 h 694"/>
              <a:gd name="T8" fmla="*/ 356 w 582"/>
              <a:gd name="T9" fmla="*/ 508 h 694"/>
              <a:gd name="T10" fmla="*/ 284 w 582"/>
              <a:gd name="T11" fmla="*/ 532 h 694"/>
              <a:gd name="T12" fmla="*/ 208 w 582"/>
              <a:gd name="T13" fmla="*/ 300 h 694"/>
              <a:gd name="T14" fmla="*/ 170 w 582"/>
              <a:gd name="T15" fmla="*/ 181 h 694"/>
              <a:gd name="T16" fmla="*/ 240 w 582"/>
              <a:gd name="T17" fmla="*/ 158 h 694"/>
              <a:gd name="T18" fmla="*/ 314 w 582"/>
              <a:gd name="T19" fmla="*/ 198 h 694"/>
              <a:gd name="T20" fmla="*/ 279 w 582"/>
              <a:gd name="T21" fmla="*/ 277 h 694"/>
              <a:gd name="T22" fmla="*/ 208 w 582"/>
              <a:gd name="T23" fmla="*/ 300 h 694"/>
              <a:gd name="T24" fmla="*/ 392 w 582"/>
              <a:gd name="T25" fmla="*/ 296 h 694"/>
              <a:gd name="T26" fmla="*/ 445 w 582"/>
              <a:gd name="T27" fmla="*/ 131 h 694"/>
              <a:gd name="T28" fmla="*/ 212 w 582"/>
              <a:gd name="T29" fmla="*/ 33 h 694"/>
              <a:gd name="T30" fmla="*/ 14 w 582"/>
              <a:gd name="T31" fmla="*/ 97 h 694"/>
              <a:gd name="T32" fmla="*/ 3 w 582"/>
              <a:gd name="T33" fmla="*/ 118 h 694"/>
              <a:gd name="T34" fmla="*/ 185 w 582"/>
              <a:gd name="T35" fmla="*/ 680 h 694"/>
              <a:gd name="T36" fmla="*/ 207 w 582"/>
              <a:gd name="T37" fmla="*/ 691 h 694"/>
              <a:gd name="T38" fmla="*/ 417 w 582"/>
              <a:gd name="T39" fmla="*/ 623 h 694"/>
              <a:gd name="T40" fmla="*/ 549 w 582"/>
              <a:gd name="T41" fmla="*/ 399 h 694"/>
              <a:gd name="T42" fmla="*/ 392 w 582"/>
              <a:gd name="T43" fmla="*/ 297 h 694"/>
              <a:gd name="T44" fmla="*/ 392 w 582"/>
              <a:gd name="T45" fmla="*/ 29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2" h="694">
                <a:moveTo>
                  <a:pt x="284" y="532"/>
                </a:moveTo>
                <a:cubicBezTo>
                  <a:pt x="244" y="411"/>
                  <a:pt x="244" y="411"/>
                  <a:pt x="244" y="411"/>
                </a:cubicBezTo>
                <a:cubicBezTo>
                  <a:pt x="318" y="387"/>
                  <a:pt x="318" y="387"/>
                  <a:pt x="318" y="387"/>
                </a:cubicBezTo>
                <a:cubicBezTo>
                  <a:pt x="360" y="373"/>
                  <a:pt x="391" y="392"/>
                  <a:pt x="402" y="426"/>
                </a:cubicBezTo>
                <a:cubicBezTo>
                  <a:pt x="415" y="466"/>
                  <a:pt x="398" y="495"/>
                  <a:pt x="356" y="508"/>
                </a:cubicBezTo>
                <a:lnTo>
                  <a:pt x="284" y="532"/>
                </a:lnTo>
                <a:close/>
                <a:moveTo>
                  <a:pt x="208" y="300"/>
                </a:moveTo>
                <a:cubicBezTo>
                  <a:pt x="170" y="181"/>
                  <a:pt x="170" y="181"/>
                  <a:pt x="170" y="181"/>
                </a:cubicBezTo>
                <a:cubicBezTo>
                  <a:pt x="240" y="158"/>
                  <a:pt x="240" y="158"/>
                  <a:pt x="240" y="158"/>
                </a:cubicBezTo>
                <a:cubicBezTo>
                  <a:pt x="272" y="148"/>
                  <a:pt x="303" y="164"/>
                  <a:pt x="314" y="198"/>
                </a:cubicBezTo>
                <a:cubicBezTo>
                  <a:pt x="325" y="232"/>
                  <a:pt x="311" y="267"/>
                  <a:pt x="279" y="277"/>
                </a:cubicBezTo>
                <a:lnTo>
                  <a:pt x="208" y="300"/>
                </a:lnTo>
                <a:close/>
                <a:moveTo>
                  <a:pt x="392" y="296"/>
                </a:moveTo>
                <a:cubicBezTo>
                  <a:pt x="434" y="261"/>
                  <a:pt x="467" y="199"/>
                  <a:pt x="445" y="131"/>
                </a:cubicBezTo>
                <a:cubicBezTo>
                  <a:pt x="416" y="42"/>
                  <a:pt x="312" y="0"/>
                  <a:pt x="212" y="33"/>
                </a:cubicBezTo>
                <a:cubicBezTo>
                  <a:pt x="14" y="97"/>
                  <a:pt x="14" y="97"/>
                  <a:pt x="14" y="97"/>
                </a:cubicBezTo>
                <a:cubicBezTo>
                  <a:pt x="4" y="100"/>
                  <a:pt x="0" y="110"/>
                  <a:pt x="3" y="118"/>
                </a:cubicBezTo>
                <a:cubicBezTo>
                  <a:pt x="185" y="680"/>
                  <a:pt x="185" y="680"/>
                  <a:pt x="185" y="680"/>
                </a:cubicBezTo>
                <a:cubicBezTo>
                  <a:pt x="188" y="689"/>
                  <a:pt x="197" y="694"/>
                  <a:pt x="207" y="691"/>
                </a:cubicBezTo>
                <a:cubicBezTo>
                  <a:pt x="417" y="623"/>
                  <a:pt x="417" y="623"/>
                  <a:pt x="417" y="623"/>
                </a:cubicBezTo>
                <a:cubicBezTo>
                  <a:pt x="518" y="590"/>
                  <a:pt x="582" y="499"/>
                  <a:pt x="549" y="399"/>
                </a:cubicBezTo>
                <a:cubicBezTo>
                  <a:pt x="522" y="316"/>
                  <a:pt x="449" y="297"/>
                  <a:pt x="392" y="297"/>
                </a:cubicBezTo>
                <a:lnTo>
                  <a:pt x="392" y="2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Line 34"/>
          <p:cNvSpPr>
            <a:spLocks noChangeShapeType="1"/>
          </p:cNvSpPr>
          <p:nvPr userDrawn="1"/>
        </p:nvSpPr>
        <p:spPr bwMode="auto">
          <a:xfrm>
            <a:off x="-43114" y="3254972"/>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Line 35"/>
          <p:cNvSpPr>
            <a:spLocks noChangeShapeType="1"/>
          </p:cNvSpPr>
          <p:nvPr userDrawn="1"/>
        </p:nvSpPr>
        <p:spPr bwMode="auto">
          <a:xfrm>
            <a:off x="-43114" y="3254972"/>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9"/>
          <p:cNvSpPr>
            <a:spLocks/>
          </p:cNvSpPr>
          <p:nvPr userDrawn="1"/>
        </p:nvSpPr>
        <p:spPr bwMode="auto">
          <a:xfrm>
            <a:off x="-3152257" y="4059282"/>
            <a:ext cx="15459505" cy="1291647"/>
          </a:xfrm>
          <a:custGeom>
            <a:avLst/>
            <a:gdLst>
              <a:gd name="T0" fmla="*/ 8124 w 8124"/>
              <a:gd name="T1" fmla="*/ 8 h 676"/>
              <a:gd name="T2" fmla="*/ 8112 w 8124"/>
              <a:gd name="T3" fmla="*/ 17 h 676"/>
              <a:gd name="T4" fmla="*/ 7916 w 8124"/>
              <a:gd name="T5" fmla="*/ 101 h 676"/>
              <a:gd name="T6" fmla="*/ 7722 w 8124"/>
              <a:gd name="T7" fmla="*/ 17 h 676"/>
              <a:gd name="T8" fmla="*/ 7509 w 8124"/>
              <a:gd name="T9" fmla="*/ 101 h 676"/>
              <a:gd name="T10" fmla="*/ 7101 w 8124"/>
              <a:gd name="T11" fmla="*/ 101 h 676"/>
              <a:gd name="T12" fmla="*/ 6702 w 8124"/>
              <a:gd name="T13" fmla="*/ 101 h 676"/>
              <a:gd name="T14" fmla="*/ 6294 w 8124"/>
              <a:gd name="T15" fmla="*/ 101 h 676"/>
              <a:gd name="T16" fmla="*/ 5893 w 8124"/>
              <a:gd name="T17" fmla="*/ 101 h 676"/>
              <a:gd name="T18" fmla="*/ 5475 w 8124"/>
              <a:gd name="T19" fmla="*/ 101 h 676"/>
              <a:gd name="T20" fmla="*/ 5067 w 8124"/>
              <a:gd name="T21" fmla="*/ 101 h 676"/>
              <a:gd name="T22" fmla="*/ 4660 w 8124"/>
              <a:gd name="T23" fmla="*/ 101 h 676"/>
              <a:gd name="T24" fmla="*/ 4456 w 8124"/>
              <a:gd name="T25" fmla="*/ 6 h 676"/>
              <a:gd name="T26" fmla="*/ 4252 w 8124"/>
              <a:gd name="T27" fmla="*/ 101 h 676"/>
              <a:gd name="T28" fmla="*/ 4052 w 8124"/>
              <a:gd name="T29" fmla="*/ 11 h 676"/>
              <a:gd name="T30" fmla="*/ 3853 w 8124"/>
              <a:gd name="T31" fmla="*/ 100 h 676"/>
              <a:gd name="T32" fmla="*/ 3649 w 8124"/>
              <a:gd name="T33" fmla="*/ 5 h 676"/>
              <a:gd name="T34" fmla="*/ 3445 w 8124"/>
              <a:gd name="T35" fmla="*/ 100 h 676"/>
              <a:gd name="T36" fmla="*/ 3244 w 8124"/>
              <a:gd name="T37" fmla="*/ 9 h 676"/>
              <a:gd name="T38" fmla="*/ 2841 w 8124"/>
              <a:gd name="T39" fmla="*/ 8 h 676"/>
              <a:gd name="T40" fmla="*/ 2438 w 8124"/>
              <a:gd name="T41" fmla="*/ 9 h 676"/>
              <a:gd name="T42" fmla="*/ 2237 w 8124"/>
              <a:gd name="T43" fmla="*/ 100 h 676"/>
              <a:gd name="T44" fmla="*/ 2033 w 8124"/>
              <a:gd name="T45" fmla="*/ 6 h 676"/>
              <a:gd name="T46" fmla="*/ 1828 w 8124"/>
              <a:gd name="T47" fmla="*/ 100 h 676"/>
              <a:gd name="T48" fmla="*/ 1631 w 8124"/>
              <a:gd name="T49" fmla="*/ 11 h 676"/>
              <a:gd name="T50" fmla="*/ 1432 w 8124"/>
              <a:gd name="T51" fmla="*/ 101 h 676"/>
              <a:gd name="T52" fmla="*/ 1227 w 8124"/>
              <a:gd name="T53" fmla="*/ 6 h 676"/>
              <a:gd name="T54" fmla="*/ 1023 w 8124"/>
              <a:gd name="T55" fmla="*/ 101 h 676"/>
              <a:gd name="T56" fmla="*/ 615 w 8124"/>
              <a:gd name="T57" fmla="*/ 101 h 676"/>
              <a:gd name="T58" fmla="*/ 207 w 8124"/>
              <a:gd name="T59" fmla="*/ 101 h 676"/>
              <a:gd name="T60" fmla="*/ 0 w 8124"/>
              <a:gd name="T61" fmla="*/ 408 h 676"/>
              <a:gd name="T62" fmla="*/ 8120 w 8124"/>
              <a:gd name="T63"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4" h="676">
                <a:moveTo>
                  <a:pt x="8124" y="416"/>
                </a:moveTo>
                <a:cubicBezTo>
                  <a:pt x="8124" y="8"/>
                  <a:pt x="8124" y="8"/>
                  <a:pt x="8124" y="8"/>
                </a:cubicBezTo>
                <a:cubicBezTo>
                  <a:pt x="8124" y="7"/>
                  <a:pt x="8122" y="7"/>
                  <a:pt x="8121" y="6"/>
                </a:cubicBezTo>
                <a:cubicBezTo>
                  <a:pt x="8118" y="10"/>
                  <a:pt x="8115" y="13"/>
                  <a:pt x="8112" y="17"/>
                </a:cubicBezTo>
                <a:cubicBezTo>
                  <a:pt x="8063" y="69"/>
                  <a:pt x="7993" y="101"/>
                  <a:pt x="7916" y="101"/>
                </a:cubicBezTo>
                <a:cubicBezTo>
                  <a:pt x="7916" y="101"/>
                  <a:pt x="7916" y="101"/>
                  <a:pt x="7916" y="101"/>
                </a:cubicBezTo>
                <a:cubicBezTo>
                  <a:pt x="7916" y="101"/>
                  <a:pt x="7916" y="101"/>
                  <a:pt x="7916" y="101"/>
                </a:cubicBezTo>
                <a:cubicBezTo>
                  <a:pt x="7839" y="101"/>
                  <a:pt x="7771" y="69"/>
                  <a:pt x="7722" y="17"/>
                </a:cubicBezTo>
                <a:cubicBezTo>
                  <a:pt x="7719" y="14"/>
                  <a:pt x="7716" y="10"/>
                  <a:pt x="7712" y="7"/>
                </a:cubicBezTo>
                <a:cubicBezTo>
                  <a:pt x="7664" y="64"/>
                  <a:pt x="7591" y="101"/>
                  <a:pt x="7509" y="101"/>
                </a:cubicBezTo>
                <a:cubicBezTo>
                  <a:pt x="7427" y="101"/>
                  <a:pt x="7354" y="64"/>
                  <a:pt x="7305" y="6"/>
                </a:cubicBezTo>
                <a:cubicBezTo>
                  <a:pt x="7256" y="64"/>
                  <a:pt x="7183" y="101"/>
                  <a:pt x="7101" y="101"/>
                </a:cubicBezTo>
                <a:cubicBezTo>
                  <a:pt x="7022" y="101"/>
                  <a:pt x="6950" y="66"/>
                  <a:pt x="6902" y="11"/>
                </a:cubicBezTo>
                <a:cubicBezTo>
                  <a:pt x="6853" y="66"/>
                  <a:pt x="6782" y="101"/>
                  <a:pt x="6702" y="101"/>
                </a:cubicBezTo>
                <a:cubicBezTo>
                  <a:pt x="6620" y="101"/>
                  <a:pt x="6547" y="64"/>
                  <a:pt x="6498" y="6"/>
                </a:cubicBezTo>
                <a:cubicBezTo>
                  <a:pt x="6449" y="64"/>
                  <a:pt x="6376" y="101"/>
                  <a:pt x="6294" y="101"/>
                </a:cubicBezTo>
                <a:cubicBezTo>
                  <a:pt x="6214" y="101"/>
                  <a:pt x="6142" y="66"/>
                  <a:pt x="6093" y="10"/>
                </a:cubicBezTo>
                <a:cubicBezTo>
                  <a:pt x="6045" y="66"/>
                  <a:pt x="5973" y="101"/>
                  <a:pt x="5893" y="101"/>
                </a:cubicBezTo>
                <a:cubicBezTo>
                  <a:pt x="5808" y="101"/>
                  <a:pt x="5732" y="62"/>
                  <a:pt x="5684" y="0"/>
                </a:cubicBezTo>
                <a:cubicBezTo>
                  <a:pt x="5635" y="62"/>
                  <a:pt x="5559" y="101"/>
                  <a:pt x="5475" y="101"/>
                </a:cubicBezTo>
                <a:cubicBezTo>
                  <a:pt x="5393" y="101"/>
                  <a:pt x="5320" y="64"/>
                  <a:pt x="5271" y="6"/>
                </a:cubicBezTo>
                <a:cubicBezTo>
                  <a:pt x="5222" y="64"/>
                  <a:pt x="5149" y="101"/>
                  <a:pt x="5067" y="101"/>
                </a:cubicBezTo>
                <a:cubicBezTo>
                  <a:pt x="4985" y="101"/>
                  <a:pt x="4912" y="64"/>
                  <a:pt x="4863" y="7"/>
                </a:cubicBezTo>
                <a:cubicBezTo>
                  <a:pt x="4814" y="64"/>
                  <a:pt x="4741" y="101"/>
                  <a:pt x="4660" y="101"/>
                </a:cubicBezTo>
                <a:cubicBezTo>
                  <a:pt x="4649" y="101"/>
                  <a:pt x="4639" y="101"/>
                  <a:pt x="4629" y="99"/>
                </a:cubicBezTo>
                <a:cubicBezTo>
                  <a:pt x="4560" y="92"/>
                  <a:pt x="4498" y="57"/>
                  <a:pt x="4456" y="6"/>
                </a:cubicBezTo>
                <a:cubicBezTo>
                  <a:pt x="4407" y="64"/>
                  <a:pt x="4334" y="101"/>
                  <a:pt x="4252" y="101"/>
                </a:cubicBezTo>
                <a:cubicBezTo>
                  <a:pt x="4252" y="101"/>
                  <a:pt x="4252" y="101"/>
                  <a:pt x="4252" y="101"/>
                </a:cubicBezTo>
                <a:cubicBezTo>
                  <a:pt x="4252" y="101"/>
                  <a:pt x="4252" y="101"/>
                  <a:pt x="4252" y="101"/>
                </a:cubicBezTo>
                <a:cubicBezTo>
                  <a:pt x="4172" y="101"/>
                  <a:pt x="4101" y="66"/>
                  <a:pt x="4052" y="11"/>
                </a:cubicBezTo>
                <a:cubicBezTo>
                  <a:pt x="4004" y="66"/>
                  <a:pt x="3932" y="100"/>
                  <a:pt x="3853" y="100"/>
                </a:cubicBezTo>
                <a:cubicBezTo>
                  <a:pt x="3853" y="100"/>
                  <a:pt x="3853" y="100"/>
                  <a:pt x="3853" y="100"/>
                </a:cubicBezTo>
                <a:cubicBezTo>
                  <a:pt x="3853" y="100"/>
                  <a:pt x="3853" y="100"/>
                  <a:pt x="3853" y="100"/>
                </a:cubicBezTo>
                <a:cubicBezTo>
                  <a:pt x="3771" y="100"/>
                  <a:pt x="3698" y="63"/>
                  <a:pt x="3649" y="5"/>
                </a:cubicBezTo>
                <a:cubicBezTo>
                  <a:pt x="3600" y="63"/>
                  <a:pt x="3527" y="100"/>
                  <a:pt x="3445" y="100"/>
                </a:cubicBezTo>
                <a:cubicBezTo>
                  <a:pt x="3445" y="100"/>
                  <a:pt x="3445" y="100"/>
                  <a:pt x="3445" y="100"/>
                </a:cubicBezTo>
                <a:cubicBezTo>
                  <a:pt x="3445" y="100"/>
                  <a:pt x="3445" y="100"/>
                  <a:pt x="3445" y="100"/>
                </a:cubicBezTo>
                <a:cubicBezTo>
                  <a:pt x="3365" y="100"/>
                  <a:pt x="3293" y="65"/>
                  <a:pt x="3244" y="9"/>
                </a:cubicBezTo>
                <a:cubicBezTo>
                  <a:pt x="3195" y="65"/>
                  <a:pt x="3123" y="101"/>
                  <a:pt x="3043" y="101"/>
                </a:cubicBezTo>
                <a:cubicBezTo>
                  <a:pt x="2962" y="101"/>
                  <a:pt x="2892" y="65"/>
                  <a:pt x="2841" y="8"/>
                </a:cubicBezTo>
                <a:cubicBezTo>
                  <a:pt x="2794" y="65"/>
                  <a:pt x="2720" y="101"/>
                  <a:pt x="2639" y="101"/>
                </a:cubicBezTo>
                <a:cubicBezTo>
                  <a:pt x="2558" y="101"/>
                  <a:pt x="2487" y="65"/>
                  <a:pt x="2438" y="9"/>
                </a:cubicBezTo>
                <a:cubicBezTo>
                  <a:pt x="2389" y="65"/>
                  <a:pt x="2317" y="100"/>
                  <a:pt x="2237" y="100"/>
                </a:cubicBezTo>
                <a:cubicBezTo>
                  <a:pt x="2237" y="100"/>
                  <a:pt x="2237" y="100"/>
                  <a:pt x="2237" y="100"/>
                </a:cubicBezTo>
                <a:cubicBezTo>
                  <a:pt x="2237" y="100"/>
                  <a:pt x="2237" y="100"/>
                  <a:pt x="2237" y="100"/>
                </a:cubicBezTo>
                <a:cubicBezTo>
                  <a:pt x="2155" y="100"/>
                  <a:pt x="2081" y="64"/>
                  <a:pt x="2033" y="6"/>
                </a:cubicBezTo>
                <a:cubicBezTo>
                  <a:pt x="1984" y="64"/>
                  <a:pt x="1912" y="100"/>
                  <a:pt x="1828" y="100"/>
                </a:cubicBezTo>
                <a:cubicBezTo>
                  <a:pt x="1828" y="100"/>
                  <a:pt x="1828" y="100"/>
                  <a:pt x="1828" y="100"/>
                </a:cubicBezTo>
                <a:cubicBezTo>
                  <a:pt x="1828" y="100"/>
                  <a:pt x="1829" y="100"/>
                  <a:pt x="1829" y="100"/>
                </a:cubicBezTo>
                <a:cubicBezTo>
                  <a:pt x="1750" y="100"/>
                  <a:pt x="1679" y="66"/>
                  <a:pt x="1631" y="11"/>
                </a:cubicBezTo>
                <a:cubicBezTo>
                  <a:pt x="1582" y="66"/>
                  <a:pt x="1508" y="101"/>
                  <a:pt x="1432" y="101"/>
                </a:cubicBezTo>
                <a:cubicBezTo>
                  <a:pt x="1432" y="101"/>
                  <a:pt x="1432" y="101"/>
                  <a:pt x="1432" y="101"/>
                </a:cubicBezTo>
                <a:cubicBezTo>
                  <a:pt x="1432" y="101"/>
                  <a:pt x="1432" y="101"/>
                  <a:pt x="1432" y="101"/>
                </a:cubicBezTo>
                <a:cubicBezTo>
                  <a:pt x="1348" y="101"/>
                  <a:pt x="1276" y="64"/>
                  <a:pt x="1227" y="6"/>
                </a:cubicBezTo>
                <a:cubicBezTo>
                  <a:pt x="1181" y="61"/>
                  <a:pt x="1114" y="96"/>
                  <a:pt x="1038" y="101"/>
                </a:cubicBezTo>
                <a:cubicBezTo>
                  <a:pt x="1033" y="101"/>
                  <a:pt x="1028" y="101"/>
                  <a:pt x="1023" y="101"/>
                </a:cubicBezTo>
                <a:cubicBezTo>
                  <a:pt x="941" y="101"/>
                  <a:pt x="868" y="64"/>
                  <a:pt x="819" y="7"/>
                </a:cubicBezTo>
                <a:cubicBezTo>
                  <a:pt x="770" y="64"/>
                  <a:pt x="697" y="101"/>
                  <a:pt x="615" y="101"/>
                </a:cubicBezTo>
                <a:cubicBezTo>
                  <a:pt x="534" y="101"/>
                  <a:pt x="460" y="64"/>
                  <a:pt x="411" y="6"/>
                </a:cubicBezTo>
                <a:cubicBezTo>
                  <a:pt x="363" y="64"/>
                  <a:pt x="289" y="101"/>
                  <a:pt x="207" y="101"/>
                </a:cubicBezTo>
                <a:cubicBezTo>
                  <a:pt x="124" y="101"/>
                  <a:pt x="49" y="62"/>
                  <a:pt x="0" y="2"/>
                </a:cubicBezTo>
                <a:cubicBezTo>
                  <a:pt x="0" y="408"/>
                  <a:pt x="0" y="408"/>
                  <a:pt x="0" y="408"/>
                </a:cubicBezTo>
                <a:cubicBezTo>
                  <a:pt x="0" y="676"/>
                  <a:pt x="0" y="676"/>
                  <a:pt x="0" y="676"/>
                </a:cubicBezTo>
                <a:cubicBezTo>
                  <a:pt x="8120" y="676"/>
                  <a:pt x="8120" y="676"/>
                  <a:pt x="8120" y="676"/>
                </a:cubicBezTo>
                <a:lnTo>
                  <a:pt x="8124" y="416"/>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2"/>
          <p:cNvSpPr>
            <a:spLocks noEditPoints="1"/>
          </p:cNvSpPr>
          <p:nvPr userDrawn="1"/>
        </p:nvSpPr>
        <p:spPr bwMode="white">
          <a:xfrm rot="428601">
            <a:off x="3266645" y="4051912"/>
            <a:ext cx="1097344" cy="1331799"/>
          </a:xfrm>
          <a:custGeom>
            <a:avLst/>
            <a:gdLst>
              <a:gd name="T0" fmla="*/ 158 w 576"/>
              <a:gd name="T1" fmla="*/ 422 h 699"/>
              <a:gd name="T2" fmla="*/ 173 w 576"/>
              <a:gd name="T3" fmla="*/ 261 h 699"/>
              <a:gd name="T4" fmla="*/ 174 w 576"/>
              <a:gd name="T5" fmla="*/ 261 h 699"/>
              <a:gd name="T6" fmla="*/ 286 w 576"/>
              <a:gd name="T7" fmla="*/ 378 h 699"/>
              <a:gd name="T8" fmla="*/ 158 w 576"/>
              <a:gd name="T9" fmla="*/ 422 h 699"/>
              <a:gd name="T10" fmla="*/ 23 w 576"/>
              <a:gd name="T11" fmla="*/ 695 h 699"/>
              <a:gd name="T12" fmla="*/ 116 w 576"/>
              <a:gd name="T13" fmla="*/ 663 h 699"/>
              <a:gd name="T14" fmla="*/ 140 w 576"/>
              <a:gd name="T15" fmla="*/ 632 h 699"/>
              <a:gd name="T16" fmla="*/ 147 w 576"/>
              <a:gd name="T17" fmla="*/ 554 h 699"/>
              <a:gd name="T18" fmla="*/ 376 w 576"/>
              <a:gd name="T19" fmla="*/ 475 h 699"/>
              <a:gd name="T20" fmla="*/ 430 w 576"/>
              <a:gd name="T21" fmla="*/ 531 h 699"/>
              <a:gd name="T22" fmla="*/ 466 w 576"/>
              <a:gd name="T23" fmla="*/ 542 h 699"/>
              <a:gd name="T24" fmla="*/ 560 w 576"/>
              <a:gd name="T25" fmla="*/ 510 h 699"/>
              <a:gd name="T26" fmla="*/ 567 w 576"/>
              <a:gd name="T27" fmla="*/ 483 h 699"/>
              <a:gd name="T28" fmla="*/ 107 w 576"/>
              <a:gd name="T29" fmla="*/ 6 h 699"/>
              <a:gd name="T30" fmla="*/ 90 w 576"/>
              <a:gd name="T31" fmla="*/ 2 h 699"/>
              <a:gd name="T32" fmla="*/ 81 w 576"/>
              <a:gd name="T33" fmla="*/ 5 h 699"/>
              <a:gd name="T34" fmla="*/ 70 w 576"/>
              <a:gd name="T35" fmla="*/ 19 h 699"/>
              <a:gd name="T36" fmla="*/ 1 w 576"/>
              <a:gd name="T37" fmla="*/ 678 h 699"/>
              <a:gd name="T38" fmla="*/ 23 w 576"/>
              <a:gd name="T39" fmla="*/ 695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6" h="699">
                <a:moveTo>
                  <a:pt x="158" y="422"/>
                </a:moveTo>
                <a:cubicBezTo>
                  <a:pt x="173" y="261"/>
                  <a:pt x="173" y="261"/>
                  <a:pt x="173" y="261"/>
                </a:cubicBezTo>
                <a:cubicBezTo>
                  <a:pt x="174" y="261"/>
                  <a:pt x="174" y="261"/>
                  <a:pt x="174" y="261"/>
                </a:cubicBezTo>
                <a:cubicBezTo>
                  <a:pt x="286" y="378"/>
                  <a:pt x="286" y="378"/>
                  <a:pt x="286" y="378"/>
                </a:cubicBezTo>
                <a:lnTo>
                  <a:pt x="158" y="422"/>
                </a:lnTo>
                <a:close/>
                <a:moveTo>
                  <a:pt x="23" y="695"/>
                </a:moveTo>
                <a:cubicBezTo>
                  <a:pt x="116" y="663"/>
                  <a:pt x="116" y="663"/>
                  <a:pt x="116" y="663"/>
                </a:cubicBezTo>
                <a:cubicBezTo>
                  <a:pt x="133" y="657"/>
                  <a:pt x="139" y="644"/>
                  <a:pt x="140" y="632"/>
                </a:cubicBezTo>
                <a:cubicBezTo>
                  <a:pt x="147" y="554"/>
                  <a:pt x="147" y="554"/>
                  <a:pt x="147" y="554"/>
                </a:cubicBezTo>
                <a:cubicBezTo>
                  <a:pt x="376" y="475"/>
                  <a:pt x="376" y="475"/>
                  <a:pt x="376" y="475"/>
                </a:cubicBezTo>
                <a:cubicBezTo>
                  <a:pt x="430" y="531"/>
                  <a:pt x="430" y="531"/>
                  <a:pt x="430" y="531"/>
                </a:cubicBezTo>
                <a:cubicBezTo>
                  <a:pt x="443" y="545"/>
                  <a:pt x="451" y="548"/>
                  <a:pt x="466" y="542"/>
                </a:cubicBezTo>
                <a:cubicBezTo>
                  <a:pt x="560" y="510"/>
                  <a:pt x="560" y="510"/>
                  <a:pt x="560" y="510"/>
                </a:cubicBezTo>
                <a:cubicBezTo>
                  <a:pt x="573" y="506"/>
                  <a:pt x="576" y="492"/>
                  <a:pt x="567" y="483"/>
                </a:cubicBezTo>
                <a:cubicBezTo>
                  <a:pt x="107" y="6"/>
                  <a:pt x="107" y="6"/>
                  <a:pt x="107" y="6"/>
                </a:cubicBezTo>
                <a:cubicBezTo>
                  <a:pt x="103" y="2"/>
                  <a:pt x="96" y="0"/>
                  <a:pt x="90" y="2"/>
                </a:cubicBezTo>
                <a:cubicBezTo>
                  <a:pt x="81" y="5"/>
                  <a:pt x="81" y="5"/>
                  <a:pt x="81" y="5"/>
                </a:cubicBezTo>
                <a:cubicBezTo>
                  <a:pt x="75" y="7"/>
                  <a:pt x="71" y="13"/>
                  <a:pt x="70" y="19"/>
                </a:cubicBezTo>
                <a:cubicBezTo>
                  <a:pt x="1" y="678"/>
                  <a:pt x="1" y="678"/>
                  <a:pt x="1" y="678"/>
                </a:cubicBezTo>
                <a:cubicBezTo>
                  <a:pt x="0" y="691"/>
                  <a:pt x="11" y="699"/>
                  <a:pt x="23" y="69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33"/>
          <p:cNvSpPr>
            <a:spLocks/>
          </p:cNvSpPr>
          <p:nvPr userDrawn="1"/>
        </p:nvSpPr>
        <p:spPr bwMode="white">
          <a:xfrm>
            <a:off x="7156498" y="3902743"/>
            <a:ext cx="1019193" cy="1306823"/>
          </a:xfrm>
          <a:custGeom>
            <a:avLst/>
            <a:gdLst>
              <a:gd name="T0" fmla="*/ 54 w 535"/>
              <a:gd name="T1" fmla="*/ 638 h 686"/>
              <a:gd name="T2" fmla="*/ 67 w 535"/>
              <a:gd name="T3" fmla="*/ 658 h 686"/>
              <a:gd name="T4" fmla="*/ 170 w 535"/>
              <a:gd name="T5" fmla="*/ 684 h 686"/>
              <a:gd name="T6" fmla="*/ 190 w 535"/>
              <a:gd name="T7" fmla="*/ 672 h 686"/>
              <a:gd name="T8" fmla="*/ 259 w 535"/>
              <a:gd name="T9" fmla="*/ 395 h 686"/>
              <a:gd name="T10" fmla="*/ 525 w 535"/>
              <a:gd name="T11" fmla="*/ 155 h 686"/>
              <a:gd name="T12" fmla="*/ 518 w 535"/>
              <a:gd name="T13" fmla="*/ 127 h 686"/>
              <a:gd name="T14" fmla="*/ 405 w 535"/>
              <a:gd name="T15" fmla="*/ 99 h 686"/>
              <a:gd name="T16" fmla="*/ 389 w 535"/>
              <a:gd name="T17" fmla="*/ 103 h 686"/>
              <a:gd name="T18" fmla="*/ 225 w 535"/>
              <a:gd name="T19" fmla="*/ 251 h 686"/>
              <a:gd name="T20" fmla="*/ 148 w 535"/>
              <a:gd name="T21" fmla="*/ 43 h 686"/>
              <a:gd name="T22" fmla="*/ 137 w 535"/>
              <a:gd name="T23" fmla="*/ 32 h 686"/>
              <a:gd name="T24" fmla="*/ 24 w 535"/>
              <a:gd name="T25" fmla="*/ 4 h 686"/>
              <a:gd name="T26" fmla="*/ 4 w 535"/>
              <a:gd name="T27" fmla="*/ 25 h 686"/>
              <a:gd name="T28" fmla="*/ 123 w 535"/>
              <a:gd name="T29" fmla="*/ 362 h 686"/>
              <a:gd name="T30" fmla="*/ 54 w 535"/>
              <a:gd name="T31" fmla="*/ 63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686">
                <a:moveTo>
                  <a:pt x="54" y="638"/>
                </a:moveTo>
                <a:cubicBezTo>
                  <a:pt x="52" y="646"/>
                  <a:pt x="57" y="656"/>
                  <a:pt x="67" y="658"/>
                </a:cubicBezTo>
                <a:cubicBezTo>
                  <a:pt x="170" y="684"/>
                  <a:pt x="170" y="684"/>
                  <a:pt x="170" y="684"/>
                </a:cubicBezTo>
                <a:cubicBezTo>
                  <a:pt x="178" y="686"/>
                  <a:pt x="188" y="680"/>
                  <a:pt x="190" y="672"/>
                </a:cubicBezTo>
                <a:cubicBezTo>
                  <a:pt x="259" y="395"/>
                  <a:pt x="259" y="395"/>
                  <a:pt x="259" y="395"/>
                </a:cubicBezTo>
                <a:cubicBezTo>
                  <a:pt x="525" y="155"/>
                  <a:pt x="525" y="155"/>
                  <a:pt x="525" y="155"/>
                </a:cubicBezTo>
                <a:cubicBezTo>
                  <a:pt x="535" y="146"/>
                  <a:pt x="531" y="130"/>
                  <a:pt x="518" y="127"/>
                </a:cubicBezTo>
                <a:cubicBezTo>
                  <a:pt x="405" y="99"/>
                  <a:pt x="405" y="99"/>
                  <a:pt x="405" y="99"/>
                </a:cubicBezTo>
                <a:cubicBezTo>
                  <a:pt x="397" y="97"/>
                  <a:pt x="393" y="100"/>
                  <a:pt x="389" y="103"/>
                </a:cubicBezTo>
                <a:cubicBezTo>
                  <a:pt x="225" y="251"/>
                  <a:pt x="225" y="251"/>
                  <a:pt x="225" y="251"/>
                </a:cubicBezTo>
                <a:cubicBezTo>
                  <a:pt x="148" y="43"/>
                  <a:pt x="148" y="43"/>
                  <a:pt x="148" y="43"/>
                </a:cubicBezTo>
                <a:cubicBezTo>
                  <a:pt x="147" y="39"/>
                  <a:pt x="143" y="34"/>
                  <a:pt x="137" y="32"/>
                </a:cubicBezTo>
                <a:cubicBezTo>
                  <a:pt x="24" y="4"/>
                  <a:pt x="24" y="4"/>
                  <a:pt x="24" y="4"/>
                </a:cubicBezTo>
                <a:cubicBezTo>
                  <a:pt x="10" y="0"/>
                  <a:pt x="0" y="12"/>
                  <a:pt x="4" y="25"/>
                </a:cubicBezTo>
                <a:cubicBezTo>
                  <a:pt x="123" y="362"/>
                  <a:pt x="123" y="362"/>
                  <a:pt x="123" y="362"/>
                </a:cubicBezTo>
                <a:lnTo>
                  <a:pt x="54" y="6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19"/>
          <p:cNvSpPr>
            <a:spLocks/>
          </p:cNvSpPr>
          <p:nvPr userDrawn="1"/>
        </p:nvSpPr>
        <p:spPr bwMode="auto">
          <a:xfrm>
            <a:off x="-3152256" y="4861510"/>
            <a:ext cx="15459505" cy="1996490"/>
          </a:xfrm>
          <a:custGeom>
            <a:avLst/>
            <a:gdLst>
              <a:gd name="T0" fmla="*/ 7916 w 8120"/>
              <a:gd name="T1" fmla="*/ 101 h 1048"/>
              <a:gd name="T2" fmla="*/ 7712 w 8120"/>
              <a:gd name="T3" fmla="*/ 7 h 1048"/>
              <a:gd name="T4" fmla="*/ 7509 w 8120"/>
              <a:gd name="T5" fmla="*/ 101 h 1048"/>
              <a:gd name="T6" fmla="*/ 7305 w 8120"/>
              <a:gd name="T7" fmla="*/ 6 h 1048"/>
              <a:gd name="T8" fmla="*/ 7101 w 8120"/>
              <a:gd name="T9" fmla="*/ 101 h 1048"/>
              <a:gd name="T10" fmla="*/ 6902 w 8120"/>
              <a:gd name="T11" fmla="*/ 12 h 1048"/>
              <a:gd name="T12" fmla="*/ 6702 w 8120"/>
              <a:gd name="T13" fmla="*/ 101 h 1048"/>
              <a:gd name="T14" fmla="*/ 6498 w 8120"/>
              <a:gd name="T15" fmla="*/ 6 h 1048"/>
              <a:gd name="T16" fmla="*/ 6294 w 8120"/>
              <a:gd name="T17" fmla="*/ 101 h 1048"/>
              <a:gd name="T18" fmla="*/ 6093 w 8120"/>
              <a:gd name="T19" fmla="*/ 10 h 1048"/>
              <a:gd name="T20" fmla="*/ 5893 w 8120"/>
              <a:gd name="T21" fmla="*/ 101 h 1048"/>
              <a:gd name="T22" fmla="*/ 5684 w 8120"/>
              <a:gd name="T23" fmla="*/ 0 h 1048"/>
              <a:gd name="T24" fmla="*/ 5475 w 8120"/>
              <a:gd name="T25" fmla="*/ 101 h 1048"/>
              <a:gd name="T26" fmla="*/ 5271 w 8120"/>
              <a:gd name="T27" fmla="*/ 6 h 1048"/>
              <a:gd name="T28" fmla="*/ 5067 w 8120"/>
              <a:gd name="T29" fmla="*/ 101 h 1048"/>
              <a:gd name="T30" fmla="*/ 4863 w 8120"/>
              <a:gd name="T31" fmla="*/ 7 h 1048"/>
              <a:gd name="T32" fmla="*/ 4660 w 8120"/>
              <a:gd name="T33" fmla="*/ 101 h 1048"/>
              <a:gd name="T34" fmla="*/ 4456 w 8120"/>
              <a:gd name="T35" fmla="*/ 6 h 1048"/>
              <a:gd name="T36" fmla="*/ 4252 w 8120"/>
              <a:gd name="T37" fmla="*/ 101 h 1048"/>
              <a:gd name="T38" fmla="*/ 4052 w 8120"/>
              <a:gd name="T39" fmla="*/ 12 h 1048"/>
              <a:gd name="T40" fmla="*/ 3853 w 8120"/>
              <a:gd name="T41" fmla="*/ 101 h 1048"/>
              <a:gd name="T42" fmla="*/ 3649 w 8120"/>
              <a:gd name="T43" fmla="*/ 6 h 1048"/>
              <a:gd name="T44" fmla="*/ 3445 w 8120"/>
              <a:gd name="T45" fmla="*/ 101 h 1048"/>
              <a:gd name="T46" fmla="*/ 3244 w 8120"/>
              <a:gd name="T47" fmla="*/ 10 h 1048"/>
              <a:gd name="T48" fmla="*/ 3043 w 8120"/>
              <a:gd name="T49" fmla="*/ 101 h 1048"/>
              <a:gd name="T50" fmla="*/ 2841 w 8120"/>
              <a:gd name="T51" fmla="*/ 8 h 1048"/>
              <a:gd name="T52" fmla="*/ 2841 w 8120"/>
              <a:gd name="T53" fmla="*/ 8 h 1048"/>
              <a:gd name="T54" fmla="*/ 2639 w 8120"/>
              <a:gd name="T55" fmla="*/ 101 h 1048"/>
              <a:gd name="T56" fmla="*/ 2438 w 8120"/>
              <a:gd name="T57" fmla="*/ 10 h 1048"/>
              <a:gd name="T58" fmla="*/ 2237 w 8120"/>
              <a:gd name="T59" fmla="*/ 101 h 1048"/>
              <a:gd name="T60" fmla="*/ 2033 w 8120"/>
              <a:gd name="T61" fmla="*/ 6 h 1048"/>
              <a:gd name="T62" fmla="*/ 1829 w 8120"/>
              <a:gd name="T63" fmla="*/ 101 h 1048"/>
              <a:gd name="T64" fmla="*/ 1630 w 8120"/>
              <a:gd name="T65" fmla="*/ 12 h 1048"/>
              <a:gd name="T66" fmla="*/ 1430 w 8120"/>
              <a:gd name="T67" fmla="*/ 101 h 1048"/>
              <a:gd name="T68" fmla="*/ 1226 w 8120"/>
              <a:gd name="T69" fmla="*/ 6 h 1048"/>
              <a:gd name="T70" fmla="*/ 1022 w 8120"/>
              <a:gd name="T71" fmla="*/ 101 h 1048"/>
              <a:gd name="T72" fmla="*/ 819 w 8120"/>
              <a:gd name="T73" fmla="*/ 7 h 1048"/>
              <a:gd name="T74" fmla="*/ 615 w 8120"/>
              <a:gd name="T75" fmla="*/ 101 h 1048"/>
              <a:gd name="T76" fmla="*/ 411 w 8120"/>
              <a:gd name="T77" fmla="*/ 6 h 1048"/>
              <a:gd name="T78" fmla="*/ 207 w 8120"/>
              <a:gd name="T79" fmla="*/ 101 h 1048"/>
              <a:gd name="T80" fmla="*/ 0 w 8120"/>
              <a:gd name="T81" fmla="*/ 2 h 1048"/>
              <a:gd name="T82" fmla="*/ 0 w 8120"/>
              <a:gd name="T83" fmla="*/ 1048 h 1048"/>
              <a:gd name="T84" fmla="*/ 2841 w 8120"/>
              <a:gd name="T85" fmla="*/ 1048 h 1048"/>
              <a:gd name="T86" fmla="*/ 2841 w 8120"/>
              <a:gd name="T87" fmla="*/ 1048 h 1048"/>
              <a:gd name="T88" fmla="*/ 8120 w 8120"/>
              <a:gd name="T89" fmla="*/ 1048 h 1048"/>
              <a:gd name="T90" fmla="*/ 8120 w 8120"/>
              <a:gd name="T91" fmla="*/ 628 h 1048"/>
              <a:gd name="T92" fmla="*/ 8120 w 8120"/>
              <a:gd name="T93" fmla="*/ 240 h 1048"/>
              <a:gd name="T94" fmla="*/ 8120 w 8120"/>
              <a:gd name="T95" fmla="*/ 8 h 1048"/>
              <a:gd name="T96" fmla="*/ 8119 w 8120"/>
              <a:gd name="T97" fmla="*/ 6 h 1048"/>
              <a:gd name="T98" fmla="*/ 7916 w 8120"/>
              <a:gd name="T99" fmla="*/ 101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20" h="1048">
                <a:moveTo>
                  <a:pt x="7916" y="101"/>
                </a:moveTo>
                <a:cubicBezTo>
                  <a:pt x="7834" y="101"/>
                  <a:pt x="7761" y="65"/>
                  <a:pt x="7712" y="7"/>
                </a:cubicBezTo>
                <a:cubicBezTo>
                  <a:pt x="7664" y="65"/>
                  <a:pt x="7591" y="101"/>
                  <a:pt x="7509" y="101"/>
                </a:cubicBezTo>
                <a:cubicBezTo>
                  <a:pt x="7427" y="101"/>
                  <a:pt x="7354" y="64"/>
                  <a:pt x="7305" y="6"/>
                </a:cubicBezTo>
                <a:cubicBezTo>
                  <a:pt x="7256" y="64"/>
                  <a:pt x="7183" y="101"/>
                  <a:pt x="7101" y="101"/>
                </a:cubicBezTo>
                <a:cubicBezTo>
                  <a:pt x="7022" y="101"/>
                  <a:pt x="6950" y="67"/>
                  <a:pt x="6902" y="12"/>
                </a:cubicBezTo>
                <a:cubicBezTo>
                  <a:pt x="6853" y="67"/>
                  <a:pt x="6782" y="101"/>
                  <a:pt x="6702" y="101"/>
                </a:cubicBezTo>
                <a:cubicBezTo>
                  <a:pt x="6620" y="101"/>
                  <a:pt x="6547" y="64"/>
                  <a:pt x="6498" y="6"/>
                </a:cubicBezTo>
                <a:cubicBezTo>
                  <a:pt x="6449" y="64"/>
                  <a:pt x="6376" y="101"/>
                  <a:pt x="6294" y="101"/>
                </a:cubicBezTo>
                <a:cubicBezTo>
                  <a:pt x="6214" y="101"/>
                  <a:pt x="6142" y="66"/>
                  <a:pt x="6093" y="10"/>
                </a:cubicBezTo>
                <a:cubicBezTo>
                  <a:pt x="6045" y="66"/>
                  <a:pt x="5973" y="101"/>
                  <a:pt x="5893" y="101"/>
                </a:cubicBezTo>
                <a:cubicBezTo>
                  <a:pt x="5808" y="101"/>
                  <a:pt x="5732" y="62"/>
                  <a:pt x="5684" y="0"/>
                </a:cubicBezTo>
                <a:cubicBezTo>
                  <a:pt x="5635" y="62"/>
                  <a:pt x="5559" y="101"/>
                  <a:pt x="5475" y="101"/>
                </a:cubicBezTo>
                <a:cubicBezTo>
                  <a:pt x="5393" y="101"/>
                  <a:pt x="5320" y="64"/>
                  <a:pt x="5271" y="6"/>
                </a:cubicBezTo>
                <a:cubicBezTo>
                  <a:pt x="5222" y="64"/>
                  <a:pt x="5149" y="101"/>
                  <a:pt x="5067" y="101"/>
                </a:cubicBezTo>
                <a:cubicBezTo>
                  <a:pt x="4985" y="101"/>
                  <a:pt x="4912" y="65"/>
                  <a:pt x="4863" y="7"/>
                </a:cubicBezTo>
                <a:cubicBezTo>
                  <a:pt x="4814" y="65"/>
                  <a:pt x="4741" y="101"/>
                  <a:pt x="4660" y="101"/>
                </a:cubicBezTo>
                <a:cubicBezTo>
                  <a:pt x="4578" y="101"/>
                  <a:pt x="4505" y="64"/>
                  <a:pt x="4456" y="6"/>
                </a:cubicBezTo>
                <a:cubicBezTo>
                  <a:pt x="4407" y="64"/>
                  <a:pt x="4334" y="101"/>
                  <a:pt x="4252" y="101"/>
                </a:cubicBezTo>
                <a:cubicBezTo>
                  <a:pt x="4172" y="101"/>
                  <a:pt x="4101" y="67"/>
                  <a:pt x="4052" y="12"/>
                </a:cubicBezTo>
                <a:cubicBezTo>
                  <a:pt x="4004" y="67"/>
                  <a:pt x="3932" y="101"/>
                  <a:pt x="3853" y="101"/>
                </a:cubicBezTo>
                <a:cubicBezTo>
                  <a:pt x="3771" y="101"/>
                  <a:pt x="3698" y="64"/>
                  <a:pt x="3649" y="6"/>
                </a:cubicBezTo>
                <a:cubicBezTo>
                  <a:pt x="3600" y="64"/>
                  <a:pt x="3527" y="101"/>
                  <a:pt x="3445" y="101"/>
                </a:cubicBezTo>
                <a:cubicBezTo>
                  <a:pt x="3365" y="101"/>
                  <a:pt x="3293" y="66"/>
                  <a:pt x="3244" y="10"/>
                </a:cubicBezTo>
                <a:cubicBezTo>
                  <a:pt x="3195" y="66"/>
                  <a:pt x="3124" y="101"/>
                  <a:pt x="3043" y="101"/>
                </a:cubicBezTo>
                <a:cubicBezTo>
                  <a:pt x="2962" y="101"/>
                  <a:pt x="2890" y="64"/>
                  <a:pt x="2841" y="8"/>
                </a:cubicBezTo>
                <a:cubicBezTo>
                  <a:pt x="2841" y="8"/>
                  <a:pt x="2841" y="8"/>
                  <a:pt x="2841" y="8"/>
                </a:cubicBezTo>
                <a:cubicBezTo>
                  <a:pt x="2792" y="64"/>
                  <a:pt x="2720" y="101"/>
                  <a:pt x="2639" y="101"/>
                </a:cubicBezTo>
                <a:cubicBezTo>
                  <a:pt x="2559" y="101"/>
                  <a:pt x="2487" y="66"/>
                  <a:pt x="2438" y="10"/>
                </a:cubicBezTo>
                <a:cubicBezTo>
                  <a:pt x="2389" y="66"/>
                  <a:pt x="2317" y="101"/>
                  <a:pt x="2237" y="101"/>
                </a:cubicBezTo>
                <a:cubicBezTo>
                  <a:pt x="2155" y="101"/>
                  <a:pt x="2082" y="64"/>
                  <a:pt x="2033" y="6"/>
                </a:cubicBezTo>
                <a:cubicBezTo>
                  <a:pt x="1984" y="64"/>
                  <a:pt x="1911" y="101"/>
                  <a:pt x="1829" y="101"/>
                </a:cubicBezTo>
                <a:cubicBezTo>
                  <a:pt x="1750" y="101"/>
                  <a:pt x="1679" y="67"/>
                  <a:pt x="1630" y="12"/>
                </a:cubicBezTo>
                <a:cubicBezTo>
                  <a:pt x="1581" y="67"/>
                  <a:pt x="1510" y="101"/>
                  <a:pt x="1430" y="101"/>
                </a:cubicBezTo>
                <a:cubicBezTo>
                  <a:pt x="1348" y="101"/>
                  <a:pt x="1275" y="64"/>
                  <a:pt x="1226" y="6"/>
                </a:cubicBezTo>
                <a:cubicBezTo>
                  <a:pt x="1178" y="64"/>
                  <a:pt x="1104" y="101"/>
                  <a:pt x="1022" y="101"/>
                </a:cubicBezTo>
                <a:cubicBezTo>
                  <a:pt x="941" y="101"/>
                  <a:pt x="868" y="65"/>
                  <a:pt x="819" y="7"/>
                </a:cubicBezTo>
                <a:cubicBezTo>
                  <a:pt x="770" y="65"/>
                  <a:pt x="697" y="101"/>
                  <a:pt x="615" y="101"/>
                </a:cubicBezTo>
                <a:cubicBezTo>
                  <a:pt x="534" y="101"/>
                  <a:pt x="460" y="64"/>
                  <a:pt x="411" y="6"/>
                </a:cubicBezTo>
                <a:cubicBezTo>
                  <a:pt x="363" y="64"/>
                  <a:pt x="289" y="101"/>
                  <a:pt x="207" y="101"/>
                </a:cubicBezTo>
                <a:cubicBezTo>
                  <a:pt x="124" y="101"/>
                  <a:pt x="49" y="63"/>
                  <a:pt x="0" y="2"/>
                </a:cubicBezTo>
                <a:cubicBezTo>
                  <a:pt x="0" y="1048"/>
                  <a:pt x="0" y="1048"/>
                  <a:pt x="0" y="1048"/>
                </a:cubicBezTo>
                <a:cubicBezTo>
                  <a:pt x="2841" y="1048"/>
                  <a:pt x="2841" y="1048"/>
                  <a:pt x="2841" y="1048"/>
                </a:cubicBezTo>
                <a:cubicBezTo>
                  <a:pt x="2841" y="1048"/>
                  <a:pt x="2841" y="1048"/>
                  <a:pt x="2841" y="1048"/>
                </a:cubicBezTo>
                <a:cubicBezTo>
                  <a:pt x="8120" y="1048"/>
                  <a:pt x="8120" y="1048"/>
                  <a:pt x="8120" y="1048"/>
                </a:cubicBezTo>
                <a:cubicBezTo>
                  <a:pt x="8120" y="628"/>
                  <a:pt x="8120" y="628"/>
                  <a:pt x="8120" y="628"/>
                </a:cubicBezTo>
                <a:cubicBezTo>
                  <a:pt x="8120" y="240"/>
                  <a:pt x="8120" y="240"/>
                  <a:pt x="8120" y="240"/>
                </a:cubicBezTo>
                <a:cubicBezTo>
                  <a:pt x="8120" y="8"/>
                  <a:pt x="8120" y="8"/>
                  <a:pt x="8120" y="8"/>
                </a:cubicBezTo>
                <a:cubicBezTo>
                  <a:pt x="8120" y="7"/>
                  <a:pt x="8120" y="7"/>
                  <a:pt x="8119" y="6"/>
                </a:cubicBezTo>
                <a:cubicBezTo>
                  <a:pt x="8070" y="64"/>
                  <a:pt x="7998" y="101"/>
                  <a:pt x="7916" y="10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43"/>
          <p:cNvSpPr>
            <a:spLocks/>
          </p:cNvSpPr>
          <p:nvPr userDrawn="1"/>
        </p:nvSpPr>
        <p:spPr bwMode="auto">
          <a:xfrm>
            <a:off x="5020939" y="5309608"/>
            <a:ext cx="509901" cy="518024"/>
          </a:xfrm>
          <a:custGeom>
            <a:avLst/>
            <a:gdLst>
              <a:gd name="T0" fmla="*/ 0 w 183"/>
              <a:gd name="T1" fmla="*/ 89 h 185"/>
              <a:gd name="T2" fmla="*/ 88 w 183"/>
              <a:gd name="T3" fmla="*/ 0 h 185"/>
              <a:gd name="T4" fmla="*/ 95 w 183"/>
              <a:gd name="T5" fmla="*/ 0 h 185"/>
              <a:gd name="T6" fmla="*/ 183 w 183"/>
              <a:gd name="T7" fmla="*/ 89 h 185"/>
              <a:gd name="T8" fmla="*/ 183 w 183"/>
              <a:gd name="T9" fmla="*/ 96 h 185"/>
              <a:gd name="T10" fmla="*/ 95 w 183"/>
              <a:gd name="T11" fmla="*/ 185 h 185"/>
              <a:gd name="T12" fmla="*/ 88 w 183"/>
              <a:gd name="T13" fmla="*/ 185 h 185"/>
              <a:gd name="T14" fmla="*/ 0 w 183"/>
              <a:gd name="T15" fmla="*/ 96 h 185"/>
              <a:gd name="T16" fmla="*/ 0 w 183"/>
              <a:gd name="T17" fmla="*/ 90 h 185"/>
              <a:gd name="T18" fmla="*/ 0 w 183"/>
              <a:gd name="T19" fmla="*/ 8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5">
                <a:moveTo>
                  <a:pt x="0" y="89"/>
                </a:moveTo>
                <a:cubicBezTo>
                  <a:pt x="72" y="88"/>
                  <a:pt x="87" y="72"/>
                  <a:pt x="88" y="0"/>
                </a:cubicBezTo>
                <a:cubicBezTo>
                  <a:pt x="95" y="0"/>
                  <a:pt x="95" y="0"/>
                  <a:pt x="95" y="0"/>
                </a:cubicBezTo>
                <a:cubicBezTo>
                  <a:pt x="95" y="72"/>
                  <a:pt x="111" y="88"/>
                  <a:pt x="183" y="89"/>
                </a:cubicBezTo>
                <a:cubicBezTo>
                  <a:pt x="183" y="96"/>
                  <a:pt x="183" y="96"/>
                  <a:pt x="183" y="96"/>
                </a:cubicBezTo>
                <a:cubicBezTo>
                  <a:pt x="111" y="97"/>
                  <a:pt x="96" y="113"/>
                  <a:pt x="95" y="185"/>
                </a:cubicBezTo>
                <a:cubicBezTo>
                  <a:pt x="88" y="185"/>
                  <a:pt x="88" y="185"/>
                  <a:pt x="88" y="185"/>
                </a:cubicBezTo>
                <a:cubicBezTo>
                  <a:pt x="87" y="113"/>
                  <a:pt x="72" y="97"/>
                  <a:pt x="0" y="96"/>
                </a:cubicBezTo>
                <a:cubicBezTo>
                  <a:pt x="0" y="90"/>
                  <a:pt x="0" y="90"/>
                  <a:pt x="0" y="90"/>
                </a:cubicBezTo>
                <a:lnTo>
                  <a:pt x="0" y="89"/>
                </a:lnTo>
                <a:close/>
              </a:path>
            </a:pathLst>
          </a:custGeom>
          <a:solidFill>
            <a:srgbClr val="009EE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Text Placeholder 2"/>
          <p:cNvSpPr>
            <a:spLocks noGrp="1"/>
          </p:cNvSpPr>
          <p:nvPr>
            <p:ph type="body" sz="quarter" idx="11" hasCustomPrompt="1"/>
          </p:nvPr>
        </p:nvSpPr>
        <p:spPr bwMode="white">
          <a:xfrm>
            <a:off x="5432819" y="5707556"/>
            <a:ext cx="3431781" cy="944103"/>
          </a:xfrm>
        </p:spPr>
        <p:txBody>
          <a:bodyPr tIns="0" rIns="0"/>
          <a:lstStyle>
            <a:lvl1pPr>
              <a:lnSpc>
                <a:spcPct val="87000"/>
              </a:lnSpc>
              <a:spcBef>
                <a:spcPts val="0"/>
              </a:spcBef>
              <a:spcAft>
                <a:spcPts val="0"/>
              </a:spcAft>
              <a:defRPr sz="120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88023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10000" decel="10000" autoRev="1" fill="hold" grpId="0" nodeType="withEffect">
                                  <p:stCondLst>
                                    <p:cond delay="0"/>
                                  </p:stCondLst>
                                  <p:childTnLst>
                                    <p:animMotion origin="layout" path="M 0.06233 3.7037E-6 L -0.0625 3.7037E-6 " pathEditMode="relative" rAng="0" ptsTypes="AA">
                                      <p:cBhvr>
                                        <p:cTn id="6" dur="5000" fill="hold"/>
                                        <p:tgtEl>
                                          <p:spTgt spid="28"/>
                                        </p:tgtEl>
                                        <p:attrNameLst>
                                          <p:attrName>ppt_x</p:attrName>
                                          <p:attrName>ppt_y</p:attrName>
                                        </p:attrNameLst>
                                      </p:cBhvr>
                                      <p:rCtr x="-6250" y="0"/>
                                    </p:animMotion>
                                  </p:childTnLst>
                                </p:cTn>
                              </p:par>
                              <p:par>
                                <p:cTn id="7" presetID="35" presetClass="path" presetSubtype="0" repeatCount="indefinite" accel="10000" decel="10000" autoRev="1" fill="hold" grpId="0" nodeType="withEffect">
                                  <p:stCondLst>
                                    <p:cond delay="0"/>
                                  </p:stCondLst>
                                  <p:childTnLst>
                                    <p:animMotion origin="layout" path="M 0.06233 -3.33333E-6 L -0.0625 -3.33333E-6 " pathEditMode="relative" rAng="0" ptsTypes="AA">
                                      <p:cBhvr>
                                        <p:cTn id="8" dur="5000" spd="-100000" fill="hold"/>
                                        <p:tgtEl>
                                          <p:spTgt spid="33"/>
                                        </p:tgtEl>
                                        <p:attrNameLst>
                                          <p:attrName>ppt_x</p:attrName>
                                          <p:attrName>ppt_y</p:attrName>
                                        </p:attrNameLst>
                                      </p:cBhvr>
                                      <p:rCtr x="-6250" y="0"/>
                                    </p:animMotion>
                                  </p:childTnLst>
                                </p:cTn>
                              </p:par>
                              <p:par>
                                <p:cTn id="9" presetID="35" presetClass="path" presetSubtype="0" repeatCount="indefinite" accel="10000" decel="10000" autoRev="1" fill="hold" grpId="0" nodeType="withEffect">
                                  <p:stCondLst>
                                    <p:cond delay="0"/>
                                  </p:stCondLst>
                                  <p:childTnLst>
                                    <p:animMotion origin="layout" path="M 0.06233 3.7037E-7 L -0.0625 3.7037E-7 " pathEditMode="relative" rAng="0" ptsTypes="AA">
                                      <p:cBhvr>
                                        <p:cTn id="10" dur="5000" fill="hold"/>
                                        <p:tgtEl>
                                          <p:spTgt spid="36"/>
                                        </p:tgtEl>
                                        <p:attrNameLst>
                                          <p:attrName>ppt_x</p:attrName>
                                          <p:attrName>ppt_y</p:attrName>
                                        </p:attrNameLst>
                                      </p:cBhvr>
                                      <p:rCtr x="-6250" y="0"/>
                                    </p:animMotion>
                                  </p:childTnLst>
                                </p:cTn>
                              </p:par>
                              <p:par>
                                <p:cTn id="11" presetID="35" presetClass="path" presetSubtype="0" repeatCount="indefinite" accel="10000" decel="10000" autoRev="1" fill="hold" grpId="0" nodeType="withEffect">
                                  <p:stCondLst>
                                    <p:cond delay="0"/>
                                  </p:stCondLst>
                                  <p:childTnLst>
                                    <p:animMotion origin="layout" path="M 0.06233 -1.11111E-6 L -0.0625 -1.11111E-6 " pathEditMode="relative" rAng="0" ptsTypes="AA">
                                      <p:cBhvr>
                                        <p:cTn id="12" dur="5000" fill="hold"/>
                                        <p:tgtEl>
                                          <p:spTgt spid="42"/>
                                        </p:tgtEl>
                                        <p:attrNameLst>
                                          <p:attrName>ppt_x</p:attrName>
                                          <p:attrName>ppt_y</p:attrName>
                                        </p:attrNameLst>
                                      </p:cBhvr>
                                      <p:rCtr x="-6250" y="0"/>
                                    </p:animMotion>
                                  </p:childTnLst>
                                </p:cTn>
                              </p:par>
                              <p:par>
                                <p:cTn id="13" presetID="35" presetClass="path" presetSubtype="0" repeatCount="indefinite" accel="10000" decel="10000" autoRev="1" fill="hold" grpId="0" nodeType="withEffect">
                                  <p:stCondLst>
                                    <p:cond delay="0"/>
                                  </p:stCondLst>
                                  <p:childTnLst>
                                    <p:animMotion origin="layout" path="M 0.06233 1.85185E-6 L -0.0625 1.85185E-6 " pathEditMode="relative" rAng="0" ptsTypes="AA">
                                      <p:cBhvr>
                                        <p:cTn id="14" dur="5000" spd="-100000" fill="hold"/>
                                        <p:tgtEl>
                                          <p:spTgt spid="45"/>
                                        </p:tgtEl>
                                        <p:attrNameLst>
                                          <p:attrName>ppt_x</p:attrName>
                                          <p:attrName>ppt_y</p:attrName>
                                        </p:attrNameLst>
                                      </p:cBhvr>
                                      <p:rCtr x="-6250" y="0"/>
                                    </p:animMotion>
                                  </p:childTnLst>
                                </p:cTn>
                              </p:par>
                              <p:par>
                                <p:cTn id="15" presetID="35" presetClass="path" presetSubtype="0" repeatCount="indefinite" accel="10000" decel="10000" autoRev="1" fill="hold" grpId="0" nodeType="withEffect">
                                  <p:stCondLst>
                                    <p:cond delay="0"/>
                                  </p:stCondLst>
                                  <p:childTnLst>
                                    <p:animMotion origin="layout" path="M 0.06233 -4.81481E-6 L -0.0625 -4.81481E-6 " pathEditMode="relative" rAng="0" ptsTypes="AA">
                                      <p:cBhvr>
                                        <p:cTn id="16" dur="5000" spd="-100000" fill="hold"/>
                                        <p:tgtEl>
                                          <p:spTgt spid="37"/>
                                        </p:tgtEl>
                                        <p:attrNameLst>
                                          <p:attrName>ppt_x</p:attrName>
                                          <p:attrName>ppt_y</p:attrName>
                                        </p:attrNameLst>
                                      </p:cBhvr>
                                      <p:rCtr x="-6250" y="0"/>
                                    </p:animMotion>
                                  </p:childTnLst>
                                </p:cTn>
                              </p:par>
                              <p:par>
                                <p:cTn id="17" presetID="32" presetClass="emph" presetSubtype="0" repeatCount="indefinite" fill="hold" grpId="0" nodeType="withEffect">
                                  <p:stCondLst>
                                    <p:cond delay="0"/>
                                  </p:stCondLst>
                                  <p:childTnLst>
                                    <p:animRot by="120000">
                                      <p:cBhvr>
                                        <p:cTn id="18" dur="300" fill="hold">
                                          <p:stCondLst>
                                            <p:cond delay="0"/>
                                          </p:stCondLst>
                                        </p:cTn>
                                        <p:tgtEl>
                                          <p:spTgt spid="31"/>
                                        </p:tgtEl>
                                        <p:attrNameLst>
                                          <p:attrName>r</p:attrName>
                                        </p:attrNameLst>
                                      </p:cBhvr>
                                    </p:animRot>
                                    <p:animRot by="-240000">
                                      <p:cBhvr>
                                        <p:cTn id="19" dur="600" fill="hold">
                                          <p:stCondLst>
                                            <p:cond delay="600"/>
                                          </p:stCondLst>
                                        </p:cTn>
                                        <p:tgtEl>
                                          <p:spTgt spid="31"/>
                                        </p:tgtEl>
                                        <p:attrNameLst>
                                          <p:attrName>r</p:attrName>
                                        </p:attrNameLst>
                                      </p:cBhvr>
                                    </p:animRot>
                                    <p:animRot by="240000">
                                      <p:cBhvr>
                                        <p:cTn id="20" dur="600" fill="hold">
                                          <p:stCondLst>
                                            <p:cond delay="1200"/>
                                          </p:stCondLst>
                                        </p:cTn>
                                        <p:tgtEl>
                                          <p:spTgt spid="31"/>
                                        </p:tgtEl>
                                        <p:attrNameLst>
                                          <p:attrName>r</p:attrName>
                                        </p:attrNameLst>
                                      </p:cBhvr>
                                    </p:animRot>
                                    <p:animRot by="-240000">
                                      <p:cBhvr>
                                        <p:cTn id="21" dur="600" fill="hold">
                                          <p:stCondLst>
                                            <p:cond delay="1800"/>
                                          </p:stCondLst>
                                        </p:cTn>
                                        <p:tgtEl>
                                          <p:spTgt spid="31"/>
                                        </p:tgtEl>
                                        <p:attrNameLst>
                                          <p:attrName>r</p:attrName>
                                        </p:attrNameLst>
                                      </p:cBhvr>
                                    </p:animRot>
                                    <p:animRot by="120000">
                                      <p:cBhvr>
                                        <p:cTn id="22" dur="600" fill="hold">
                                          <p:stCondLst>
                                            <p:cond delay="2400"/>
                                          </p:stCondLst>
                                        </p:cTn>
                                        <p:tgtEl>
                                          <p:spTgt spid="31"/>
                                        </p:tgtEl>
                                        <p:attrNameLst>
                                          <p:attrName>r</p:attrName>
                                        </p:attrNameLst>
                                      </p:cBhvr>
                                    </p:animRot>
                                  </p:childTnLst>
                                </p:cTn>
                              </p:par>
                              <p:par>
                                <p:cTn id="23" presetID="32" presetClass="emph" presetSubtype="0" repeatCount="indefinite" fill="hold" grpId="0" nodeType="withEffect">
                                  <p:stCondLst>
                                    <p:cond delay="50"/>
                                  </p:stCondLst>
                                  <p:childTnLst>
                                    <p:animRot by="120000">
                                      <p:cBhvr>
                                        <p:cTn id="24" dur="100" fill="hold">
                                          <p:stCondLst>
                                            <p:cond delay="0"/>
                                          </p:stCondLst>
                                        </p:cTn>
                                        <p:tgtEl>
                                          <p:spTgt spid="32"/>
                                        </p:tgtEl>
                                        <p:attrNameLst>
                                          <p:attrName>r</p:attrName>
                                        </p:attrNameLst>
                                      </p:cBhvr>
                                    </p:animRot>
                                    <p:animRot by="-240000">
                                      <p:cBhvr>
                                        <p:cTn id="25" dur="200" fill="hold">
                                          <p:stCondLst>
                                            <p:cond delay="200"/>
                                          </p:stCondLst>
                                        </p:cTn>
                                        <p:tgtEl>
                                          <p:spTgt spid="32"/>
                                        </p:tgtEl>
                                        <p:attrNameLst>
                                          <p:attrName>r</p:attrName>
                                        </p:attrNameLst>
                                      </p:cBhvr>
                                    </p:animRot>
                                    <p:animRot by="240000">
                                      <p:cBhvr>
                                        <p:cTn id="26" dur="200" fill="hold">
                                          <p:stCondLst>
                                            <p:cond delay="400"/>
                                          </p:stCondLst>
                                        </p:cTn>
                                        <p:tgtEl>
                                          <p:spTgt spid="32"/>
                                        </p:tgtEl>
                                        <p:attrNameLst>
                                          <p:attrName>r</p:attrName>
                                        </p:attrNameLst>
                                      </p:cBhvr>
                                    </p:animRot>
                                    <p:animRot by="-240000">
                                      <p:cBhvr>
                                        <p:cTn id="27" dur="200" fill="hold">
                                          <p:stCondLst>
                                            <p:cond delay="600"/>
                                          </p:stCondLst>
                                        </p:cTn>
                                        <p:tgtEl>
                                          <p:spTgt spid="32"/>
                                        </p:tgtEl>
                                        <p:attrNameLst>
                                          <p:attrName>r</p:attrName>
                                        </p:attrNameLst>
                                      </p:cBhvr>
                                    </p:animRot>
                                    <p:animRot by="120000">
                                      <p:cBhvr>
                                        <p:cTn id="28" dur="200" fill="hold">
                                          <p:stCondLst>
                                            <p:cond delay="800"/>
                                          </p:stCondLst>
                                        </p:cTn>
                                        <p:tgtEl>
                                          <p:spTgt spid="32"/>
                                        </p:tgtEl>
                                        <p:attrNameLst>
                                          <p:attrName>r</p:attrName>
                                        </p:attrNameLst>
                                      </p:cBhvr>
                                    </p:animRot>
                                  </p:childTnLst>
                                </p:cTn>
                              </p:par>
                              <p:par>
                                <p:cTn id="29" presetID="32" presetClass="emph" presetSubtype="0" repeatCount="indefinite" fill="hold" grpId="0" nodeType="withEffect">
                                  <p:stCondLst>
                                    <p:cond delay="100"/>
                                  </p:stCondLst>
                                  <p:childTnLst>
                                    <p:animRot by="120000">
                                      <p:cBhvr>
                                        <p:cTn id="30" dur="100" fill="hold">
                                          <p:stCondLst>
                                            <p:cond delay="0"/>
                                          </p:stCondLst>
                                        </p:cTn>
                                        <p:tgtEl>
                                          <p:spTgt spid="34"/>
                                        </p:tgtEl>
                                        <p:attrNameLst>
                                          <p:attrName>r</p:attrName>
                                        </p:attrNameLst>
                                      </p:cBhvr>
                                    </p:animRot>
                                    <p:animRot by="-240000">
                                      <p:cBhvr>
                                        <p:cTn id="31" dur="200" fill="hold">
                                          <p:stCondLst>
                                            <p:cond delay="200"/>
                                          </p:stCondLst>
                                        </p:cTn>
                                        <p:tgtEl>
                                          <p:spTgt spid="34"/>
                                        </p:tgtEl>
                                        <p:attrNameLst>
                                          <p:attrName>r</p:attrName>
                                        </p:attrNameLst>
                                      </p:cBhvr>
                                    </p:animRot>
                                    <p:animRot by="240000">
                                      <p:cBhvr>
                                        <p:cTn id="32" dur="200" fill="hold">
                                          <p:stCondLst>
                                            <p:cond delay="400"/>
                                          </p:stCondLst>
                                        </p:cTn>
                                        <p:tgtEl>
                                          <p:spTgt spid="34"/>
                                        </p:tgtEl>
                                        <p:attrNameLst>
                                          <p:attrName>r</p:attrName>
                                        </p:attrNameLst>
                                      </p:cBhvr>
                                    </p:animRot>
                                    <p:animRot by="-240000">
                                      <p:cBhvr>
                                        <p:cTn id="33" dur="200" fill="hold">
                                          <p:stCondLst>
                                            <p:cond delay="600"/>
                                          </p:stCondLst>
                                        </p:cTn>
                                        <p:tgtEl>
                                          <p:spTgt spid="34"/>
                                        </p:tgtEl>
                                        <p:attrNameLst>
                                          <p:attrName>r</p:attrName>
                                        </p:attrNameLst>
                                      </p:cBhvr>
                                    </p:animRot>
                                    <p:animRot by="120000">
                                      <p:cBhvr>
                                        <p:cTn id="34" dur="200" fill="hold">
                                          <p:stCondLst>
                                            <p:cond delay="800"/>
                                          </p:stCondLst>
                                        </p:cTn>
                                        <p:tgtEl>
                                          <p:spTgt spid="34"/>
                                        </p:tgtEl>
                                        <p:attrNameLst>
                                          <p:attrName>r</p:attrName>
                                        </p:attrNameLst>
                                      </p:cBhvr>
                                    </p:animRot>
                                  </p:childTnLst>
                                </p:cTn>
                              </p:par>
                              <p:par>
                                <p:cTn id="35" presetID="32" presetClass="emph" presetSubtype="0" repeatCount="indefinite" fill="hold" grpId="0" nodeType="withEffect">
                                  <p:stCondLst>
                                    <p:cond delay="0"/>
                                  </p:stCondLst>
                                  <p:childTnLst>
                                    <p:animRot by="120000">
                                      <p:cBhvr>
                                        <p:cTn id="36" dur="100" fill="hold">
                                          <p:stCondLst>
                                            <p:cond delay="0"/>
                                          </p:stCondLst>
                                        </p:cTn>
                                        <p:tgtEl>
                                          <p:spTgt spid="35"/>
                                        </p:tgtEl>
                                        <p:attrNameLst>
                                          <p:attrName>r</p:attrName>
                                        </p:attrNameLst>
                                      </p:cBhvr>
                                    </p:animRot>
                                    <p:animRot by="-240000">
                                      <p:cBhvr>
                                        <p:cTn id="37" dur="200" fill="hold">
                                          <p:stCondLst>
                                            <p:cond delay="200"/>
                                          </p:stCondLst>
                                        </p:cTn>
                                        <p:tgtEl>
                                          <p:spTgt spid="35"/>
                                        </p:tgtEl>
                                        <p:attrNameLst>
                                          <p:attrName>r</p:attrName>
                                        </p:attrNameLst>
                                      </p:cBhvr>
                                    </p:animRot>
                                    <p:animRot by="240000">
                                      <p:cBhvr>
                                        <p:cTn id="38" dur="200" fill="hold">
                                          <p:stCondLst>
                                            <p:cond delay="400"/>
                                          </p:stCondLst>
                                        </p:cTn>
                                        <p:tgtEl>
                                          <p:spTgt spid="35"/>
                                        </p:tgtEl>
                                        <p:attrNameLst>
                                          <p:attrName>r</p:attrName>
                                        </p:attrNameLst>
                                      </p:cBhvr>
                                    </p:animRot>
                                    <p:animRot by="-240000">
                                      <p:cBhvr>
                                        <p:cTn id="39" dur="200" fill="hold">
                                          <p:stCondLst>
                                            <p:cond delay="600"/>
                                          </p:stCondLst>
                                        </p:cTn>
                                        <p:tgtEl>
                                          <p:spTgt spid="35"/>
                                        </p:tgtEl>
                                        <p:attrNameLst>
                                          <p:attrName>r</p:attrName>
                                        </p:attrNameLst>
                                      </p:cBhvr>
                                    </p:animRot>
                                    <p:animRot by="120000">
                                      <p:cBhvr>
                                        <p:cTn id="40" dur="200" fill="hold">
                                          <p:stCondLst>
                                            <p:cond delay="800"/>
                                          </p:stCondLst>
                                        </p:cTn>
                                        <p:tgtEl>
                                          <p:spTgt spid="35"/>
                                        </p:tgtEl>
                                        <p:attrNameLst>
                                          <p:attrName>r</p:attrName>
                                        </p:attrNameLst>
                                      </p:cBhvr>
                                    </p:animRot>
                                  </p:childTnLst>
                                </p:cTn>
                              </p:par>
                              <p:par>
                                <p:cTn id="41" presetID="32" presetClass="emph" presetSubtype="0" repeatCount="indefinite" fill="hold" grpId="0" nodeType="withEffect">
                                  <p:stCondLst>
                                    <p:cond delay="150"/>
                                  </p:stCondLst>
                                  <p:childTnLst>
                                    <p:animRot by="120000">
                                      <p:cBhvr>
                                        <p:cTn id="42" dur="100" fill="hold">
                                          <p:stCondLst>
                                            <p:cond delay="0"/>
                                          </p:stCondLst>
                                        </p:cTn>
                                        <p:tgtEl>
                                          <p:spTgt spid="38"/>
                                        </p:tgtEl>
                                        <p:attrNameLst>
                                          <p:attrName>r</p:attrName>
                                        </p:attrNameLst>
                                      </p:cBhvr>
                                    </p:animRot>
                                    <p:animRot by="-240000">
                                      <p:cBhvr>
                                        <p:cTn id="43" dur="200" fill="hold">
                                          <p:stCondLst>
                                            <p:cond delay="200"/>
                                          </p:stCondLst>
                                        </p:cTn>
                                        <p:tgtEl>
                                          <p:spTgt spid="38"/>
                                        </p:tgtEl>
                                        <p:attrNameLst>
                                          <p:attrName>r</p:attrName>
                                        </p:attrNameLst>
                                      </p:cBhvr>
                                    </p:animRot>
                                    <p:animRot by="240000">
                                      <p:cBhvr>
                                        <p:cTn id="44" dur="200" fill="hold">
                                          <p:stCondLst>
                                            <p:cond delay="400"/>
                                          </p:stCondLst>
                                        </p:cTn>
                                        <p:tgtEl>
                                          <p:spTgt spid="38"/>
                                        </p:tgtEl>
                                        <p:attrNameLst>
                                          <p:attrName>r</p:attrName>
                                        </p:attrNameLst>
                                      </p:cBhvr>
                                    </p:animRot>
                                    <p:animRot by="-240000">
                                      <p:cBhvr>
                                        <p:cTn id="45" dur="200" fill="hold">
                                          <p:stCondLst>
                                            <p:cond delay="600"/>
                                          </p:stCondLst>
                                        </p:cTn>
                                        <p:tgtEl>
                                          <p:spTgt spid="38"/>
                                        </p:tgtEl>
                                        <p:attrNameLst>
                                          <p:attrName>r</p:attrName>
                                        </p:attrNameLst>
                                      </p:cBhvr>
                                    </p:animRot>
                                    <p:animRot by="120000">
                                      <p:cBhvr>
                                        <p:cTn id="46" dur="200" fill="hold">
                                          <p:stCondLst>
                                            <p:cond delay="800"/>
                                          </p:stCondLst>
                                        </p:cTn>
                                        <p:tgtEl>
                                          <p:spTgt spid="38"/>
                                        </p:tgtEl>
                                        <p:attrNameLst>
                                          <p:attrName>r</p:attrName>
                                        </p:attrNameLst>
                                      </p:cBhvr>
                                    </p:animRot>
                                  </p:childTnLst>
                                </p:cTn>
                              </p:par>
                              <p:par>
                                <p:cTn id="47" presetID="32" presetClass="emph" presetSubtype="0" repeatCount="indefinite" fill="hold" grpId="0" nodeType="withEffect">
                                  <p:stCondLst>
                                    <p:cond delay="50"/>
                                  </p:stCondLst>
                                  <p:childTnLst>
                                    <p:animRot by="120000">
                                      <p:cBhvr>
                                        <p:cTn id="48" dur="100" fill="hold">
                                          <p:stCondLst>
                                            <p:cond delay="0"/>
                                          </p:stCondLst>
                                        </p:cTn>
                                        <p:tgtEl>
                                          <p:spTgt spid="30"/>
                                        </p:tgtEl>
                                        <p:attrNameLst>
                                          <p:attrName>r</p:attrName>
                                        </p:attrNameLst>
                                      </p:cBhvr>
                                    </p:animRot>
                                    <p:animRot by="-240000">
                                      <p:cBhvr>
                                        <p:cTn id="49" dur="200" fill="hold">
                                          <p:stCondLst>
                                            <p:cond delay="200"/>
                                          </p:stCondLst>
                                        </p:cTn>
                                        <p:tgtEl>
                                          <p:spTgt spid="30"/>
                                        </p:tgtEl>
                                        <p:attrNameLst>
                                          <p:attrName>r</p:attrName>
                                        </p:attrNameLst>
                                      </p:cBhvr>
                                    </p:animRot>
                                    <p:animRot by="240000">
                                      <p:cBhvr>
                                        <p:cTn id="50" dur="200" fill="hold">
                                          <p:stCondLst>
                                            <p:cond delay="400"/>
                                          </p:stCondLst>
                                        </p:cTn>
                                        <p:tgtEl>
                                          <p:spTgt spid="30"/>
                                        </p:tgtEl>
                                        <p:attrNameLst>
                                          <p:attrName>r</p:attrName>
                                        </p:attrNameLst>
                                      </p:cBhvr>
                                    </p:animRot>
                                    <p:animRot by="-240000">
                                      <p:cBhvr>
                                        <p:cTn id="51" dur="200" fill="hold">
                                          <p:stCondLst>
                                            <p:cond delay="600"/>
                                          </p:stCondLst>
                                        </p:cTn>
                                        <p:tgtEl>
                                          <p:spTgt spid="30"/>
                                        </p:tgtEl>
                                        <p:attrNameLst>
                                          <p:attrName>r</p:attrName>
                                        </p:attrNameLst>
                                      </p:cBhvr>
                                    </p:animRot>
                                    <p:animRot by="120000">
                                      <p:cBhvr>
                                        <p:cTn id="52" dur="200" fill="hold">
                                          <p:stCondLst>
                                            <p:cond delay="800"/>
                                          </p:stCondLst>
                                        </p:cTn>
                                        <p:tgtEl>
                                          <p:spTgt spid="30"/>
                                        </p:tgtEl>
                                        <p:attrNameLst>
                                          <p:attrName>r</p:attrName>
                                        </p:attrNameLst>
                                      </p:cBhvr>
                                    </p:animRot>
                                  </p:childTnLst>
                                </p:cTn>
                              </p:par>
                              <p:par>
                                <p:cTn id="53" presetID="32" presetClass="emph" presetSubtype="0" repeatCount="indefinite" fill="hold" grpId="0" nodeType="withEffect">
                                  <p:stCondLst>
                                    <p:cond delay="150"/>
                                  </p:stCondLst>
                                  <p:childTnLst>
                                    <p:animRot by="120000">
                                      <p:cBhvr>
                                        <p:cTn id="54" dur="100" fill="hold">
                                          <p:stCondLst>
                                            <p:cond delay="0"/>
                                          </p:stCondLst>
                                        </p:cTn>
                                        <p:tgtEl>
                                          <p:spTgt spid="43"/>
                                        </p:tgtEl>
                                        <p:attrNameLst>
                                          <p:attrName>r</p:attrName>
                                        </p:attrNameLst>
                                      </p:cBhvr>
                                    </p:animRot>
                                    <p:animRot by="-240000">
                                      <p:cBhvr>
                                        <p:cTn id="55" dur="200" fill="hold">
                                          <p:stCondLst>
                                            <p:cond delay="200"/>
                                          </p:stCondLst>
                                        </p:cTn>
                                        <p:tgtEl>
                                          <p:spTgt spid="43"/>
                                        </p:tgtEl>
                                        <p:attrNameLst>
                                          <p:attrName>r</p:attrName>
                                        </p:attrNameLst>
                                      </p:cBhvr>
                                    </p:animRot>
                                    <p:animRot by="240000">
                                      <p:cBhvr>
                                        <p:cTn id="56" dur="200" fill="hold">
                                          <p:stCondLst>
                                            <p:cond delay="400"/>
                                          </p:stCondLst>
                                        </p:cTn>
                                        <p:tgtEl>
                                          <p:spTgt spid="43"/>
                                        </p:tgtEl>
                                        <p:attrNameLst>
                                          <p:attrName>r</p:attrName>
                                        </p:attrNameLst>
                                      </p:cBhvr>
                                    </p:animRot>
                                    <p:animRot by="-240000">
                                      <p:cBhvr>
                                        <p:cTn id="57" dur="200" fill="hold">
                                          <p:stCondLst>
                                            <p:cond delay="600"/>
                                          </p:stCondLst>
                                        </p:cTn>
                                        <p:tgtEl>
                                          <p:spTgt spid="43"/>
                                        </p:tgtEl>
                                        <p:attrNameLst>
                                          <p:attrName>r</p:attrName>
                                        </p:attrNameLst>
                                      </p:cBhvr>
                                    </p:animRot>
                                    <p:animRot by="120000">
                                      <p:cBhvr>
                                        <p:cTn id="58" dur="200" fill="hold">
                                          <p:stCondLst>
                                            <p:cond delay="800"/>
                                          </p:stCondLst>
                                        </p:cTn>
                                        <p:tgtEl>
                                          <p:spTgt spid="43"/>
                                        </p:tgtEl>
                                        <p:attrNameLst>
                                          <p:attrName>r</p:attrName>
                                        </p:attrNameLst>
                                      </p:cBhvr>
                                    </p:animRot>
                                  </p:childTnLst>
                                </p:cTn>
                              </p:par>
                              <p:par>
                                <p:cTn id="59" presetID="32" presetClass="emph" presetSubtype="0" repeatCount="indefinite" fill="hold" grpId="0" nodeType="withEffect">
                                  <p:stCondLst>
                                    <p:cond delay="200"/>
                                  </p:stCondLst>
                                  <p:childTnLst>
                                    <p:animRot by="120000">
                                      <p:cBhvr>
                                        <p:cTn id="60" dur="100" fill="hold">
                                          <p:stCondLst>
                                            <p:cond delay="0"/>
                                          </p:stCondLst>
                                        </p:cTn>
                                        <p:tgtEl>
                                          <p:spTgt spid="39"/>
                                        </p:tgtEl>
                                        <p:attrNameLst>
                                          <p:attrName>r</p:attrName>
                                        </p:attrNameLst>
                                      </p:cBhvr>
                                    </p:animRot>
                                    <p:animRot by="-240000">
                                      <p:cBhvr>
                                        <p:cTn id="61" dur="200" fill="hold">
                                          <p:stCondLst>
                                            <p:cond delay="200"/>
                                          </p:stCondLst>
                                        </p:cTn>
                                        <p:tgtEl>
                                          <p:spTgt spid="39"/>
                                        </p:tgtEl>
                                        <p:attrNameLst>
                                          <p:attrName>r</p:attrName>
                                        </p:attrNameLst>
                                      </p:cBhvr>
                                    </p:animRot>
                                    <p:animRot by="240000">
                                      <p:cBhvr>
                                        <p:cTn id="62" dur="200" fill="hold">
                                          <p:stCondLst>
                                            <p:cond delay="400"/>
                                          </p:stCondLst>
                                        </p:cTn>
                                        <p:tgtEl>
                                          <p:spTgt spid="39"/>
                                        </p:tgtEl>
                                        <p:attrNameLst>
                                          <p:attrName>r</p:attrName>
                                        </p:attrNameLst>
                                      </p:cBhvr>
                                    </p:animRot>
                                    <p:animRot by="-240000">
                                      <p:cBhvr>
                                        <p:cTn id="63" dur="200" fill="hold">
                                          <p:stCondLst>
                                            <p:cond delay="600"/>
                                          </p:stCondLst>
                                        </p:cTn>
                                        <p:tgtEl>
                                          <p:spTgt spid="39"/>
                                        </p:tgtEl>
                                        <p:attrNameLst>
                                          <p:attrName>r</p:attrName>
                                        </p:attrNameLst>
                                      </p:cBhvr>
                                    </p:animRot>
                                    <p:animRot by="120000">
                                      <p:cBhvr>
                                        <p:cTn id="64" dur="200" fill="hold">
                                          <p:stCondLst>
                                            <p:cond delay="800"/>
                                          </p:stCondLst>
                                        </p:cTn>
                                        <p:tgtEl>
                                          <p:spTgt spid="39"/>
                                        </p:tgtEl>
                                        <p:attrNameLst>
                                          <p:attrName>r</p:attrName>
                                        </p:attrNameLst>
                                      </p:cBhvr>
                                    </p:animRot>
                                  </p:childTnLst>
                                </p:cTn>
                              </p:par>
                              <p:par>
                                <p:cTn id="65" presetID="32" presetClass="emph" presetSubtype="0" repeatCount="indefinite" fill="hold" grpId="0" nodeType="withEffect">
                                  <p:stCondLst>
                                    <p:cond delay="0"/>
                                  </p:stCondLst>
                                  <p:childTnLst>
                                    <p:animRot by="120000">
                                      <p:cBhvr>
                                        <p:cTn id="66" dur="100" fill="hold">
                                          <p:stCondLst>
                                            <p:cond delay="0"/>
                                          </p:stCondLst>
                                        </p:cTn>
                                        <p:tgtEl>
                                          <p:spTgt spid="44"/>
                                        </p:tgtEl>
                                        <p:attrNameLst>
                                          <p:attrName>r</p:attrName>
                                        </p:attrNameLst>
                                      </p:cBhvr>
                                    </p:animRot>
                                    <p:animRot by="-240000">
                                      <p:cBhvr>
                                        <p:cTn id="67" dur="200" fill="hold">
                                          <p:stCondLst>
                                            <p:cond delay="200"/>
                                          </p:stCondLst>
                                        </p:cTn>
                                        <p:tgtEl>
                                          <p:spTgt spid="44"/>
                                        </p:tgtEl>
                                        <p:attrNameLst>
                                          <p:attrName>r</p:attrName>
                                        </p:attrNameLst>
                                      </p:cBhvr>
                                    </p:animRot>
                                    <p:animRot by="240000">
                                      <p:cBhvr>
                                        <p:cTn id="68" dur="200" fill="hold">
                                          <p:stCondLst>
                                            <p:cond delay="400"/>
                                          </p:stCondLst>
                                        </p:cTn>
                                        <p:tgtEl>
                                          <p:spTgt spid="44"/>
                                        </p:tgtEl>
                                        <p:attrNameLst>
                                          <p:attrName>r</p:attrName>
                                        </p:attrNameLst>
                                      </p:cBhvr>
                                    </p:animRot>
                                    <p:animRot by="-240000">
                                      <p:cBhvr>
                                        <p:cTn id="69" dur="200" fill="hold">
                                          <p:stCondLst>
                                            <p:cond delay="600"/>
                                          </p:stCondLst>
                                        </p:cTn>
                                        <p:tgtEl>
                                          <p:spTgt spid="44"/>
                                        </p:tgtEl>
                                        <p:attrNameLst>
                                          <p:attrName>r</p:attrName>
                                        </p:attrNameLst>
                                      </p:cBhvr>
                                    </p:animRot>
                                    <p:animRot by="120000">
                                      <p:cBhvr>
                                        <p:cTn id="70" dur="200" fill="hold">
                                          <p:stCondLst>
                                            <p:cond delay="800"/>
                                          </p:stCondLst>
                                        </p:cTn>
                                        <p:tgtEl>
                                          <p:spTgt spid="44"/>
                                        </p:tgtEl>
                                        <p:attrNameLst>
                                          <p:attrName>r</p:attrName>
                                        </p:attrNameLst>
                                      </p:cBhvr>
                                    </p:animRot>
                                  </p:childTnLst>
                                </p:cTn>
                              </p:par>
                              <p:par>
                                <p:cTn id="71" presetID="53" presetClass="entr" presetSubtype="16"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xEl>
                                              <p:pRg st="0" end="0"/>
                                            </p:txEl>
                                          </p:spTgt>
                                        </p:tgtEl>
                                        <p:attrNameLst>
                                          <p:attrName>style.visibility</p:attrName>
                                        </p:attrNameLst>
                                      </p:cBhvr>
                                      <p:to>
                                        <p:strVal val="visible"/>
                                      </p:to>
                                    </p:set>
                                    <p:animEffect transition="in" filter="fade">
                                      <p:cBhvr>
                                        <p:cTn id="78"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2" grpId="0" animBg="1"/>
      <p:bldP spid="43" grpId="0" animBg="1"/>
      <p:bldP spid="44" grpId="0" animBg="1"/>
      <p:bldP spid="45" grpId="0" animBg="1"/>
      <p:bldP spid="46" grpId="0" animBg="1"/>
      <p:bldP spid="47" grpId="0" build="p">
        <p:tmplLst>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w News">
    <p:spTree>
      <p:nvGrpSpPr>
        <p:cNvPr id="1" name=""/>
        <p:cNvGrpSpPr/>
        <p:nvPr/>
      </p:nvGrpSpPr>
      <p:grpSpPr>
        <a:xfrm>
          <a:off x="0" y="0"/>
          <a:ext cx="0" cy="0"/>
          <a:chOff x="0" y="0"/>
          <a:chExt cx="0" cy="0"/>
        </a:xfrm>
      </p:grpSpPr>
      <p:sp>
        <p:nvSpPr>
          <p:cNvPr id="915" name="Freeform 5"/>
          <p:cNvSpPr>
            <a:spLocks/>
          </p:cNvSpPr>
          <p:nvPr userDrawn="1"/>
        </p:nvSpPr>
        <p:spPr bwMode="auto">
          <a:xfrm>
            <a:off x="678068" y="92076"/>
            <a:ext cx="472254"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69"/>
                  <a:pt x="34" y="169"/>
                  <a:pt x="39" y="170"/>
                </a:cubicBezTo>
                <a:cubicBezTo>
                  <a:pt x="59" y="172"/>
                  <a:pt x="123" y="173"/>
                  <a:pt x="123" y="173"/>
                </a:cubicBezTo>
                <a:cubicBezTo>
                  <a:pt x="123" y="173"/>
                  <a:pt x="175" y="172"/>
                  <a:pt x="209" y="170"/>
                </a:cubicBezTo>
                <a:cubicBezTo>
                  <a:pt x="214" y="169"/>
                  <a:pt x="224"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6" name="Freeform 6"/>
          <p:cNvSpPr>
            <a:spLocks/>
          </p:cNvSpPr>
          <p:nvPr userDrawn="1"/>
        </p:nvSpPr>
        <p:spPr bwMode="auto">
          <a:xfrm>
            <a:off x="862264" y="189448"/>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7" name="Freeform 7"/>
          <p:cNvSpPr>
            <a:spLocks/>
          </p:cNvSpPr>
          <p:nvPr userDrawn="1"/>
        </p:nvSpPr>
        <p:spPr bwMode="auto">
          <a:xfrm>
            <a:off x="862264" y="18944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8" name="Freeform 8"/>
          <p:cNvSpPr>
            <a:spLocks/>
          </p:cNvSpPr>
          <p:nvPr userDrawn="1"/>
        </p:nvSpPr>
        <p:spPr bwMode="auto">
          <a:xfrm>
            <a:off x="1240603" y="92076"/>
            <a:ext cx="471442" cy="331876"/>
          </a:xfrm>
          <a:custGeom>
            <a:avLst/>
            <a:gdLst>
              <a:gd name="T0" fmla="*/ 244 w 246"/>
              <a:gd name="T1" fmla="*/ 37 h 173"/>
              <a:gd name="T2" fmla="*/ 234 w 246"/>
              <a:gd name="T3" fmla="*/ 12 h 173"/>
              <a:gd name="T4" fmla="*/ 210 w 246"/>
              <a:gd name="T5" fmla="*/ 2 h 173"/>
              <a:gd name="T6" fmla="*/ 123 w 246"/>
              <a:gd name="T7" fmla="*/ 0 h 173"/>
              <a:gd name="T8" fmla="*/ 123 w 246"/>
              <a:gd name="T9" fmla="*/ 0 h 173"/>
              <a:gd name="T10" fmla="*/ 37 w 246"/>
              <a:gd name="T11" fmla="*/ 2 h 173"/>
              <a:gd name="T12" fmla="*/ 13 w 246"/>
              <a:gd name="T13" fmla="*/ 12 h 173"/>
              <a:gd name="T14" fmla="*/ 3 w 246"/>
              <a:gd name="T15" fmla="*/ 37 h 173"/>
              <a:gd name="T16" fmla="*/ 0 w 246"/>
              <a:gd name="T17" fmla="*/ 77 h 173"/>
              <a:gd name="T18" fmla="*/ 0 w 246"/>
              <a:gd name="T19" fmla="*/ 95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2"/>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3" y="160"/>
                </a:cubicBezTo>
                <a:cubicBezTo>
                  <a:pt x="22" y="169"/>
                  <a:pt x="34" y="169"/>
                  <a:pt x="40" y="170"/>
                </a:cubicBezTo>
                <a:cubicBezTo>
                  <a:pt x="59" y="172"/>
                  <a:pt x="123" y="173"/>
                  <a:pt x="123" y="173"/>
                </a:cubicBezTo>
                <a:cubicBezTo>
                  <a:pt x="123" y="173"/>
                  <a:pt x="175" y="172"/>
                  <a:pt x="210" y="170"/>
                </a:cubicBezTo>
                <a:cubicBezTo>
                  <a:pt x="214" y="169"/>
                  <a:pt x="225" y="169"/>
                  <a:pt x="234" y="160"/>
                </a:cubicBezTo>
                <a:cubicBezTo>
                  <a:pt x="242"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7" name="Freeform 9"/>
          <p:cNvSpPr>
            <a:spLocks/>
          </p:cNvSpPr>
          <p:nvPr userDrawn="1"/>
        </p:nvSpPr>
        <p:spPr bwMode="auto">
          <a:xfrm>
            <a:off x="1426421" y="18944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8" name="Freeform 10"/>
          <p:cNvSpPr>
            <a:spLocks/>
          </p:cNvSpPr>
          <p:nvPr userDrawn="1"/>
        </p:nvSpPr>
        <p:spPr bwMode="auto">
          <a:xfrm>
            <a:off x="1426421" y="18944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9" name="Freeform 11"/>
          <p:cNvSpPr>
            <a:spLocks/>
          </p:cNvSpPr>
          <p:nvPr userDrawn="1"/>
        </p:nvSpPr>
        <p:spPr bwMode="auto">
          <a:xfrm>
            <a:off x="1803950" y="92076"/>
            <a:ext cx="472254"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5" y="172"/>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0" name="Freeform 12"/>
          <p:cNvSpPr>
            <a:spLocks/>
          </p:cNvSpPr>
          <p:nvPr userDrawn="1"/>
        </p:nvSpPr>
        <p:spPr bwMode="auto">
          <a:xfrm>
            <a:off x="1988145" y="189448"/>
            <a:ext cx="129018" cy="134698"/>
          </a:xfrm>
          <a:custGeom>
            <a:avLst/>
            <a:gdLst>
              <a:gd name="T0" fmla="*/ 0 w 159"/>
              <a:gd name="T1" fmla="*/ 0 h 166"/>
              <a:gd name="T2" fmla="*/ 159 w 159"/>
              <a:gd name="T3" fmla="*/ 83 h 166"/>
              <a:gd name="T4" fmla="*/ 0 w 159"/>
              <a:gd name="T5" fmla="*/ 166 h 166"/>
              <a:gd name="T6" fmla="*/ 0 w 159"/>
              <a:gd name="T7" fmla="*/ 0 h 166"/>
            </a:gdLst>
            <a:ahLst/>
            <a:cxnLst>
              <a:cxn ang="0">
                <a:pos x="T0" y="T1"/>
              </a:cxn>
              <a:cxn ang="0">
                <a:pos x="T2" y="T3"/>
              </a:cxn>
              <a:cxn ang="0">
                <a:pos x="T4" y="T5"/>
              </a:cxn>
              <a:cxn ang="0">
                <a:pos x="T6" y="T7"/>
              </a:cxn>
            </a:cxnLst>
            <a:rect l="0" t="0" r="r" b="b"/>
            <a:pathLst>
              <a:path w="159" h="166">
                <a:moveTo>
                  <a:pt x="0" y="0"/>
                </a:moveTo>
                <a:lnTo>
                  <a:pt x="159"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1" name="Freeform 13"/>
          <p:cNvSpPr>
            <a:spLocks/>
          </p:cNvSpPr>
          <p:nvPr userDrawn="1"/>
        </p:nvSpPr>
        <p:spPr bwMode="auto">
          <a:xfrm>
            <a:off x="1988145" y="189448"/>
            <a:ext cx="129018" cy="77086"/>
          </a:xfrm>
          <a:custGeom>
            <a:avLst/>
            <a:gdLst>
              <a:gd name="T0" fmla="*/ 0 w 159"/>
              <a:gd name="T1" fmla="*/ 0 h 95"/>
              <a:gd name="T2" fmla="*/ 159 w 159"/>
              <a:gd name="T3" fmla="*/ 83 h 95"/>
              <a:gd name="T4" fmla="*/ 137 w 159"/>
              <a:gd name="T5" fmla="*/ 95 h 95"/>
              <a:gd name="T6" fmla="*/ 0 w 159"/>
              <a:gd name="T7" fmla="*/ 0 h 95"/>
            </a:gdLst>
            <a:ahLst/>
            <a:cxnLst>
              <a:cxn ang="0">
                <a:pos x="T0" y="T1"/>
              </a:cxn>
              <a:cxn ang="0">
                <a:pos x="T2" y="T3"/>
              </a:cxn>
              <a:cxn ang="0">
                <a:pos x="T4" y="T5"/>
              </a:cxn>
              <a:cxn ang="0">
                <a:pos x="T6" y="T7"/>
              </a:cxn>
            </a:cxnLst>
            <a:rect l="0" t="0" r="r" b="b"/>
            <a:pathLst>
              <a:path w="159" h="95">
                <a:moveTo>
                  <a:pt x="0" y="0"/>
                </a:moveTo>
                <a:lnTo>
                  <a:pt x="159"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2" name="Freeform 14"/>
          <p:cNvSpPr>
            <a:spLocks/>
          </p:cNvSpPr>
          <p:nvPr userDrawn="1"/>
        </p:nvSpPr>
        <p:spPr bwMode="auto">
          <a:xfrm>
            <a:off x="2366484" y="92076"/>
            <a:ext cx="471442"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3 w 246"/>
              <a:gd name="T15" fmla="*/ 37 h 173"/>
              <a:gd name="T16" fmla="*/ 0 w 246"/>
              <a:gd name="T17" fmla="*/ 77 h 173"/>
              <a:gd name="T18" fmla="*/ 0 w 246"/>
              <a:gd name="T19" fmla="*/ 95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2" y="160"/>
                </a:cubicBezTo>
                <a:cubicBezTo>
                  <a:pt x="22" y="169"/>
                  <a:pt x="34" y="169"/>
                  <a:pt x="40" y="170"/>
                </a:cubicBezTo>
                <a:cubicBezTo>
                  <a:pt x="59" y="172"/>
                  <a:pt x="123" y="173"/>
                  <a:pt x="123" y="173"/>
                </a:cubicBezTo>
                <a:cubicBezTo>
                  <a:pt x="123" y="173"/>
                  <a:pt x="175" y="172"/>
                  <a:pt x="209" y="170"/>
                </a:cubicBezTo>
                <a:cubicBezTo>
                  <a:pt x="214" y="169"/>
                  <a:pt x="225"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3" name="Freeform 15"/>
          <p:cNvSpPr>
            <a:spLocks/>
          </p:cNvSpPr>
          <p:nvPr userDrawn="1"/>
        </p:nvSpPr>
        <p:spPr bwMode="auto">
          <a:xfrm>
            <a:off x="2549868" y="189448"/>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4" name="Freeform 16"/>
          <p:cNvSpPr>
            <a:spLocks/>
          </p:cNvSpPr>
          <p:nvPr userDrawn="1"/>
        </p:nvSpPr>
        <p:spPr bwMode="auto">
          <a:xfrm>
            <a:off x="2549868" y="18944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5" name="Freeform 17"/>
          <p:cNvSpPr>
            <a:spLocks/>
          </p:cNvSpPr>
          <p:nvPr userDrawn="1"/>
        </p:nvSpPr>
        <p:spPr bwMode="auto">
          <a:xfrm>
            <a:off x="2929830" y="92076"/>
            <a:ext cx="472254" cy="331876"/>
          </a:xfrm>
          <a:custGeom>
            <a:avLst/>
            <a:gdLst>
              <a:gd name="T0" fmla="*/ 243 w 246"/>
              <a:gd name="T1" fmla="*/ 37 h 173"/>
              <a:gd name="T2" fmla="*/ 233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2"/>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2"/>
                </a:cubicBezTo>
                <a:cubicBezTo>
                  <a:pt x="4" y="20"/>
                  <a:pt x="2" y="37"/>
                  <a:pt x="2" y="37"/>
                </a:cubicBezTo>
                <a:cubicBezTo>
                  <a:pt x="2" y="37"/>
                  <a:pt x="0" y="57"/>
                  <a:pt x="0" y="77"/>
                </a:cubicBezTo>
                <a:cubicBezTo>
                  <a:pt x="0" y="95"/>
                  <a:pt x="0" y="95"/>
                  <a:pt x="0" y="95"/>
                </a:cubicBezTo>
                <a:cubicBezTo>
                  <a:pt x="0" y="115"/>
                  <a:pt x="2" y="135"/>
                  <a:pt x="2" y="135"/>
                </a:cubicBezTo>
                <a:cubicBezTo>
                  <a:pt x="2" y="135"/>
                  <a:pt x="4" y="152"/>
                  <a:pt x="12" y="160"/>
                </a:cubicBezTo>
                <a:cubicBezTo>
                  <a:pt x="21" y="169"/>
                  <a:pt x="34" y="169"/>
                  <a:pt x="39" y="170"/>
                </a:cubicBezTo>
                <a:cubicBezTo>
                  <a:pt x="59" y="172"/>
                  <a:pt x="123" y="173"/>
                  <a:pt x="123" y="173"/>
                </a:cubicBezTo>
                <a:cubicBezTo>
                  <a:pt x="123" y="173"/>
                  <a:pt x="174" y="172"/>
                  <a:pt x="209" y="170"/>
                </a:cubicBezTo>
                <a:cubicBezTo>
                  <a:pt x="214" y="169"/>
                  <a:pt x="224" y="169"/>
                  <a:pt x="233"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6" name="Freeform 18"/>
          <p:cNvSpPr>
            <a:spLocks/>
          </p:cNvSpPr>
          <p:nvPr userDrawn="1"/>
        </p:nvSpPr>
        <p:spPr bwMode="auto">
          <a:xfrm>
            <a:off x="3114026" y="18944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7" name="Freeform 19"/>
          <p:cNvSpPr>
            <a:spLocks/>
          </p:cNvSpPr>
          <p:nvPr userDrawn="1"/>
        </p:nvSpPr>
        <p:spPr bwMode="auto">
          <a:xfrm>
            <a:off x="3114026" y="18944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8" name="Freeform 20"/>
          <p:cNvSpPr>
            <a:spLocks/>
          </p:cNvSpPr>
          <p:nvPr userDrawn="1"/>
        </p:nvSpPr>
        <p:spPr bwMode="auto">
          <a:xfrm>
            <a:off x="3492366" y="92076"/>
            <a:ext cx="471442"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69"/>
                  <a:pt x="34" y="169"/>
                  <a:pt x="39" y="170"/>
                </a:cubicBezTo>
                <a:cubicBezTo>
                  <a:pt x="59" y="172"/>
                  <a:pt x="123" y="173"/>
                  <a:pt x="123" y="173"/>
                </a:cubicBezTo>
                <a:cubicBezTo>
                  <a:pt x="123" y="173"/>
                  <a:pt x="175" y="172"/>
                  <a:pt x="209" y="170"/>
                </a:cubicBezTo>
                <a:cubicBezTo>
                  <a:pt x="214" y="169"/>
                  <a:pt x="225"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9" name="Freeform 21"/>
          <p:cNvSpPr>
            <a:spLocks/>
          </p:cNvSpPr>
          <p:nvPr userDrawn="1"/>
        </p:nvSpPr>
        <p:spPr bwMode="auto">
          <a:xfrm>
            <a:off x="3675749" y="189448"/>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0" name="Freeform 22"/>
          <p:cNvSpPr>
            <a:spLocks/>
          </p:cNvSpPr>
          <p:nvPr userDrawn="1"/>
        </p:nvSpPr>
        <p:spPr bwMode="auto">
          <a:xfrm>
            <a:off x="3675749" y="18944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3" name="Freeform 35"/>
          <p:cNvSpPr>
            <a:spLocks/>
          </p:cNvSpPr>
          <p:nvPr userDrawn="1"/>
        </p:nvSpPr>
        <p:spPr bwMode="auto">
          <a:xfrm>
            <a:off x="4055786" y="92076"/>
            <a:ext cx="472254" cy="331876"/>
          </a:xfrm>
          <a:custGeom>
            <a:avLst/>
            <a:gdLst>
              <a:gd name="T0" fmla="*/ 244 w 246"/>
              <a:gd name="T1" fmla="*/ 37 h 173"/>
              <a:gd name="T2" fmla="*/ 234 w 246"/>
              <a:gd name="T3" fmla="*/ 12 h 173"/>
              <a:gd name="T4" fmla="*/ 210 w 246"/>
              <a:gd name="T5" fmla="*/ 2 h 173"/>
              <a:gd name="T6" fmla="*/ 124 w 246"/>
              <a:gd name="T7" fmla="*/ 0 h 173"/>
              <a:gd name="T8" fmla="*/ 123 w 246"/>
              <a:gd name="T9" fmla="*/ 0 h 173"/>
              <a:gd name="T10" fmla="*/ 37 w 246"/>
              <a:gd name="T11" fmla="*/ 2 h 173"/>
              <a:gd name="T12" fmla="*/ 13 w 246"/>
              <a:gd name="T13" fmla="*/ 12 h 173"/>
              <a:gd name="T14" fmla="*/ 3 w 246"/>
              <a:gd name="T15" fmla="*/ 37 h 173"/>
              <a:gd name="T16" fmla="*/ 0 w 246"/>
              <a:gd name="T17" fmla="*/ 77 h 173"/>
              <a:gd name="T18" fmla="*/ 0 w 246"/>
              <a:gd name="T19" fmla="*/ 95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2"/>
                </a:cubicBezTo>
                <a:cubicBezTo>
                  <a:pt x="225" y="3"/>
                  <a:pt x="214" y="3"/>
                  <a:pt x="210" y="2"/>
                </a:cubicBezTo>
                <a:cubicBezTo>
                  <a:pt x="175" y="0"/>
                  <a:pt x="124" y="0"/>
                  <a:pt x="124" y="0"/>
                </a:cubicBezTo>
                <a:cubicBezTo>
                  <a:pt x="123" y="0"/>
                  <a:pt x="123" y="0"/>
                  <a:pt x="123" y="0"/>
                </a:cubicBezTo>
                <a:cubicBezTo>
                  <a:pt x="123" y="0"/>
                  <a:pt x="72" y="0"/>
                  <a:pt x="37" y="2"/>
                </a:cubicBezTo>
                <a:cubicBezTo>
                  <a:pt x="32" y="3"/>
                  <a:pt x="22" y="3"/>
                  <a:pt x="13"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3" y="160"/>
                </a:cubicBezTo>
                <a:cubicBezTo>
                  <a:pt x="22" y="169"/>
                  <a:pt x="34" y="169"/>
                  <a:pt x="40" y="170"/>
                </a:cubicBezTo>
                <a:cubicBezTo>
                  <a:pt x="59" y="172"/>
                  <a:pt x="123" y="173"/>
                  <a:pt x="123" y="173"/>
                </a:cubicBezTo>
                <a:cubicBezTo>
                  <a:pt x="123" y="173"/>
                  <a:pt x="175" y="172"/>
                  <a:pt x="210" y="170"/>
                </a:cubicBezTo>
                <a:cubicBezTo>
                  <a:pt x="214" y="169"/>
                  <a:pt x="225" y="169"/>
                  <a:pt x="234" y="160"/>
                </a:cubicBezTo>
                <a:cubicBezTo>
                  <a:pt x="242"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4" name="Freeform 36"/>
          <p:cNvSpPr>
            <a:spLocks/>
          </p:cNvSpPr>
          <p:nvPr userDrawn="1"/>
        </p:nvSpPr>
        <p:spPr bwMode="auto">
          <a:xfrm>
            <a:off x="4242415" y="18944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5" name="Freeform 37"/>
          <p:cNvSpPr>
            <a:spLocks/>
          </p:cNvSpPr>
          <p:nvPr userDrawn="1"/>
        </p:nvSpPr>
        <p:spPr bwMode="auto">
          <a:xfrm>
            <a:off x="4242415" y="18944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6" name="Freeform 38"/>
          <p:cNvSpPr>
            <a:spLocks/>
          </p:cNvSpPr>
          <p:nvPr userDrawn="1"/>
        </p:nvSpPr>
        <p:spPr bwMode="auto">
          <a:xfrm>
            <a:off x="4619943" y="92076"/>
            <a:ext cx="471442"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5" y="172"/>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7" name="Freeform 39"/>
          <p:cNvSpPr>
            <a:spLocks/>
          </p:cNvSpPr>
          <p:nvPr userDrawn="1"/>
        </p:nvSpPr>
        <p:spPr bwMode="auto">
          <a:xfrm>
            <a:off x="4804139" y="189448"/>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8" name="Freeform 40"/>
          <p:cNvSpPr>
            <a:spLocks/>
          </p:cNvSpPr>
          <p:nvPr userDrawn="1"/>
        </p:nvSpPr>
        <p:spPr bwMode="auto">
          <a:xfrm>
            <a:off x="4804139" y="189448"/>
            <a:ext cx="130641" cy="77086"/>
          </a:xfrm>
          <a:custGeom>
            <a:avLst/>
            <a:gdLst>
              <a:gd name="T0" fmla="*/ 0 w 161"/>
              <a:gd name="T1" fmla="*/ 0 h 95"/>
              <a:gd name="T2" fmla="*/ 161 w 161"/>
              <a:gd name="T3" fmla="*/ 83 h 95"/>
              <a:gd name="T4" fmla="*/ 139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39"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9" name="Freeform 41"/>
          <p:cNvSpPr>
            <a:spLocks/>
          </p:cNvSpPr>
          <p:nvPr userDrawn="1"/>
        </p:nvSpPr>
        <p:spPr bwMode="auto">
          <a:xfrm>
            <a:off x="5181667" y="92076"/>
            <a:ext cx="472254"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3 w 246"/>
              <a:gd name="T15" fmla="*/ 37 h 173"/>
              <a:gd name="T16" fmla="*/ 0 w 246"/>
              <a:gd name="T17" fmla="*/ 77 h 173"/>
              <a:gd name="T18" fmla="*/ 0 w 246"/>
              <a:gd name="T19" fmla="*/ 95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2" y="160"/>
                </a:cubicBezTo>
                <a:cubicBezTo>
                  <a:pt x="22" y="169"/>
                  <a:pt x="34" y="169"/>
                  <a:pt x="40" y="170"/>
                </a:cubicBezTo>
                <a:cubicBezTo>
                  <a:pt x="59" y="172"/>
                  <a:pt x="123" y="173"/>
                  <a:pt x="123" y="173"/>
                </a:cubicBezTo>
                <a:cubicBezTo>
                  <a:pt x="123" y="173"/>
                  <a:pt x="175" y="172"/>
                  <a:pt x="209" y="170"/>
                </a:cubicBezTo>
                <a:cubicBezTo>
                  <a:pt x="214" y="169"/>
                  <a:pt x="225"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0" name="Freeform 42"/>
          <p:cNvSpPr>
            <a:spLocks/>
          </p:cNvSpPr>
          <p:nvPr userDrawn="1"/>
        </p:nvSpPr>
        <p:spPr bwMode="auto">
          <a:xfrm>
            <a:off x="5365862" y="189448"/>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1" name="Freeform 43"/>
          <p:cNvSpPr>
            <a:spLocks/>
          </p:cNvSpPr>
          <p:nvPr userDrawn="1"/>
        </p:nvSpPr>
        <p:spPr bwMode="auto">
          <a:xfrm>
            <a:off x="5365862" y="18944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2" name="Freeform 44"/>
          <p:cNvSpPr>
            <a:spLocks/>
          </p:cNvSpPr>
          <p:nvPr userDrawn="1"/>
        </p:nvSpPr>
        <p:spPr bwMode="auto">
          <a:xfrm>
            <a:off x="5745824" y="92076"/>
            <a:ext cx="471442"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4" y="172"/>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3" name="Freeform 45"/>
          <p:cNvSpPr>
            <a:spLocks/>
          </p:cNvSpPr>
          <p:nvPr userDrawn="1"/>
        </p:nvSpPr>
        <p:spPr bwMode="auto">
          <a:xfrm>
            <a:off x="5930019" y="18944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4" name="Freeform 46"/>
          <p:cNvSpPr>
            <a:spLocks/>
          </p:cNvSpPr>
          <p:nvPr userDrawn="1"/>
        </p:nvSpPr>
        <p:spPr bwMode="auto">
          <a:xfrm>
            <a:off x="5930019" y="18944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5" name="Freeform 47"/>
          <p:cNvSpPr>
            <a:spLocks/>
          </p:cNvSpPr>
          <p:nvPr userDrawn="1"/>
        </p:nvSpPr>
        <p:spPr bwMode="auto">
          <a:xfrm>
            <a:off x="6307548" y="92076"/>
            <a:ext cx="472254"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3 w 246"/>
              <a:gd name="T15" fmla="*/ 37 h 173"/>
              <a:gd name="T16" fmla="*/ 0 w 246"/>
              <a:gd name="T17" fmla="*/ 77 h 173"/>
              <a:gd name="T18" fmla="*/ 0 w 246"/>
              <a:gd name="T19" fmla="*/ 95 h 173"/>
              <a:gd name="T20" fmla="*/ 3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2" y="160"/>
                </a:cubicBezTo>
                <a:cubicBezTo>
                  <a:pt x="22" y="169"/>
                  <a:pt x="34" y="169"/>
                  <a:pt x="39" y="170"/>
                </a:cubicBezTo>
                <a:cubicBezTo>
                  <a:pt x="59" y="172"/>
                  <a:pt x="123" y="173"/>
                  <a:pt x="123" y="173"/>
                </a:cubicBezTo>
                <a:cubicBezTo>
                  <a:pt x="123" y="173"/>
                  <a:pt x="175" y="172"/>
                  <a:pt x="209" y="170"/>
                </a:cubicBezTo>
                <a:cubicBezTo>
                  <a:pt x="214" y="169"/>
                  <a:pt x="225"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6" name="Freeform 48"/>
          <p:cNvSpPr>
            <a:spLocks/>
          </p:cNvSpPr>
          <p:nvPr userDrawn="1"/>
        </p:nvSpPr>
        <p:spPr bwMode="auto">
          <a:xfrm>
            <a:off x="6491743" y="189448"/>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7" name="Freeform 49"/>
          <p:cNvSpPr>
            <a:spLocks/>
          </p:cNvSpPr>
          <p:nvPr userDrawn="1"/>
        </p:nvSpPr>
        <p:spPr bwMode="auto">
          <a:xfrm>
            <a:off x="6491743" y="18944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8" name="Freeform 50"/>
          <p:cNvSpPr>
            <a:spLocks/>
          </p:cNvSpPr>
          <p:nvPr userDrawn="1"/>
        </p:nvSpPr>
        <p:spPr bwMode="auto">
          <a:xfrm>
            <a:off x="6871705" y="92076"/>
            <a:ext cx="471442" cy="331876"/>
          </a:xfrm>
          <a:custGeom>
            <a:avLst/>
            <a:gdLst>
              <a:gd name="T0" fmla="*/ 243 w 246"/>
              <a:gd name="T1" fmla="*/ 37 h 173"/>
              <a:gd name="T2" fmla="*/ 233 w 246"/>
              <a:gd name="T3" fmla="*/ 12 h 173"/>
              <a:gd name="T4" fmla="*/ 209 w 246"/>
              <a:gd name="T5" fmla="*/ 2 h 173"/>
              <a:gd name="T6" fmla="*/ 123 w 246"/>
              <a:gd name="T7" fmla="*/ 0 h 173"/>
              <a:gd name="T8" fmla="*/ 123 w 246"/>
              <a:gd name="T9" fmla="*/ 0 h 173"/>
              <a:gd name="T10" fmla="*/ 36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2"/>
                </a:cubicBezTo>
                <a:cubicBezTo>
                  <a:pt x="224" y="3"/>
                  <a:pt x="214" y="3"/>
                  <a:pt x="209" y="2"/>
                </a:cubicBezTo>
                <a:cubicBezTo>
                  <a:pt x="174" y="0"/>
                  <a:pt x="123" y="0"/>
                  <a:pt x="123" y="0"/>
                </a:cubicBezTo>
                <a:cubicBezTo>
                  <a:pt x="123" y="0"/>
                  <a:pt x="123" y="0"/>
                  <a:pt x="123" y="0"/>
                </a:cubicBezTo>
                <a:cubicBezTo>
                  <a:pt x="123" y="0"/>
                  <a:pt x="71" y="0"/>
                  <a:pt x="36" y="2"/>
                </a:cubicBezTo>
                <a:cubicBezTo>
                  <a:pt x="32" y="3"/>
                  <a:pt x="21" y="3"/>
                  <a:pt x="12" y="12"/>
                </a:cubicBezTo>
                <a:cubicBezTo>
                  <a:pt x="4" y="20"/>
                  <a:pt x="2" y="37"/>
                  <a:pt x="2" y="37"/>
                </a:cubicBezTo>
                <a:cubicBezTo>
                  <a:pt x="2" y="37"/>
                  <a:pt x="0" y="57"/>
                  <a:pt x="0" y="77"/>
                </a:cubicBezTo>
                <a:cubicBezTo>
                  <a:pt x="0" y="95"/>
                  <a:pt x="0" y="95"/>
                  <a:pt x="0" y="95"/>
                </a:cubicBezTo>
                <a:cubicBezTo>
                  <a:pt x="0" y="115"/>
                  <a:pt x="2" y="135"/>
                  <a:pt x="2" y="135"/>
                </a:cubicBezTo>
                <a:cubicBezTo>
                  <a:pt x="2" y="135"/>
                  <a:pt x="4" y="152"/>
                  <a:pt x="12" y="160"/>
                </a:cubicBezTo>
                <a:cubicBezTo>
                  <a:pt x="21" y="169"/>
                  <a:pt x="33" y="169"/>
                  <a:pt x="39" y="170"/>
                </a:cubicBezTo>
                <a:cubicBezTo>
                  <a:pt x="59" y="172"/>
                  <a:pt x="123" y="173"/>
                  <a:pt x="123" y="173"/>
                </a:cubicBezTo>
                <a:cubicBezTo>
                  <a:pt x="123" y="173"/>
                  <a:pt x="174" y="172"/>
                  <a:pt x="209" y="170"/>
                </a:cubicBezTo>
                <a:cubicBezTo>
                  <a:pt x="214" y="169"/>
                  <a:pt x="224" y="169"/>
                  <a:pt x="233"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9" name="Freeform 51"/>
          <p:cNvSpPr>
            <a:spLocks/>
          </p:cNvSpPr>
          <p:nvPr userDrawn="1"/>
        </p:nvSpPr>
        <p:spPr bwMode="auto">
          <a:xfrm>
            <a:off x="7055901" y="18944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0" name="Freeform 52"/>
          <p:cNvSpPr>
            <a:spLocks/>
          </p:cNvSpPr>
          <p:nvPr userDrawn="1"/>
        </p:nvSpPr>
        <p:spPr bwMode="auto">
          <a:xfrm>
            <a:off x="7055901" y="18944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1" name="Freeform 53"/>
          <p:cNvSpPr>
            <a:spLocks/>
          </p:cNvSpPr>
          <p:nvPr userDrawn="1"/>
        </p:nvSpPr>
        <p:spPr bwMode="auto">
          <a:xfrm>
            <a:off x="7433429" y="92076"/>
            <a:ext cx="472254"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69"/>
                  <a:pt x="34" y="169"/>
                  <a:pt x="39" y="170"/>
                </a:cubicBezTo>
                <a:cubicBezTo>
                  <a:pt x="59" y="172"/>
                  <a:pt x="123" y="173"/>
                  <a:pt x="123" y="173"/>
                </a:cubicBezTo>
                <a:cubicBezTo>
                  <a:pt x="123" y="173"/>
                  <a:pt x="175" y="172"/>
                  <a:pt x="209" y="170"/>
                </a:cubicBezTo>
                <a:cubicBezTo>
                  <a:pt x="214" y="169"/>
                  <a:pt x="224"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2" name="Freeform 54"/>
          <p:cNvSpPr>
            <a:spLocks/>
          </p:cNvSpPr>
          <p:nvPr userDrawn="1"/>
        </p:nvSpPr>
        <p:spPr bwMode="auto">
          <a:xfrm>
            <a:off x="7617624" y="189448"/>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3" name="Freeform 55"/>
          <p:cNvSpPr>
            <a:spLocks/>
          </p:cNvSpPr>
          <p:nvPr userDrawn="1"/>
        </p:nvSpPr>
        <p:spPr bwMode="auto">
          <a:xfrm>
            <a:off x="7617624" y="18944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4" name="Freeform 56"/>
          <p:cNvSpPr>
            <a:spLocks/>
          </p:cNvSpPr>
          <p:nvPr userDrawn="1"/>
        </p:nvSpPr>
        <p:spPr bwMode="auto">
          <a:xfrm>
            <a:off x="7995964" y="92076"/>
            <a:ext cx="471442" cy="331876"/>
          </a:xfrm>
          <a:custGeom>
            <a:avLst/>
            <a:gdLst>
              <a:gd name="T0" fmla="*/ 244 w 246"/>
              <a:gd name="T1" fmla="*/ 37 h 173"/>
              <a:gd name="T2" fmla="*/ 234 w 246"/>
              <a:gd name="T3" fmla="*/ 12 h 173"/>
              <a:gd name="T4" fmla="*/ 210 w 246"/>
              <a:gd name="T5" fmla="*/ 2 h 173"/>
              <a:gd name="T6" fmla="*/ 123 w 246"/>
              <a:gd name="T7" fmla="*/ 0 h 173"/>
              <a:gd name="T8" fmla="*/ 123 w 246"/>
              <a:gd name="T9" fmla="*/ 0 h 173"/>
              <a:gd name="T10" fmla="*/ 37 w 246"/>
              <a:gd name="T11" fmla="*/ 2 h 173"/>
              <a:gd name="T12" fmla="*/ 13 w 246"/>
              <a:gd name="T13" fmla="*/ 12 h 173"/>
              <a:gd name="T14" fmla="*/ 3 w 246"/>
              <a:gd name="T15" fmla="*/ 37 h 173"/>
              <a:gd name="T16" fmla="*/ 0 w 246"/>
              <a:gd name="T17" fmla="*/ 77 h 173"/>
              <a:gd name="T18" fmla="*/ 0 w 246"/>
              <a:gd name="T19" fmla="*/ 95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2"/>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3" y="160"/>
                </a:cubicBezTo>
                <a:cubicBezTo>
                  <a:pt x="22" y="169"/>
                  <a:pt x="34" y="169"/>
                  <a:pt x="40" y="170"/>
                </a:cubicBezTo>
                <a:cubicBezTo>
                  <a:pt x="59" y="172"/>
                  <a:pt x="123" y="173"/>
                  <a:pt x="123" y="173"/>
                </a:cubicBezTo>
                <a:cubicBezTo>
                  <a:pt x="123" y="173"/>
                  <a:pt x="175" y="172"/>
                  <a:pt x="210" y="170"/>
                </a:cubicBezTo>
                <a:cubicBezTo>
                  <a:pt x="214" y="169"/>
                  <a:pt x="225" y="169"/>
                  <a:pt x="234" y="160"/>
                </a:cubicBezTo>
                <a:cubicBezTo>
                  <a:pt x="242"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5" name="Freeform 57"/>
          <p:cNvSpPr>
            <a:spLocks/>
          </p:cNvSpPr>
          <p:nvPr userDrawn="1"/>
        </p:nvSpPr>
        <p:spPr bwMode="auto">
          <a:xfrm>
            <a:off x="8181781" y="18944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6" name="Freeform 58"/>
          <p:cNvSpPr>
            <a:spLocks/>
          </p:cNvSpPr>
          <p:nvPr userDrawn="1"/>
        </p:nvSpPr>
        <p:spPr bwMode="auto">
          <a:xfrm>
            <a:off x="8181781" y="18944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7" name="Freeform 59"/>
          <p:cNvSpPr>
            <a:spLocks/>
          </p:cNvSpPr>
          <p:nvPr userDrawn="1"/>
        </p:nvSpPr>
        <p:spPr bwMode="auto">
          <a:xfrm>
            <a:off x="8559310" y="92076"/>
            <a:ext cx="472254"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5" y="172"/>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8" name="Freeform 60"/>
          <p:cNvSpPr>
            <a:spLocks/>
          </p:cNvSpPr>
          <p:nvPr userDrawn="1"/>
        </p:nvSpPr>
        <p:spPr bwMode="auto">
          <a:xfrm>
            <a:off x="8743505" y="18944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9" name="Freeform 61"/>
          <p:cNvSpPr>
            <a:spLocks/>
          </p:cNvSpPr>
          <p:nvPr userDrawn="1"/>
        </p:nvSpPr>
        <p:spPr bwMode="auto">
          <a:xfrm>
            <a:off x="8743505" y="18944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3" name="Freeform 65"/>
          <p:cNvSpPr>
            <a:spLocks/>
          </p:cNvSpPr>
          <p:nvPr userDrawn="1"/>
        </p:nvSpPr>
        <p:spPr bwMode="auto">
          <a:xfrm>
            <a:off x="678068" y="544643"/>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4" name="Freeform 66"/>
          <p:cNvSpPr>
            <a:spLocks/>
          </p:cNvSpPr>
          <p:nvPr userDrawn="1"/>
        </p:nvSpPr>
        <p:spPr bwMode="auto">
          <a:xfrm>
            <a:off x="862264" y="644449"/>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5" name="Freeform 67"/>
          <p:cNvSpPr>
            <a:spLocks/>
          </p:cNvSpPr>
          <p:nvPr userDrawn="1"/>
        </p:nvSpPr>
        <p:spPr bwMode="auto">
          <a:xfrm>
            <a:off x="862264" y="64444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6" name="Freeform 68"/>
          <p:cNvSpPr>
            <a:spLocks/>
          </p:cNvSpPr>
          <p:nvPr userDrawn="1"/>
        </p:nvSpPr>
        <p:spPr bwMode="auto">
          <a:xfrm>
            <a:off x="1240603" y="544643"/>
            <a:ext cx="471442" cy="331876"/>
          </a:xfrm>
          <a:custGeom>
            <a:avLst/>
            <a:gdLst>
              <a:gd name="T0" fmla="*/ 244 w 246"/>
              <a:gd name="T1" fmla="*/ 38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8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3"/>
                  <a:pt x="214" y="3"/>
                  <a:pt x="210" y="3"/>
                </a:cubicBezTo>
                <a:cubicBezTo>
                  <a:pt x="175" y="0"/>
                  <a:pt x="123" y="0"/>
                  <a:pt x="123" y="0"/>
                </a:cubicBezTo>
                <a:cubicBezTo>
                  <a:pt x="123" y="0"/>
                  <a:pt x="123" y="0"/>
                  <a:pt x="123" y="0"/>
                </a:cubicBezTo>
                <a:cubicBezTo>
                  <a:pt x="123" y="0"/>
                  <a:pt x="72" y="0"/>
                  <a:pt x="37" y="3"/>
                </a:cubicBezTo>
                <a:cubicBezTo>
                  <a:pt x="32" y="3"/>
                  <a:pt x="22" y="3"/>
                  <a:pt x="13"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7" name="Freeform 69"/>
          <p:cNvSpPr>
            <a:spLocks/>
          </p:cNvSpPr>
          <p:nvPr userDrawn="1"/>
        </p:nvSpPr>
        <p:spPr bwMode="auto">
          <a:xfrm>
            <a:off x="1426421" y="644449"/>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8" name="Freeform 70"/>
          <p:cNvSpPr>
            <a:spLocks/>
          </p:cNvSpPr>
          <p:nvPr userDrawn="1"/>
        </p:nvSpPr>
        <p:spPr bwMode="auto">
          <a:xfrm>
            <a:off x="1426421" y="64444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9" name="Freeform 71"/>
          <p:cNvSpPr>
            <a:spLocks/>
          </p:cNvSpPr>
          <p:nvPr userDrawn="1"/>
        </p:nvSpPr>
        <p:spPr bwMode="auto">
          <a:xfrm>
            <a:off x="1803950" y="544643"/>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0" name="Freeform 72"/>
          <p:cNvSpPr>
            <a:spLocks/>
          </p:cNvSpPr>
          <p:nvPr userDrawn="1"/>
        </p:nvSpPr>
        <p:spPr bwMode="auto">
          <a:xfrm>
            <a:off x="1988145" y="644449"/>
            <a:ext cx="129018" cy="133887"/>
          </a:xfrm>
          <a:custGeom>
            <a:avLst/>
            <a:gdLst>
              <a:gd name="T0" fmla="*/ 0 w 159"/>
              <a:gd name="T1" fmla="*/ 0 h 165"/>
              <a:gd name="T2" fmla="*/ 159 w 159"/>
              <a:gd name="T3" fmla="*/ 83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1" name="Freeform 73"/>
          <p:cNvSpPr>
            <a:spLocks/>
          </p:cNvSpPr>
          <p:nvPr userDrawn="1"/>
        </p:nvSpPr>
        <p:spPr bwMode="auto">
          <a:xfrm>
            <a:off x="1988145" y="644449"/>
            <a:ext cx="129018" cy="74652"/>
          </a:xfrm>
          <a:custGeom>
            <a:avLst/>
            <a:gdLst>
              <a:gd name="T0" fmla="*/ 0 w 159"/>
              <a:gd name="T1" fmla="*/ 0 h 92"/>
              <a:gd name="T2" fmla="*/ 159 w 159"/>
              <a:gd name="T3" fmla="*/ 83 h 92"/>
              <a:gd name="T4" fmla="*/ 137 w 159"/>
              <a:gd name="T5" fmla="*/ 92 h 92"/>
              <a:gd name="T6" fmla="*/ 0 w 159"/>
              <a:gd name="T7" fmla="*/ 0 h 92"/>
            </a:gdLst>
            <a:ahLst/>
            <a:cxnLst>
              <a:cxn ang="0">
                <a:pos x="T0" y="T1"/>
              </a:cxn>
              <a:cxn ang="0">
                <a:pos x="T2" y="T3"/>
              </a:cxn>
              <a:cxn ang="0">
                <a:pos x="T4" y="T5"/>
              </a:cxn>
              <a:cxn ang="0">
                <a:pos x="T6" y="T7"/>
              </a:cxn>
            </a:cxnLst>
            <a:rect l="0" t="0" r="r" b="b"/>
            <a:pathLst>
              <a:path w="159" h="92">
                <a:moveTo>
                  <a:pt x="0" y="0"/>
                </a:moveTo>
                <a:lnTo>
                  <a:pt x="159"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2" name="Freeform 74"/>
          <p:cNvSpPr>
            <a:spLocks/>
          </p:cNvSpPr>
          <p:nvPr userDrawn="1"/>
        </p:nvSpPr>
        <p:spPr bwMode="auto">
          <a:xfrm>
            <a:off x="2366484" y="544643"/>
            <a:ext cx="471442"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2" y="0"/>
                  <a:pt x="37" y="3"/>
                </a:cubicBezTo>
                <a:cubicBezTo>
                  <a:pt x="32" y="3"/>
                  <a:pt x="22" y="3"/>
                  <a:pt x="12"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3" name="Freeform 75"/>
          <p:cNvSpPr>
            <a:spLocks/>
          </p:cNvSpPr>
          <p:nvPr userDrawn="1"/>
        </p:nvSpPr>
        <p:spPr bwMode="auto">
          <a:xfrm>
            <a:off x="2549868" y="644449"/>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4" name="Freeform 76"/>
          <p:cNvSpPr>
            <a:spLocks/>
          </p:cNvSpPr>
          <p:nvPr userDrawn="1"/>
        </p:nvSpPr>
        <p:spPr bwMode="auto">
          <a:xfrm>
            <a:off x="2549868" y="64444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5" name="Freeform 77"/>
          <p:cNvSpPr>
            <a:spLocks/>
          </p:cNvSpPr>
          <p:nvPr userDrawn="1"/>
        </p:nvSpPr>
        <p:spPr bwMode="auto">
          <a:xfrm>
            <a:off x="2929830" y="544643"/>
            <a:ext cx="472254" cy="331876"/>
          </a:xfrm>
          <a:custGeom>
            <a:avLst/>
            <a:gdLst>
              <a:gd name="T0" fmla="*/ 243 w 246"/>
              <a:gd name="T1" fmla="*/ 38 h 173"/>
              <a:gd name="T2" fmla="*/ 233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3" y="13"/>
                </a:cubicBezTo>
                <a:cubicBezTo>
                  <a:pt x="224" y="3"/>
                  <a:pt x="214" y="3"/>
                  <a:pt x="209" y="3"/>
                </a:cubicBezTo>
                <a:cubicBezTo>
                  <a:pt x="174" y="0"/>
                  <a:pt x="123" y="0"/>
                  <a:pt x="123" y="0"/>
                </a:cubicBezTo>
                <a:cubicBezTo>
                  <a:pt x="123" y="0"/>
                  <a:pt x="123" y="0"/>
                  <a:pt x="123" y="0"/>
                </a:cubicBezTo>
                <a:cubicBezTo>
                  <a:pt x="123" y="0"/>
                  <a:pt x="71" y="0"/>
                  <a:pt x="37" y="3"/>
                </a:cubicBezTo>
                <a:cubicBezTo>
                  <a:pt x="32" y="3"/>
                  <a:pt x="21" y="3"/>
                  <a:pt x="12" y="13"/>
                </a:cubicBezTo>
                <a:cubicBezTo>
                  <a:pt x="4" y="21"/>
                  <a:pt x="2" y="38"/>
                  <a:pt x="2" y="38"/>
                </a:cubicBezTo>
                <a:cubicBezTo>
                  <a:pt x="2" y="38"/>
                  <a:pt x="0" y="58"/>
                  <a:pt x="0" y="77"/>
                </a:cubicBezTo>
                <a:cubicBezTo>
                  <a:pt x="0" y="96"/>
                  <a:pt x="0" y="96"/>
                  <a:pt x="0" y="96"/>
                </a:cubicBezTo>
                <a:cubicBezTo>
                  <a:pt x="0" y="116"/>
                  <a:pt x="2" y="136"/>
                  <a:pt x="2" y="136"/>
                </a:cubicBezTo>
                <a:cubicBezTo>
                  <a:pt x="2" y="136"/>
                  <a:pt x="4" y="153"/>
                  <a:pt x="12" y="160"/>
                </a:cubicBezTo>
                <a:cubicBezTo>
                  <a:pt x="21" y="170"/>
                  <a:pt x="34"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6" name="Freeform 78"/>
          <p:cNvSpPr>
            <a:spLocks/>
          </p:cNvSpPr>
          <p:nvPr userDrawn="1"/>
        </p:nvSpPr>
        <p:spPr bwMode="auto">
          <a:xfrm>
            <a:off x="3114026" y="644449"/>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7" name="Freeform 79"/>
          <p:cNvSpPr>
            <a:spLocks/>
          </p:cNvSpPr>
          <p:nvPr userDrawn="1"/>
        </p:nvSpPr>
        <p:spPr bwMode="auto">
          <a:xfrm>
            <a:off x="3114026" y="64444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8" name="Freeform 80"/>
          <p:cNvSpPr>
            <a:spLocks/>
          </p:cNvSpPr>
          <p:nvPr userDrawn="1"/>
        </p:nvSpPr>
        <p:spPr bwMode="auto">
          <a:xfrm>
            <a:off x="3492366" y="544643"/>
            <a:ext cx="471442"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9" name="Freeform 81"/>
          <p:cNvSpPr>
            <a:spLocks/>
          </p:cNvSpPr>
          <p:nvPr userDrawn="1"/>
        </p:nvSpPr>
        <p:spPr bwMode="auto">
          <a:xfrm>
            <a:off x="3675749" y="644449"/>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0" name="Freeform 82"/>
          <p:cNvSpPr>
            <a:spLocks/>
          </p:cNvSpPr>
          <p:nvPr userDrawn="1"/>
        </p:nvSpPr>
        <p:spPr bwMode="auto">
          <a:xfrm>
            <a:off x="3675749" y="64444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3" name="Freeform 95"/>
          <p:cNvSpPr>
            <a:spLocks/>
          </p:cNvSpPr>
          <p:nvPr userDrawn="1"/>
        </p:nvSpPr>
        <p:spPr bwMode="auto">
          <a:xfrm>
            <a:off x="4055786" y="544643"/>
            <a:ext cx="472254" cy="331876"/>
          </a:xfrm>
          <a:custGeom>
            <a:avLst/>
            <a:gdLst>
              <a:gd name="T0" fmla="*/ 244 w 246"/>
              <a:gd name="T1" fmla="*/ 38 h 173"/>
              <a:gd name="T2" fmla="*/ 234 w 246"/>
              <a:gd name="T3" fmla="*/ 13 h 173"/>
              <a:gd name="T4" fmla="*/ 210 w 246"/>
              <a:gd name="T5" fmla="*/ 3 h 173"/>
              <a:gd name="T6" fmla="*/ 124 w 246"/>
              <a:gd name="T7" fmla="*/ 0 h 173"/>
              <a:gd name="T8" fmla="*/ 123 w 246"/>
              <a:gd name="T9" fmla="*/ 0 h 173"/>
              <a:gd name="T10" fmla="*/ 37 w 246"/>
              <a:gd name="T11" fmla="*/ 3 h 173"/>
              <a:gd name="T12" fmla="*/ 13 w 246"/>
              <a:gd name="T13" fmla="*/ 13 h 173"/>
              <a:gd name="T14" fmla="*/ 3 w 246"/>
              <a:gd name="T15" fmla="*/ 38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3"/>
                  <a:pt x="214" y="3"/>
                  <a:pt x="210" y="3"/>
                </a:cubicBezTo>
                <a:cubicBezTo>
                  <a:pt x="175" y="0"/>
                  <a:pt x="124" y="0"/>
                  <a:pt x="124" y="0"/>
                </a:cubicBezTo>
                <a:cubicBezTo>
                  <a:pt x="123" y="0"/>
                  <a:pt x="123" y="0"/>
                  <a:pt x="123" y="0"/>
                </a:cubicBezTo>
                <a:cubicBezTo>
                  <a:pt x="123" y="0"/>
                  <a:pt x="72" y="0"/>
                  <a:pt x="37" y="3"/>
                </a:cubicBezTo>
                <a:cubicBezTo>
                  <a:pt x="32" y="3"/>
                  <a:pt x="22" y="3"/>
                  <a:pt x="13"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4" name="Freeform 96"/>
          <p:cNvSpPr>
            <a:spLocks/>
          </p:cNvSpPr>
          <p:nvPr userDrawn="1"/>
        </p:nvSpPr>
        <p:spPr bwMode="auto">
          <a:xfrm>
            <a:off x="4242415" y="644449"/>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5" name="Freeform 97"/>
          <p:cNvSpPr>
            <a:spLocks/>
          </p:cNvSpPr>
          <p:nvPr userDrawn="1"/>
        </p:nvSpPr>
        <p:spPr bwMode="auto">
          <a:xfrm>
            <a:off x="4242415" y="64444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6" name="Freeform 98"/>
          <p:cNvSpPr>
            <a:spLocks/>
          </p:cNvSpPr>
          <p:nvPr userDrawn="1"/>
        </p:nvSpPr>
        <p:spPr bwMode="auto">
          <a:xfrm>
            <a:off x="4619943" y="544643"/>
            <a:ext cx="471442"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7" name="Freeform 99"/>
          <p:cNvSpPr>
            <a:spLocks/>
          </p:cNvSpPr>
          <p:nvPr userDrawn="1"/>
        </p:nvSpPr>
        <p:spPr bwMode="auto">
          <a:xfrm>
            <a:off x="4804139" y="644449"/>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8" name="Freeform 100"/>
          <p:cNvSpPr>
            <a:spLocks/>
          </p:cNvSpPr>
          <p:nvPr userDrawn="1"/>
        </p:nvSpPr>
        <p:spPr bwMode="auto">
          <a:xfrm>
            <a:off x="4804139" y="644449"/>
            <a:ext cx="130641" cy="74652"/>
          </a:xfrm>
          <a:custGeom>
            <a:avLst/>
            <a:gdLst>
              <a:gd name="T0" fmla="*/ 0 w 161"/>
              <a:gd name="T1" fmla="*/ 0 h 92"/>
              <a:gd name="T2" fmla="*/ 161 w 161"/>
              <a:gd name="T3" fmla="*/ 83 h 92"/>
              <a:gd name="T4" fmla="*/ 139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39"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9" name="Freeform 101"/>
          <p:cNvSpPr>
            <a:spLocks/>
          </p:cNvSpPr>
          <p:nvPr userDrawn="1"/>
        </p:nvSpPr>
        <p:spPr bwMode="auto">
          <a:xfrm>
            <a:off x="5181667" y="544643"/>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2" y="0"/>
                  <a:pt x="37" y="3"/>
                </a:cubicBezTo>
                <a:cubicBezTo>
                  <a:pt x="32" y="3"/>
                  <a:pt x="22" y="3"/>
                  <a:pt x="12"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0" name="Freeform 102"/>
          <p:cNvSpPr>
            <a:spLocks/>
          </p:cNvSpPr>
          <p:nvPr userDrawn="1"/>
        </p:nvSpPr>
        <p:spPr bwMode="auto">
          <a:xfrm>
            <a:off x="5365862" y="644449"/>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1" name="Freeform 103"/>
          <p:cNvSpPr>
            <a:spLocks/>
          </p:cNvSpPr>
          <p:nvPr userDrawn="1"/>
        </p:nvSpPr>
        <p:spPr bwMode="auto">
          <a:xfrm>
            <a:off x="5365862" y="64444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2" name="Freeform 104"/>
          <p:cNvSpPr>
            <a:spLocks/>
          </p:cNvSpPr>
          <p:nvPr userDrawn="1"/>
        </p:nvSpPr>
        <p:spPr bwMode="auto">
          <a:xfrm>
            <a:off x="5745824" y="544643"/>
            <a:ext cx="471442"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4"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4"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3" name="Freeform 105"/>
          <p:cNvSpPr>
            <a:spLocks/>
          </p:cNvSpPr>
          <p:nvPr userDrawn="1"/>
        </p:nvSpPr>
        <p:spPr bwMode="auto">
          <a:xfrm>
            <a:off x="5930019" y="644449"/>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06"/>
          <p:cNvSpPr>
            <a:spLocks/>
          </p:cNvSpPr>
          <p:nvPr userDrawn="1"/>
        </p:nvSpPr>
        <p:spPr bwMode="auto">
          <a:xfrm>
            <a:off x="5930019" y="64444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Freeform 107"/>
          <p:cNvSpPr>
            <a:spLocks/>
          </p:cNvSpPr>
          <p:nvPr userDrawn="1"/>
        </p:nvSpPr>
        <p:spPr bwMode="auto">
          <a:xfrm>
            <a:off x="6307548" y="544643"/>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7 h 173"/>
              <a:gd name="T18" fmla="*/ 0 w 246"/>
              <a:gd name="T19" fmla="*/ 96 h 173"/>
              <a:gd name="T20" fmla="*/ 3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6" name="Freeform 108"/>
          <p:cNvSpPr>
            <a:spLocks/>
          </p:cNvSpPr>
          <p:nvPr userDrawn="1"/>
        </p:nvSpPr>
        <p:spPr bwMode="auto">
          <a:xfrm>
            <a:off x="6491743" y="644449"/>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Freeform 109"/>
          <p:cNvSpPr>
            <a:spLocks/>
          </p:cNvSpPr>
          <p:nvPr userDrawn="1"/>
        </p:nvSpPr>
        <p:spPr bwMode="auto">
          <a:xfrm>
            <a:off x="6491743" y="64444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Freeform 110"/>
          <p:cNvSpPr>
            <a:spLocks/>
          </p:cNvSpPr>
          <p:nvPr userDrawn="1"/>
        </p:nvSpPr>
        <p:spPr bwMode="auto">
          <a:xfrm>
            <a:off x="6871705" y="544643"/>
            <a:ext cx="471442" cy="331876"/>
          </a:xfrm>
          <a:custGeom>
            <a:avLst/>
            <a:gdLst>
              <a:gd name="T0" fmla="*/ 243 w 246"/>
              <a:gd name="T1" fmla="*/ 38 h 173"/>
              <a:gd name="T2" fmla="*/ 233 w 246"/>
              <a:gd name="T3" fmla="*/ 13 h 173"/>
              <a:gd name="T4" fmla="*/ 209 w 246"/>
              <a:gd name="T5" fmla="*/ 3 h 173"/>
              <a:gd name="T6" fmla="*/ 123 w 246"/>
              <a:gd name="T7" fmla="*/ 0 h 173"/>
              <a:gd name="T8" fmla="*/ 123 w 246"/>
              <a:gd name="T9" fmla="*/ 0 h 173"/>
              <a:gd name="T10" fmla="*/ 36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3" y="13"/>
                </a:cubicBezTo>
                <a:cubicBezTo>
                  <a:pt x="224" y="3"/>
                  <a:pt x="214" y="3"/>
                  <a:pt x="209" y="3"/>
                </a:cubicBezTo>
                <a:cubicBezTo>
                  <a:pt x="174" y="0"/>
                  <a:pt x="123" y="0"/>
                  <a:pt x="123" y="0"/>
                </a:cubicBezTo>
                <a:cubicBezTo>
                  <a:pt x="123" y="0"/>
                  <a:pt x="123" y="0"/>
                  <a:pt x="123" y="0"/>
                </a:cubicBezTo>
                <a:cubicBezTo>
                  <a:pt x="123" y="0"/>
                  <a:pt x="71" y="0"/>
                  <a:pt x="36" y="3"/>
                </a:cubicBezTo>
                <a:cubicBezTo>
                  <a:pt x="32" y="3"/>
                  <a:pt x="21" y="3"/>
                  <a:pt x="12" y="13"/>
                </a:cubicBezTo>
                <a:cubicBezTo>
                  <a:pt x="4" y="21"/>
                  <a:pt x="2" y="38"/>
                  <a:pt x="2" y="38"/>
                </a:cubicBezTo>
                <a:cubicBezTo>
                  <a:pt x="2" y="38"/>
                  <a:pt x="0" y="58"/>
                  <a:pt x="0" y="77"/>
                </a:cubicBezTo>
                <a:cubicBezTo>
                  <a:pt x="0" y="96"/>
                  <a:pt x="0" y="96"/>
                  <a:pt x="0" y="96"/>
                </a:cubicBezTo>
                <a:cubicBezTo>
                  <a:pt x="0" y="116"/>
                  <a:pt x="2" y="136"/>
                  <a:pt x="2" y="136"/>
                </a:cubicBezTo>
                <a:cubicBezTo>
                  <a:pt x="2" y="136"/>
                  <a:pt x="4" y="153"/>
                  <a:pt x="12" y="160"/>
                </a:cubicBezTo>
                <a:cubicBezTo>
                  <a:pt x="21" y="170"/>
                  <a:pt x="33"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9" name="Freeform 111"/>
          <p:cNvSpPr>
            <a:spLocks/>
          </p:cNvSpPr>
          <p:nvPr userDrawn="1"/>
        </p:nvSpPr>
        <p:spPr bwMode="auto">
          <a:xfrm>
            <a:off x="7055901" y="644449"/>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Freeform 112"/>
          <p:cNvSpPr>
            <a:spLocks/>
          </p:cNvSpPr>
          <p:nvPr userDrawn="1"/>
        </p:nvSpPr>
        <p:spPr bwMode="auto">
          <a:xfrm>
            <a:off x="7055901" y="64444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1" name="Freeform 113"/>
          <p:cNvSpPr>
            <a:spLocks/>
          </p:cNvSpPr>
          <p:nvPr userDrawn="1"/>
        </p:nvSpPr>
        <p:spPr bwMode="auto">
          <a:xfrm>
            <a:off x="7433429" y="544643"/>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Freeform 114"/>
          <p:cNvSpPr>
            <a:spLocks/>
          </p:cNvSpPr>
          <p:nvPr userDrawn="1"/>
        </p:nvSpPr>
        <p:spPr bwMode="auto">
          <a:xfrm>
            <a:off x="7617624" y="644449"/>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Freeform 115"/>
          <p:cNvSpPr>
            <a:spLocks/>
          </p:cNvSpPr>
          <p:nvPr userDrawn="1"/>
        </p:nvSpPr>
        <p:spPr bwMode="auto">
          <a:xfrm>
            <a:off x="7617624" y="64444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Freeform 116"/>
          <p:cNvSpPr>
            <a:spLocks/>
          </p:cNvSpPr>
          <p:nvPr userDrawn="1"/>
        </p:nvSpPr>
        <p:spPr bwMode="auto">
          <a:xfrm>
            <a:off x="7995964" y="544643"/>
            <a:ext cx="471442" cy="331876"/>
          </a:xfrm>
          <a:custGeom>
            <a:avLst/>
            <a:gdLst>
              <a:gd name="T0" fmla="*/ 244 w 246"/>
              <a:gd name="T1" fmla="*/ 38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8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3"/>
                  <a:pt x="214" y="3"/>
                  <a:pt x="210" y="3"/>
                </a:cubicBezTo>
                <a:cubicBezTo>
                  <a:pt x="175" y="0"/>
                  <a:pt x="123" y="0"/>
                  <a:pt x="123" y="0"/>
                </a:cubicBezTo>
                <a:cubicBezTo>
                  <a:pt x="123" y="0"/>
                  <a:pt x="123" y="0"/>
                  <a:pt x="123" y="0"/>
                </a:cubicBezTo>
                <a:cubicBezTo>
                  <a:pt x="123" y="0"/>
                  <a:pt x="72" y="0"/>
                  <a:pt x="37" y="3"/>
                </a:cubicBezTo>
                <a:cubicBezTo>
                  <a:pt x="32" y="3"/>
                  <a:pt x="22" y="3"/>
                  <a:pt x="13"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Freeform 117"/>
          <p:cNvSpPr>
            <a:spLocks/>
          </p:cNvSpPr>
          <p:nvPr userDrawn="1"/>
        </p:nvSpPr>
        <p:spPr bwMode="auto">
          <a:xfrm>
            <a:off x="8181781" y="644449"/>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Freeform 118"/>
          <p:cNvSpPr>
            <a:spLocks/>
          </p:cNvSpPr>
          <p:nvPr userDrawn="1"/>
        </p:nvSpPr>
        <p:spPr bwMode="auto">
          <a:xfrm>
            <a:off x="8181781" y="64444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Freeform 119"/>
          <p:cNvSpPr>
            <a:spLocks/>
          </p:cNvSpPr>
          <p:nvPr userDrawn="1"/>
        </p:nvSpPr>
        <p:spPr bwMode="auto">
          <a:xfrm>
            <a:off x="8559310" y="572910"/>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Freeform 120"/>
          <p:cNvSpPr>
            <a:spLocks/>
          </p:cNvSpPr>
          <p:nvPr userDrawn="1"/>
        </p:nvSpPr>
        <p:spPr bwMode="auto">
          <a:xfrm>
            <a:off x="8743505" y="644449"/>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Freeform 121"/>
          <p:cNvSpPr>
            <a:spLocks/>
          </p:cNvSpPr>
          <p:nvPr userDrawn="1"/>
        </p:nvSpPr>
        <p:spPr bwMode="auto">
          <a:xfrm>
            <a:off x="8743505" y="64444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Freeform 125"/>
          <p:cNvSpPr>
            <a:spLocks/>
          </p:cNvSpPr>
          <p:nvPr userDrawn="1"/>
        </p:nvSpPr>
        <p:spPr bwMode="auto">
          <a:xfrm>
            <a:off x="678068" y="998833"/>
            <a:ext cx="472254"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Freeform 126"/>
          <p:cNvSpPr>
            <a:spLocks/>
          </p:cNvSpPr>
          <p:nvPr userDrawn="1"/>
        </p:nvSpPr>
        <p:spPr bwMode="auto">
          <a:xfrm>
            <a:off x="862264" y="1098639"/>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Freeform 127"/>
          <p:cNvSpPr>
            <a:spLocks/>
          </p:cNvSpPr>
          <p:nvPr userDrawn="1"/>
        </p:nvSpPr>
        <p:spPr bwMode="auto">
          <a:xfrm>
            <a:off x="862264" y="1098639"/>
            <a:ext cx="130641" cy="75463"/>
          </a:xfrm>
          <a:custGeom>
            <a:avLst/>
            <a:gdLst>
              <a:gd name="T0" fmla="*/ 0 w 161"/>
              <a:gd name="T1" fmla="*/ 0 h 93"/>
              <a:gd name="T2" fmla="*/ 161 w 161"/>
              <a:gd name="T3" fmla="*/ 81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Freeform 128"/>
          <p:cNvSpPr>
            <a:spLocks/>
          </p:cNvSpPr>
          <p:nvPr userDrawn="1"/>
        </p:nvSpPr>
        <p:spPr bwMode="auto">
          <a:xfrm>
            <a:off x="1240603" y="998833"/>
            <a:ext cx="471442" cy="331876"/>
          </a:xfrm>
          <a:custGeom>
            <a:avLst/>
            <a:gdLst>
              <a:gd name="T0" fmla="*/ 244 w 246"/>
              <a:gd name="T1" fmla="*/ 37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3"/>
                </a:cubicBezTo>
                <a:cubicBezTo>
                  <a:pt x="175" y="0"/>
                  <a:pt x="123" y="0"/>
                  <a:pt x="123" y="0"/>
                </a:cubicBezTo>
                <a:cubicBezTo>
                  <a:pt x="123" y="0"/>
                  <a:pt x="123" y="0"/>
                  <a:pt x="123" y="0"/>
                </a:cubicBezTo>
                <a:cubicBezTo>
                  <a:pt x="123" y="0"/>
                  <a:pt x="72" y="0"/>
                  <a:pt x="37" y="3"/>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Freeform 129"/>
          <p:cNvSpPr>
            <a:spLocks/>
          </p:cNvSpPr>
          <p:nvPr userDrawn="1"/>
        </p:nvSpPr>
        <p:spPr bwMode="auto">
          <a:xfrm>
            <a:off x="1426421" y="1098639"/>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Freeform 130"/>
          <p:cNvSpPr>
            <a:spLocks/>
          </p:cNvSpPr>
          <p:nvPr userDrawn="1"/>
        </p:nvSpPr>
        <p:spPr bwMode="auto">
          <a:xfrm>
            <a:off x="1426421" y="1098639"/>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Freeform 131"/>
          <p:cNvSpPr>
            <a:spLocks/>
          </p:cNvSpPr>
          <p:nvPr userDrawn="1"/>
        </p:nvSpPr>
        <p:spPr bwMode="auto">
          <a:xfrm>
            <a:off x="1803950" y="998833"/>
            <a:ext cx="472254"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0" name="Freeform 132"/>
          <p:cNvSpPr>
            <a:spLocks/>
          </p:cNvSpPr>
          <p:nvPr userDrawn="1"/>
        </p:nvSpPr>
        <p:spPr bwMode="auto">
          <a:xfrm>
            <a:off x="1988145" y="1098639"/>
            <a:ext cx="129018" cy="133075"/>
          </a:xfrm>
          <a:custGeom>
            <a:avLst/>
            <a:gdLst>
              <a:gd name="T0" fmla="*/ 0 w 159"/>
              <a:gd name="T1" fmla="*/ 0 h 164"/>
              <a:gd name="T2" fmla="*/ 159 w 159"/>
              <a:gd name="T3" fmla="*/ 81 h 164"/>
              <a:gd name="T4" fmla="*/ 0 w 159"/>
              <a:gd name="T5" fmla="*/ 164 h 164"/>
              <a:gd name="T6" fmla="*/ 0 w 159"/>
              <a:gd name="T7" fmla="*/ 0 h 164"/>
            </a:gdLst>
            <a:ahLst/>
            <a:cxnLst>
              <a:cxn ang="0">
                <a:pos x="T0" y="T1"/>
              </a:cxn>
              <a:cxn ang="0">
                <a:pos x="T2" y="T3"/>
              </a:cxn>
              <a:cxn ang="0">
                <a:pos x="T4" y="T5"/>
              </a:cxn>
              <a:cxn ang="0">
                <a:pos x="T6" y="T7"/>
              </a:cxn>
            </a:cxnLst>
            <a:rect l="0" t="0" r="r" b="b"/>
            <a:pathLst>
              <a:path w="159" h="164">
                <a:moveTo>
                  <a:pt x="0" y="0"/>
                </a:moveTo>
                <a:lnTo>
                  <a:pt x="159"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1" name="Freeform 133"/>
          <p:cNvSpPr>
            <a:spLocks/>
          </p:cNvSpPr>
          <p:nvPr userDrawn="1"/>
        </p:nvSpPr>
        <p:spPr bwMode="auto">
          <a:xfrm>
            <a:off x="1988145" y="1098639"/>
            <a:ext cx="129018" cy="75463"/>
          </a:xfrm>
          <a:custGeom>
            <a:avLst/>
            <a:gdLst>
              <a:gd name="T0" fmla="*/ 0 w 159"/>
              <a:gd name="T1" fmla="*/ 0 h 93"/>
              <a:gd name="T2" fmla="*/ 159 w 159"/>
              <a:gd name="T3" fmla="*/ 81 h 93"/>
              <a:gd name="T4" fmla="*/ 137 w 159"/>
              <a:gd name="T5" fmla="*/ 93 h 93"/>
              <a:gd name="T6" fmla="*/ 0 w 159"/>
              <a:gd name="T7" fmla="*/ 0 h 93"/>
            </a:gdLst>
            <a:ahLst/>
            <a:cxnLst>
              <a:cxn ang="0">
                <a:pos x="T0" y="T1"/>
              </a:cxn>
              <a:cxn ang="0">
                <a:pos x="T2" y="T3"/>
              </a:cxn>
              <a:cxn ang="0">
                <a:pos x="T4" y="T5"/>
              </a:cxn>
              <a:cxn ang="0">
                <a:pos x="T6" y="T7"/>
              </a:cxn>
            </a:cxnLst>
            <a:rect l="0" t="0" r="r" b="b"/>
            <a:pathLst>
              <a:path w="159" h="93">
                <a:moveTo>
                  <a:pt x="0" y="0"/>
                </a:moveTo>
                <a:lnTo>
                  <a:pt x="159"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2" name="Freeform 134"/>
          <p:cNvSpPr>
            <a:spLocks/>
          </p:cNvSpPr>
          <p:nvPr userDrawn="1"/>
        </p:nvSpPr>
        <p:spPr bwMode="auto">
          <a:xfrm>
            <a:off x="2366484" y="998833"/>
            <a:ext cx="471442"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3"/>
                </a:cubicBezTo>
                <a:cubicBezTo>
                  <a:pt x="175" y="0"/>
                  <a:pt x="123" y="0"/>
                  <a:pt x="123" y="0"/>
                </a:cubicBezTo>
                <a:cubicBezTo>
                  <a:pt x="123" y="0"/>
                  <a:pt x="123" y="0"/>
                  <a:pt x="123" y="0"/>
                </a:cubicBezTo>
                <a:cubicBezTo>
                  <a:pt x="123" y="0"/>
                  <a:pt x="72" y="0"/>
                  <a:pt x="37" y="3"/>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3" name="Freeform 135"/>
          <p:cNvSpPr>
            <a:spLocks/>
          </p:cNvSpPr>
          <p:nvPr userDrawn="1"/>
        </p:nvSpPr>
        <p:spPr bwMode="auto">
          <a:xfrm>
            <a:off x="2549868" y="1098639"/>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4" name="Freeform 136"/>
          <p:cNvSpPr>
            <a:spLocks/>
          </p:cNvSpPr>
          <p:nvPr userDrawn="1"/>
        </p:nvSpPr>
        <p:spPr bwMode="auto">
          <a:xfrm>
            <a:off x="2549868" y="1098639"/>
            <a:ext cx="130641" cy="75463"/>
          </a:xfrm>
          <a:custGeom>
            <a:avLst/>
            <a:gdLst>
              <a:gd name="T0" fmla="*/ 0 w 161"/>
              <a:gd name="T1" fmla="*/ 0 h 93"/>
              <a:gd name="T2" fmla="*/ 161 w 161"/>
              <a:gd name="T3" fmla="*/ 81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5" name="Freeform 137"/>
          <p:cNvSpPr>
            <a:spLocks/>
          </p:cNvSpPr>
          <p:nvPr userDrawn="1"/>
        </p:nvSpPr>
        <p:spPr bwMode="auto">
          <a:xfrm>
            <a:off x="2929830" y="998833"/>
            <a:ext cx="472254" cy="331876"/>
          </a:xfrm>
          <a:custGeom>
            <a:avLst/>
            <a:gdLst>
              <a:gd name="T0" fmla="*/ 243 w 246"/>
              <a:gd name="T1" fmla="*/ 37 h 173"/>
              <a:gd name="T2" fmla="*/ 233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3"/>
                </a:cubicBezTo>
                <a:cubicBezTo>
                  <a:pt x="174" y="0"/>
                  <a:pt x="123" y="0"/>
                  <a:pt x="123" y="0"/>
                </a:cubicBezTo>
                <a:cubicBezTo>
                  <a:pt x="123" y="0"/>
                  <a:pt x="123" y="0"/>
                  <a:pt x="123" y="0"/>
                </a:cubicBezTo>
                <a:cubicBezTo>
                  <a:pt x="123" y="0"/>
                  <a:pt x="71" y="0"/>
                  <a:pt x="37" y="3"/>
                </a:cubicBezTo>
                <a:cubicBezTo>
                  <a:pt x="32" y="3"/>
                  <a:pt x="21" y="3"/>
                  <a:pt x="12" y="13"/>
                </a:cubicBezTo>
                <a:cubicBezTo>
                  <a:pt x="4" y="20"/>
                  <a:pt x="2" y="37"/>
                  <a:pt x="2" y="37"/>
                </a:cubicBezTo>
                <a:cubicBezTo>
                  <a:pt x="2" y="37"/>
                  <a:pt x="0" y="57"/>
                  <a:pt x="0" y="77"/>
                </a:cubicBezTo>
                <a:cubicBezTo>
                  <a:pt x="0" y="96"/>
                  <a:pt x="0" y="96"/>
                  <a:pt x="0" y="96"/>
                </a:cubicBezTo>
                <a:cubicBezTo>
                  <a:pt x="0" y="116"/>
                  <a:pt x="2" y="136"/>
                  <a:pt x="2" y="136"/>
                </a:cubicBezTo>
                <a:cubicBezTo>
                  <a:pt x="2" y="136"/>
                  <a:pt x="4" y="153"/>
                  <a:pt x="12" y="160"/>
                </a:cubicBezTo>
                <a:cubicBezTo>
                  <a:pt x="21" y="170"/>
                  <a:pt x="34"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6" name="Freeform 138"/>
          <p:cNvSpPr>
            <a:spLocks/>
          </p:cNvSpPr>
          <p:nvPr userDrawn="1"/>
        </p:nvSpPr>
        <p:spPr bwMode="auto">
          <a:xfrm>
            <a:off x="3114026" y="1098639"/>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7" name="Freeform 139"/>
          <p:cNvSpPr>
            <a:spLocks/>
          </p:cNvSpPr>
          <p:nvPr userDrawn="1"/>
        </p:nvSpPr>
        <p:spPr bwMode="auto">
          <a:xfrm>
            <a:off x="3114026" y="1098639"/>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8" name="Freeform 140"/>
          <p:cNvSpPr>
            <a:spLocks/>
          </p:cNvSpPr>
          <p:nvPr userDrawn="1"/>
        </p:nvSpPr>
        <p:spPr bwMode="auto">
          <a:xfrm>
            <a:off x="3492366" y="998833"/>
            <a:ext cx="471442"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9" name="Freeform 141"/>
          <p:cNvSpPr>
            <a:spLocks/>
          </p:cNvSpPr>
          <p:nvPr userDrawn="1"/>
        </p:nvSpPr>
        <p:spPr bwMode="auto">
          <a:xfrm>
            <a:off x="3675749" y="1098639"/>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0" name="Freeform 142"/>
          <p:cNvSpPr>
            <a:spLocks/>
          </p:cNvSpPr>
          <p:nvPr userDrawn="1"/>
        </p:nvSpPr>
        <p:spPr bwMode="auto">
          <a:xfrm>
            <a:off x="3675749" y="1098639"/>
            <a:ext cx="130641" cy="75463"/>
          </a:xfrm>
          <a:custGeom>
            <a:avLst/>
            <a:gdLst>
              <a:gd name="T0" fmla="*/ 0 w 161"/>
              <a:gd name="T1" fmla="*/ 0 h 93"/>
              <a:gd name="T2" fmla="*/ 161 w 161"/>
              <a:gd name="T3" fmla="*/ 81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3" name="Freeform 155"/>
          <p:cNvSpPr>
            <a:spLocks/>
          </p:cNvSpPr>
          <p:nvPr userDrawn="1"/>
        </p:nvSpPr>
        <p:spPr bwMode="auto">
          <a:xfrm>
            <a:off x="4055786" y="998833"/>
            <a:ext cx="472254" cy="331876"/>
          </a:xfrm>
          <a:custGeom>
            <a:avLst/>
            <a:gdLst>
              <a:gd name="T0" fmla="*/ 244 w 246"/>
              <a:gd name="T1" fmla="*/ 37 h 173"/>
              <a:gd name="T2" fmla="*/ 234 w 246"/>
              <a:gd name="T3" fmla="*/ 13 h 173"/>
              <a:gd name="T4" fmla="*/ 210 w 246"/>
              <a:gd name="T5" fmla="*/ 3 h 173"/>
              <a:gd name="T6" fmla="*/ 124 w 246"/>
              <a:gd name="T7" fmla="*/ 0 h 173"/>
              <a:gd name="T8" fmla="*/ 123 w 246"/>
              <a:gd name="T9" fmla="*/ 0 h 173"/>
              <a:gd name="T10" fmla="*/ 37 w 246"/>
              <a:gd name="T11" fmla="*/ 3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3"/>
                </a:cubicBezTo>
                <a:cubicBezTo>
                  <a:pt x="175" y="0"/>
                  <a:pt x="124" y="0"/>
                  <a:pt x="124" y="0"/>
                </a:cubicBezTo>
                <a:cubicBezTo>
                  <a:pt x="123" y="0"/>
                  <a:pt x="123" y="0"/>
                  <a:pt x="123" y="0"/>
                </a:cubicBezTo>
                <a:cubicBezTo>
                  <a:pt x="123" y="0"/>
                  <a:pt x="72" y="0"/>
                  <a:pt x="37" y="3"/>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5" name="Freeform 156"/>
          <p:cNvSpPr>
            <a:spLocks/>
          </p:cNvSpPr>
          <p:nvPr userDrawn="1"/>
        </p:nvSpPr>
        <p:spPr bwMode="auto">
          <a:xfrm>
            <a:off x="4242415" y="1098639"/>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6" name="Freeform 157"/>
          <p:cNvSpPr>
            <a:spLocks/>
          </p:cNvSpPr>
          <p:nvPr userDrawn="1"/>
        </p:nvSpPr>
        <p:spPr bwMode="auto">
          <a:xfrm>
            <a:off x="4242415" y="1098639"/>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7" name="Freeform 158"/>
          <p:cNvSpPr>
            <a:spLocks/>
          </p:cNvSpPr>
          <p:nvPr userDrawn="1"/>
        </p:nvSpPr>
        <p:spPr bwMode="auto">
          <a:xfrm>
            <a:off x="4619943" y="998833"/>
            <a:ext cx="471442"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8" name="Freeform 159"/>
          <p:cNvSpPr>
            <a:spLocks/>
          </p:cNvSpPr>
          <p:nvPr userDrawn="1"/>
        </p:nvSpPr>
        <p:spPr bwMode="auto">
          <a:xfrm>
            <a:off x="4804139" y="1098639"/>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9" name="Freeform 160"/>
          <p:cNvSpPr>
            <a:spLocks/>
          </p:cNvSpPr>
          <p:nvPr userDrawn="1"/>
        </p:nvSpPr>
        <p:spPr bwMode="auto">
          <a:xfrm>
            <a:off x="4804139" y="1098639"/>
            <a:ext cx="130641" cy="75463"/>
          </a:xfrm>
          <a:custGeom>
            <a:avLst/>
            <a:gdLst>
              <a:gd name="T0" fmla="*/ 0 w 161"/>
              <a:gd name="T1" fmla="*/ 0 h 93"/>
              <a:gd name="T2" fmla="*/ 161 w 161"/>
              <a:gd name="T3" fmla="*/ 81 h 93"/>
              <a:gd name="T4" fmla="*/ 139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39"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0" name="Freeform 161"/>
          <p:cNvSpPr>
            <a:spLocks/>
          </p:cNvSpPr>
          <p:nvPr userDrawn="1"/>
        </p:nvSpPr>
        <p:spPr bwMode="auto">
          <a:xfrm>
            <a:off x="5181667" y="998833"/>
            <a:ext cx="472254"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3"/>
                </a:cubicBezTo>
                <a:cubicBezTo>
                  <a:pt x="175" y="0"/>
                  <a:pt x="123" y="0"/>
                  <a:pt x="123" y="0"/>
                </a:cubicBezTo>
                <a:cubicBezTo>
                  <a:pt x="123" y="0"/>
                  <a:pt x="123" y="0"/>
                  <a:pt x="123" y="0"/>
                </a:cubicBezTo>
                <a:cubicBezTo>
                  <a:pt x="123" y="0"/>
                  <a:pt x="72" y="0"/>
                  <a:pt x="37" y="3"/>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1" name="Freeform 162"/>
          <p:cNvSpPr>
            <a:spLocks/>
          </p:cNvSpPr>
          <p:nvPr userDrawn="1"/>
        </p:nvSpPr>
        <p:spPr bwMode="auto">
          <a:xfrm>
            <a:off x="5365862" y="1098639"/>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2" name="Freeform 163"/>
          <p:cNvSpPr>
            <a:spLocks/>
          </p:cNvSpPr>
          <p:nvPr userDrawn="1"/>
        </p:nvSpPr>
        <p:spPr bwMode="auto">
          <a:xfrm>
            <a:off x="5365862" y="1098639"/>
            <a:ext cx="130641" cy="75463"/>
          </a:xfrm>
          <a:custGeom>
            <a:avLst/>
            <a:gdLst>
              <a:gd name="T0" fmla="*/ 0 w 161"/>
              <a:gd name="T1" fmla="*/ 0 h 93"/>
              <a:gd name="T2" fmla="*/ 161 w 161"/>
              <a:gd name="T3" fmla="*/ 81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3" name="Freeform 164"/>
          <p:cNvSpPr>
            <a:spLocks/>
          </p:cNvSpPr>
          <p:nvPr userDrawn="1"/>
        </p:nvSpPr>
        <p:spPr bwMode="auto">
          <a:xfrm>
            <a:off x="5745824" y="998833"/>
            <a:ext cx="471442"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4"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4"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4" name="Freeform 165"/>
          <p:cNvSpPr>
            <a:spLocks/>
          </p:cNvSpPr>
          <p:nvPr userDrawn="1"/>
        </p:nvSpPr>
        <p:spPr bwMode="auto">
          <a:xfrm>
            <a:off x="5930019" y="1098639"/>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5" name="Freeform 166"/>
          <p:cNvSpPr>
            <a:spLocks/>
          </p:cNvSpPr>
          <p:nvPr userDrawn="1"/>
        </p:nvSpPr>
        <p:spPr bwMode="auto">
          <a:xfrm>
            <a:off x="5930019" y="1098639"/>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6" name="Freeform 167"/>
          <p:cNvSpPr>
            <a:spLocks/>
          </p:cNvSpPr>
          <p:nvPr userDrawn="1"/>
        </p:nvSpPr>
        <p:spPr bwMode="auto">
          <a:xfrm>
            <a:off x="6307548" y="998833"/>
            <a:ext cx="472254"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7" name="Freeform 168"/>
          <p:cNvSpPr>
            <a:spLocks/>
          </p:cNvSpPr>
          <p:nvPr userDrawn="1"/>
        </p:nvSpPr>
        <p:spPr bwMode="auto">
          <a:xfrm>
            <a:off x="6491743" y="1098639"/>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8" name="Freeform 169"/>
          <p:cNvSpPr>
            <a:spLocks/>
          </p:cNvSpPr>
          <p:nvPr userDrawn="1"/>
        </p:nvSpPr>
        <p:spPr bwMode="auto">
          <a:xfrm>
            <a:off x="6491743" y="1098639"/>
            <a:ext cx="130641" cy="75463"/>
          </a:xfrm>
          <a:custGeom>
            <a:avLst/>
            <a:gdLst>
              <a:gd name="T0" fmla="*/ 0 w 161"/>
              <a:gd name="T1" fmla="*/ 0 h 93"/>
              <a:gd name="T2" fmla="*/ 161 w 161"/>
              <a:gd name="T3" fmla="*/ 81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9" name="Freeform 170"/>
          <p:cNvSpPr>
            <a:spLocks/>
          </p:cNvSpPr>
          <p:nvPr userDrawn="1"/>
        </p:nvSpPr>
        <p:spPr bwMode="auto">
          <a:xfrm>
            <a:off x="6871705" y="998833"/>
            <a:ext cx="471442" cy="331876"/>
          </a:xfrm>
          <a:custGeom>
            <a:avLst/>
            <a:gdLst>
              <a:gd name="T0" fmla="*/ 243 w 246"/>
              <a:gd name="T1" fmla="*/ 37 h 173"/>
              <a:gd name="T2" fmla="*/ 233 w 246"/>
              <a:gd name="T3" fmla="*/ 13 h 173"/>
              <a:gd name="T4" fmla="*/ 209 w 246"/>
              <a:gd name="T5" fmla="*/ 3 h 173"/>
              <a:gd name="T6" fmla="*/ 123 w 246"/>
              <a:gd name="T7" fmla="*/ 0 h 173"/>
              <a:gd name="T8" fmla="*/ 123 w 246"/>
              <a:gd name="T9" fmla="*/ 0 h 173"/>
              <a:gd name="T10" fmla="*/ 36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3"/>
                </a:cubicBezTo>
                <a:cubicBezTo>
                  <a:pt x="174" y="0"/>
                  <a:pt x="123" y="0"/>
                  <a:pt x="123" y="0"/>
                </a:cubicBezTo>
                <a:cubicBezTo>
                  <a:pt x="123" y="0"/>
                  <a:pt x="123" y="0"/>
                  <a:pt x="123" y="0"/>
                </a:cubicBezTo>
                <a:cubicBezTo>
                  <a:pt x="123" y="0"/>
                  <a:pt x="71" y="0"/>
                  <a:pt x="36" y="3"/>
                </a:cubicBezTo>
                <a:cubicBezTo>
                  <a:pt x="32" y="3"/>
                  <a:pt x="21" y="3"/>
                  <a:pt x="12" y="13"/>
                </a:cubicBezTo>
                <a:cubicBezTo>
                  <a:pt x="4" y="20"/>
                  <a:pt x="2" y="37"/>
                  <a:pt x="2" y="37"/>
                </a:cubicBezTo>
                <a:cubicBezTo>
                  <a:pt x="2" y="37"/>
                  <a:pt x="0" y="57"/>
                  <a:pt x="0" y="77"/>
                </a:cubicBezTo>
                <a:cubicBezTo>
                  <a:pt x="0" y="96"/>
                  <a:pt x="0" y="96"/>
                  <a:pt x="0" y="96"/>
                </a:cubicBezTo>
                <a:cubicBezTo>
                  <a:pt x="0" y="116"/>
                  <a:pt x="2" y="136"/>
                  <a:pt x="2" y="136"/>
                </a:cubicBezTo>
                <a:cubicBezTo>
                  <a:pt x="2" y="136"/>
                  <a:pt x="4" y="153"/>
                  <a:pt x="12" y="160"/>
                </a:cubicBezTo>
                <a:cubicBezTo>
                  <a:pt x="21" y="170"/>
                  <a:pt x="33"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0" name="Freeform 171"/>
          <p:cNvSpPr>
            <a:spLocks/>
          </p:cNvSpPr>
          <p:nvPr userDrawn="1"/>
        </p:nvSpPr>
        <p:spPr bwMode="auto">
          <a:xfrm>
            <a:off x="7055901" y="1098639"/>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1" name="Freeform 172"/>
          <p:cNvSpPr>
            <a:spLocks/>
          </p:cNvSpPr>
          <p:nvPr userDrawn="1"/>
        </p:nvSpPr>
        <p:spPr bwMode="auto">
          <a:xfrm>
            <a:off x="7055901" y="1098639"/>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2" name="Freeform 173"/>
          <p:cNvSpPr>
            <a:spLocks/>
          </p:cNvSpPr>
          <p:nvPr userDrawn="1"/>
        </p:nvSpPr>
        <p:spPr bwMode="auto">
          <a:xfrm>
            <a:off x="7433429" y="998833"/>
            <a:ext cx="472254"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3" name="Freeform 174"/>
          <p:cNvSpPr>
            <a:spLocks/>
          </p:cNvSpPr>
          <p:nvPr userDrawn="1"/>
        </p:nvSpPr>
        <p:spPr bwMode="auto">
          <a:xfrm>
            <a:off x="7617624" y="1098639"/>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4" name="Freeform 175"/>
          <p:cNvSpPr>
            <a:spLocks/>
          </p:cNvSpPr>
          <p:nvPr userDrawn="1"/>
        </p:nvSpPr>
        <p:spPr bwMode="auto">
          <a:xfrm>
            <a:off x="7617624" y="1098639"/>
            <a:ext cx="130641" cy="75463"/>
          </a:xfrm>
          <a:custGeom>
            <a:avLst/>
            <a:gdLst>
              <a:gd name="T0" fmla="*/ 0 w 161"/>
              <a:gd name="T1" fmla="*/ 0 h 93"/>
              <a:gd name="T2" fmla="*/ 161 w 161"/>
              <a:gd name="T3" fmla="*/ 81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5" name="Freeform 176"/>
          <p:cNvSpPr>
            <a:spLocks/>
          </p:cNvSpPr>
          <p:nvPr userDrawn="1"/>
        </p:nvSpPr>
        <p:spPr bwMode="auto">
          <a:xfrm>
            <a:off x="7995964" y="998833"/>
            <a:ext cx="471442" cy="331876"/>
          </a:xfrm>
          <a:custGeom>
            <a:avLst/>
            <a:gdLst>
              <a:gd name="T0" fmla="*/ 244 w 246"/>
              <a:gd name="T1" fmla="*/ 37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3"/>
                </a:cubicBezTo>
                <a:cubicBezTo>
                  <a:pt x="175" y="0"/>
                  <a:pt x="123" y="0"/>
                  <a:pt x="123" y="0"/>
                </a:cubicBezTo>
                <a:cubicBezTo>
                  <a:pt x="123" y="0"/>
                  <a:pt x="123" y="0"/>
                  <a:pt x="123" y="0"/>
                </a:cubicBezTo>
                <a:cubicBezTo>
                  <a:pt x="123" y="0"/>
                  <a:pt x="72" y="0"/>
                  <a:pt x="37" y="3"/>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6" name="Freeform 177"/>
          <p:cNvSpPr>
            <a:spLocks/>
          </p:cNvSpPr>
          <p:nvPr userDrawn="1"/>
        </p:nvSpPr>
        <p:spPr bwMode="auto">
          <a:xfrm>
            <a:off x="8181781" y="1098639"/>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7" name="Freeform 178"/>
          <p:cNvSpPr>
            <a:spLocks/>
          </p:cNvSpPr>
          <p:nvPr userDrawn="1"/>
        </p:nvSpPr>
        <p:spPr bwMode="auto">
          <a:xfrm>
            <a:off x="8181781" y="1098639"/>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8" name="Freeform 179"/>
          <p:cNvSpPr>
            <a:spLocks/>
          </p:cNvSpPr>
          <p:nvPr userDrawn="1"/>
        </p:nvSpPr>
        <p:spPr bwMode="auto">
          <a:xfrm>
            <a:off x="8559310" y="998833"/>
            <a:ext cx="472254"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9" name="Freeform 180"/>
          <p:cNvSpPr>
            <a:spLocks/>
          </p:cNvSpPr>
          <p:nvPr userDrawn="1"/>
        </p:nvSpPr>
        <p:spPr bwMode="auto">
          <a:xfrm>
            <a:off x="8743505" y="1098639"/>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0" name="Freeform 181"/>
          <p:cNvSpPr>
            <a:spLocks/>
          </p:cNvSpPr>
          <p:nvPr userDrawn="1"/>
        </p:nvSpPr>
        <p:spPr bwMode="auto">
          <a:xfrm>
            <a:off x="8743505" y="1098639"/>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4" name="Freeform 185"/>
          <p:cNvSpPr>
            <a:spLocks/>
          </p:cNvSpPr>
          <p:nvPr userDrawn="1"/>
        </p:nvSpPr>
        <p:spPr bwMode="auto">
          <a:xfrm>
            <a:off x="678068" y="1453834"/>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5" name="Freeform 186"/>
          <p:cNvSpPr>
            <a:spLocks/>
          </p:cNvSpPr>
          <p:nvPr userDrawn="1"/>
        </p:nvSpPr>
        <p:spPr bwMode="auto">
          <a:xfrm>
            <a:off x="862264" y="155201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6" name="Freeform 187"/>
          <p:cNvSpPr>
            <a:spLocks/>
          </p:cNvSpPr>
          <p:nvPr userDrawn="1"/>
        </p:nvSpPr>
        <p:spPr bwMode="auto">
          <a:xfrm>
            <a:off x="862264" y="155201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7" name="Freeform 188"/>
          <p:cNvSpPr>
            <a:spLocks/>
          </p:cNvSpPr>
          <p:nvPr userDrawn="1"/>
        </p:nvSpPr>
        <p:spPr bwMode="auto">
          <a:xfrm>
            <a:off x="1240603" y="1453834"/>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8" name="Freeform 189"/>
          <p:cNvSpPr>
            <a:spLocks/>
          </p:cNvSpPr>
          <p:nvPr userDrawn="1"/>
        </p:nvSpPr>
        <p:spPr bwMode="auto">
          <a:xfrm>
            <a:off x="1426421" y="155201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9" name="Freeform 190"/>
          <p:cNvSpPr>
            <a:spLocks/>
          </p:cNvSpPr>
          <p:nvPr userDrawn="1"/>
        </p:nvSpPr>
        <p:spPr bwMode="auto">
          <a:xfrm>
            <a:off x="1426421" y="155201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0" name="Freeform 191"/>
          <p:cNvSpPr>
            <a:spLocks/>
          </p:cNvSpPr>
          <p:nvPr userDrawn="1"/>
        </p:nvSpPr>
        <p:spPr bwMode="auto">
          <a:xfrm>
            <a:off x="1803950" y="1453834"/>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1" name="Freeform 192"/>
          <p:cNvSpPr>
            <a:spLocks/>
          </p:cNvSpPr>
          <p:nvPr userDrawn="1"/>
        </p:nvSpPr>
        <p:spPr bwMode="auto">
          <a:xfrm>
            <a:off x="1988145" y="1552018"/>
            <a:ext cx="129018" cy="133887"/>
          </a:xfrm>
          <a:custGeom>
            <a:avLst/>
            <a:gdLst>
              <a:gd name="T0" fmla="*/ 0 w 159"/>
              <a:gd name="T1" fmla="*/ 0 h 165"/>
              <a:gd name="T2" fmla="*/ 159 w 159"/>
              <a:gd name="T3" fmla="*/ 82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2" name="Freeform 193"/>
          <p:cNvSpPr>
            <a:spLocks/>
          </p:cNvSpPr>
          <p:nvPr userDrawn="1"/>
        </p:nvSpPr>
        <p:spPr bwMode="auto">
          <a:xfrm>
            <a:off x="1988145" y="1552018"/>
            <a:ext cx="129018" cy="76275"/>
          </a:xfrm>
          <a:custGeom>
            <a:avLst/>
            <a:gdLst>
              <a:gd name="T0" fmla="*/ 0 w 159"/>
              <a:gd name="T1" fmla="*/ 0 h 94"/>
              <a:gd name="T2" fmla="*/ 159 w 159"/>
              <a:gd name="T3" fmla="*/ 82 h 94"/>
              <a:gd name="T4" fmla="*/ 137 w 159"/>
              <a:gd name="T5" fmla="*/ 94 h 94"/>
              <a:gd name="T6" fmla="*/ 0 w 159"/>
              <a:gd name="T7" fmla="*/ 0 h 94"/>
            </a:gdLst>
            <a:ahLst/>
            <a:cxnLst>
              <a:cxn ang="0">
                <a:pos x="T0" y="T1"/>
              </a:cxn>
              <a:cxn ang="0">
                <a:pos x="T2" y="T3"/>
              </a:cxn>
              <a:cxn ang="0">
                <a:pos x="T4" y="T5"/>
              </a:cxn>
              <a:cxn ang="0">
                <a:pos x="T6" y="T7"/>
              </a:cxn>
            </a:cxnLst>
            <a:rect l="0" t="0" r="r" b="b"/>
            <a:pathLst>
              <a:path w="159" h="94">
                <a:moveTo>
                  <a:pt x="0" y="0"/>
                </a:moveTo>
                <a:lnTo>
                  <a:pt x="159"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3" name="Freeform 194"/>
          <p:cNvSpPr>
            <a:spLocks/>
          </p:cNvSpPr>
          <p:nvPr userDrawn="1"/>
        </p:nvSpPr>
        <p:spPr bwMode="auto">
          <a:xfrm>
            <a:off x="2366484" y="1453834"/>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2" y="160"/>
                </a:cubicBezTo>
                <a:cubicBezTo>
                  <a:pt x="22" y="170"/>
                  <a:pt x="34" y="169"/>
                  <a:pt x="40"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4" name="Freeform 195"/>
          <p:cNvSpPr>
            <a:spLocks/>
          </p:cNvSpPr>
          <p:nvPr userDrawn="1"/>
        </p:nvSpPr>
        <p:spPr bwMode="auto">
          <a:xfrm>
            <a:off x="2549868" y="155201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5" name="Freeform 196"/>
          <p:cNvSpPr>
            <a:spLocks/>
          </p:cNvSpPr>
          <p:nvPr userDrawn="1"/>
        </p:nvSpPr>
        <p:spPr bwMode="auto">
          <a:xfrm>
            <a:off x="2549868" y="155201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6" name="Freeform 197"/>
          <p:cNvSpPr>
            <a:spLocks/>
          </p:cNvSpPr>
          <p:nvPr userDrawn="1"/>
        </p:nvSpPr>
        <p:spPr bwMode="auto">
          <a:xfrm>
            <a:off x="2929830" y="1453834"/>
            <a:ext cx="472254"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4" y="20"/>
                  <a:pt x="2" y="37"/>
                  <a:pt x="2" y="37"/>
                </a:cubicBezTo>
                <a:cubicBezTo>
                  <a:pt x="2" y="37"/>
                  <a:pt x="0" y="57"/>
                  <a:pt x="0" y="77"/>
                </a:cubicBezTo>
                <a:cubicBezTo>
                  <a:pt x="0" y="96"/>
                  <a:pt x="0" y="96"/>
                  <a:pt x="0" y="96"/>
                </a:cubicBezTo>
                <a:cubicBezTo>
                  <a:pt x="0" y="116"/>
                  <a:pt x="2" y="135"/>
                  <a:pt x="2" y="135"/>
                </a:cubicBezTo>
                <a:cubicBezTo>
                  <a:pt x="2" y="135"/>
                  <a:pt x="4" y="152"/>
                  <a:pt x="12" y="160"/>
                </a:cubicBezTo>
                <a:cubicBezTo>
                  <a:pt x="21" y="170"/>
                  <a:pt x="34" y="169"/>
                  <a:pt x="39" y="170"/>
                </a:cubicBezTo>
                <a:cubicBezTo>
                  <a:pt x="59" y="172"/>
                  <a:pt x="123" y="173"/>
                  <a:pt x="123" y="173"/>
                </a:cubicBezTo>
                <a:cubicBezTo>
                  <a:pt x="123" y="173"/>
                  <a:pt x="174" y="173"/>
                  <a:pt x="209" y="170"/>
                </a:cubicBezTo>
                <a:cubicBezTo>
                  <a:pt x="214" y="170"/>
                  <a:pt x="224" y="170"/>
                  <a:pt x="233"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7" name="Freeform 198"/>
          <p:cNvSpPr>
            <a:spLocks/>
          </p:cNvSpPr>
          <p:nvPr userDrawn="1"/>
        </p:nvSpPr>
        <p:spPr bwMode="auto">
          <a:xfrm>
            <a:off x="3114026" y="155201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8" name="Freeform 199"/>
          <p:cNvSpPr>
            <a:spLocks/>
          </p:cNvSpPr>
          <p:nvPr userDrawn="1"/>
        </p:nvSpPr>
        <p:spPr bwMode="auto">
          <a:xfrm>
            <a:off x="3114026" y="155201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9" name="Freeform 200"/>
          <p:cNvSpPr>
            <a:spLocks/>
          </p:cNvSpPr>
          <p:nvPr userDrawn="1"/>
        </p:nvSpPr>
        <p:spPr bwMode="auto">
          <a:xfrm>
            <a:off x="3492366" y="1453834"/>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0" name="Freeform 201"/>
          <p:cNvSpPr>
            <a:spLocks/>
          </p:cNvSpPr>
          <p:nvPr userDrawn="1"/>
        </p:nvSpPr>
        <p:spPr bwMode="auto">
          <a:xfrm>
            <a:off x="3675749" y="155201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Freeform 202"/>
          <p:cNvSpPr>
            <a:spLocks/>
          </p:cNvSpPr>
          <p:nvPr userDrawn="1"/>
        </p:nvSpPr>
        <p:spPr bwMode="auto">
          <a:xfrm>
            <a:off x="3675749" y="155201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4" name="Freeform 216"/>
          <p:cNvSpPr>
            <a:spLocks/>
          </p:cNvSpPr>
          <p:nvPr userDrawn="1"/>
        </p:nvSpPr>
        <p:spPr bwMode="auto">
          <a:xfrm>
            <a:off x="4055786" y="1453835"/>
            <a:ext cx="472254" cy="331876"/>
          </a:xfrm>
          <a:custGeom>
            <a:avLst/>
            <a:gdLst>
              <a:gd name="T0" fmla="*/ 244 w 246"/>
              <a:gd name="T1" fmla="*/ 37 h 173"/>
              <a:gd name="T2" fmla="*/ 234 w 246"/>
              <a:gd name="T3" fmla="*/ 13 h 173"/>
              <a:gd name="T4" fmla="*/ 210 w 246"/>
              <a:gd name="T5" fmla="*/ 2 h 173"/>
              <a:gd name="T6" fmla="*/ 124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4" y="0"/>
                  <a:pt x="124"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5" name="Freeform 217"/>
          <p:cNvSpPr>
            <a:spLocks/>
          </p:cNvSpPr>
          <p:nvPr userDrawn="1"/>
        </p:nvSpPr>
        <p:spPr bwMode="auto">
          <a:xfrm>
            <a:off x="4242415" y="155201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6" name="Freeform 218"/>
          <p:cNvSpPr>
            <a:spLocks/>
          </p:cNvSpPr>
          <p:nvPr userDrawn="1"/>
        </p:nvSpPr>
        <p:spPr bwMode="auto">
          <a:xfrm>
            <a:off x="4242415" y="155201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7" name="Freeform 219"/>
          <p:cNvSpPr>
            <a:spLocks/>
          </p:cNvSpPr>
          <p:nvPr userDrawn="1"/>
        </p:nvSpPr>
        <p:spPr bwMode="auto">
          <a:xfrm>
            <a:off x="4619943" y="1453835"/>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8" name="Freeform 220"/>
          <p:cNvSpPr>
            <a:spLocks/>
          </p:cNvSpPr>
          <p:nvPr userDrawn="1"/>
        </p:nvSpPr>
        <p:spPr bwMode="auto">
          <a:xfrm>
            <a:off x="4804139" y="155201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9" name="Freeform 221"/>
          <p:cNvSpPr>
            <a:spLocks/>
          </p:cNvSpPr>
          <p:nvPr userDrawn="1"/>
        </p:nvSpPr>
        <p:spPr bwMode="auto">
          <a:xfrm>
            <a:off x="4804139" y="1552018"/>
            <a:ext cx="130641" cy="76275"/>
          </a:xfrm>
          <a:custGeom>
            <a:avLst/>
            <a:gdLst>
              <a:gd name="T0" fmla="*/ 0 w 161"/>
              <a:gd name="T1" fmla="*/ 0 h 94"/>
              <a:gd name="T2" fmla="*/ 161 w 161"/>
              <a:gd name="T3" fmla="*/ 82 h 94"/>
              <a:gd name="T4" fmla="*/ 139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39"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0" name="Freeform 222"/>
          <p:cNvSpPr>
            <a:spLocks/>
          </p:cNvSpPr>
          <p:nvPr userDrawn="1"/>
        </p:nvSpPr>
        <p:spPr bwMode="auto">
          <a:xfrm>
            <a:off x="5181667" y="1453835"/>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2" y="160"/>
                </a:cubicBezTo>
                <a:cubicBezTo>
                  <a:pt x="22" y="170"/>
                  <a:pt x="34" y="169"/>
                  <a:pt x="40"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1" name="Freeform 223"/>
          <p:cNvSpPr>
            <a:spLocks/>
          </p:cNvSpPr>
          <p:nvPr userDrawn="1"/>
        </p:nvSpPr>
        <p:spPr bwMode="auto">
          <a:xfrm>
            <a:off x="5365862" y="155201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2" name="Freeform 224"/>
          <p:cNvSpPr>
            <a:spLocks/>
          </p:cNvSpPr>
          <p:nvPr userDrawn="1"/>
        </p:nvSpPr>
        <p:spPr bwMode="auto">
          <a:xfrm>
            <a:off x="5365862" y="155201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3" name="Freeform 225"/>
          <p:cNvSpPr>
            <a:spLocks/>
          </p:cNvSpPr>
          <p:nvPr userDrawn="1"/>
        </p:nvSpPr>
        <p:spPr bwMode="auto">
          <a:xfrm>
            <a:off x="5745824" y="1453835"/>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4"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4" name="Freeform 226"/>
          <p:cNvSpPr>
            <a:spLocks/>
          </p:cNvSpPr>
          <p:nvPr userDrawn="1"/>
        </p:nvSpPr>
        <p:spPr bwMode="auto">
          <a:xfrm>
            <a:off x="5930019" y="155201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5" name="Freeform 227"/>
          <p:cNvSpPr>
            <a:spLocks/>
          </p:cNvSpPr>
          <p:nvPr userDrawn="1"/>
        </p:nvSpPr>
        <p:spPr bwMode="auto">
          <a:xfrm>
            <a:off x="5930019" y="155201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6" name="Freeform 228"/>
          <p:cNvSpPr>
            <a:spLocks/>
          </p:cNvSpPr>
          <p:nvPr userDrawn="1"/>
        </p:nvSpPr>
        <p:spPr bwMode="auto">
          <a:xfrm>
            <a:off x="6307548" y="1453835"/>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7" name="Freeform 229"/>
          <p:cNvSpPr>
            <a:spLocks/>
          </p:cNvSpPr>
          <p:nvPr userDrawn="1"/>
        </p:nvSpPr>
        <p:spPr bwMode="auto">
          <a:xfrm>
            <a:off x="6491743" y="155201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8" name="Freeform 230"/>
          <p:cNvSpPr>
            <a:spLocks/>
          </p:cNvSpPr>
          <p:nvPr userDrawn="1"/>
        </p:nvSpPr>
        <p:spPr bwMode="auto">
          <a:xfrm>
            <a:off x="6491743" y="155201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9" name="Freeform 231"/>
          <p:cNvSpPr>
            <a:spLocks/>
          </p:cNvSpPr>
          <p:nvPr userDrawn="1"/>
        </p:nvSpPr>
        <p:spPr bwMode="auto">
          <a:xfrm>
            <a:off x="6871705" y="1453835"/>
            <a:ext cx="471442"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6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6" y="2"/>
                </a:cubicBezTo>
                <a:cubicBezTo>
                  <a:pt x="32" y="3"/>
                  <a:pt x="21" y="3"/>
                  <a:pt x="12" y="13"/>
                </a:cubicBezTo>
                <a:cubicBezTo>
                  <a:pt x="4" y="20"/>
                  <a:pt x="2" y="37"/>
                  <a:pt x="2" y="37"/>
                </a:cubicBezTo>
                <a:cubicBezTo>
                  <a:pt x="2" y="37"/>
                  <a:pt x="0" y="57"/>
                  <a:pt x="0" y="77"/>
                </a:cubicBezTo>
                <a:cubicBezTo>
                  <a:pt x="0" y="96"/>
                  <a:pt x="0" y="96"/>
                  <a:pt x="0" y="96"/>
                </a:cubicBezTo>
                <a:cubicBezTo>
                  <a:pt x="0" y="116"/>
                  <a:pt x="2" y="135"/>
                  <a:pt x="2" y="135"/>
                </a:cubicBezTo>
                <a:cubicBezTo>
                  <a:pt x="2" y="135"/>
                  <a:pt x="4" y="152"/>
                  <a:pt x="12" y="160"/>
                </a:cubicBezTo>
                <a:cubicBezTo>
                  <a:pt x="21" y="170"/>
                  <a:pt x="33" y="169"/>
                  <a:pt x="39" y="170"/>
                </a:cubicBezTo>
                <a:cubicBezTo>
                  <a:pt x="59" y="172"/>
                  <a:pt x="123" y="173"/>
                  <a:pt x="123" y="173"/>
                </a:cubicBezTo>
                <a:cubicBezTo>
                  <a:pt x="123" y="173"/>
                  <a:pt x="174" y="173"/>
                  <a:pt x="209" y="170"/>
                </a:cubicBezTo>
                <a:cubicBezTo>
                  <a:pt x="214" y="170"/>
                  <a:pt x="224" y="170"/>
                  <a:pt x="233"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0" name="Freeform 232"/>
          <p:cNvSpPr>
            <a:spLocks/>
          </p:cNvSpPr>
          <p:nvPr userDrawn="1"/>
        </p:nvSpPr>
        <p:spPr bwMode="auto">
          <a:xfrm>
            <a:off x="7055901" y="155201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1" name="Freeform 233"/>
          <p:cNvSpPr>
            <a:spLocks/>
          </p:cNvSpPr>
          <p:nvPr userDrawn="1"/>
        </p:nvSpPr>
        <p:spPr bwMode="auto">
          <a:xfrm>
            <a:off x="7055901" y="155201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2" name="Freeform 234"/>
          <p:cNvSpPr>
            <a:spLocks/>
          </p:cNvSpPr>
          <p:nvPr userDrawn="1"/>
        </p:nvSpPr>
        <p:spPr bwMode="auto">
          <a:xfrm>
            <a:off x="7433429" y="1453835"/>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3" name="Freeform 235"/>
          <p:cNvSpPr>
            <a:spLocks/>
          </p:cNvSpPr>
          <p:nvPr userDrawn="1"/>
        </p:nvSpPr>
        <p:spPr bwMode="auto">
          <a:xfrm>
            <a:off x="7617624" y="155201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4" name="Freeform 236"/>
          <p:cNvSpPr>
            <a:spLocks/>
          </p:cNvSpPr>
          <p:nvPr userDrawn="1"/>
        </p:nvSpPr>
        <p:spPr bwMode="auto">
          <a:xfrm>
            <a:off x="7617624" y="155201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5" name="Freeform 237"/>
          <p:cNvSpPr>
            <a:spLocks/>
          </p:cNvSpPr>
          <p:nvPr userDrawn="1"/>
        </p:nvSpPr>
        <p:spPr bwMode="auto">
          <a:xfrm>
            <a:off x="7995964" y="1453835"/>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6" name="Freeform 238"/>
          <p:cNvSpPr>
            <a:spLocks/>
          </p:cNvSpPr>
          <p:nvPr userDrawn="1"/>
        </p:nvSpPr>
        <p:spPr bwMode="auto">
          <a:xfrm>
            <a:off x="8181781" y="155201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7" name="Freeform 239"/>
          <p:cNvSpPr>
            <a:spLocks/>
          </p:cNvSpPr>
          <p:nvPr userDrawn="1"/>
        </p:nvSpPr>
        <p:spPr bwMode="auto">
          <a:xfrm>
            <a:off x="8181781" y="155201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8" name="Freeform 240"/>
          <p:cNvSpPr>
            <a:spLocks/>
          </p:cNvSpPr>
          <p:nvPr userDrawn="1"/>
        </p:nvSpPr>
        <p:spPr bwMode="auto">
          <a:xfrm>
            <a:off x="8559310" y="1453835"/>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9" name="Freeform 241"/>
          <p:cNvSpPr>
            <a:spLocks/>
          </p:cNvSpPr>
          <p:nvPr userDrawn="1"/>
        </p:nvSpPr>
        <p:spPr bwMode="auto">
          <a:xfrm>
            <a:off x="8743505" y="155201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0" name="Freeform 242"/>
          <p:cNvSpPr>
            <a:spLocks/>
          </p:cNvSpPr>
          <p:nvPr userDrawn="1"/>
        </p:nvSpPr>
        <p:spPr bwMode="auto">
          <a:xfrm>
            <a:off x="8743505" y="155201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4" name="Freeform 246"/>
          <p:cNvSpPr>
            <a:spLocks/>
          </p:cNvSpPr>
          <p:nvPr userDrawn="1"/>
        </p:nvSpPr>
        <p:spPr bwMode="auto">
          <a:xfrm>
            <a:off x="678068" y="1908025"/>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5" name="Freeform 247"/>
          <p:cNvSpPr>
            <a:spLocks/>
          </p:cNvSpPr>
          <p:nvPr userDrawn="1"/>
        </p:nvSpPr>
        <p:spPr bwMode="auto">
          <a:xfrm>
            <a:off x="862264" y="2006208"/>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6" name="Freeform 248"/>
          <p:cNvSpPr>
            <a:spLocks/>
          </p:cNvSpPr>
          <p:nvPr userDrawn="1"/>
        </p:nvSpPr>
        <p:spPr bwMode="auto">
          <a:xfrm>
            <a:off x="862264" y="200620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7" name="Freeform 249"/>
          <p:cNvSpPr>
            <a:spLocks/>
          </p:cNvSpPr>
          <p:nvPr userDrawn="1"/>
        </p:nvSpPr>
        <p:spPr bwMode="auto">
          <a:xfrm>
            <a:off x="2929830" y="1908025"/>
            <a:ext cx="472254"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4" y="20"/>
                  <a:pt x="2" y="37"/>
                  <a:pt x="2" y="37"/>
                </a:cubicBezTo>
                <a:cubicBezTo>
                  <a:pt x="2" y="37"/>
                  <a:pt x="0" y="57"/>
                  <a:pt x="0" y="77"/>
                </a:cubicBezTo>
                <a:cubicBezTo>
                  <a:pt x="0" y="95"/>
                  <a:pt x="0" y="95"/>
                  <a:pt x="0" y="95"/>
                </a:cubicBezTo>
                <a:cubicBezTo>
                  <a:pt x="0" y="115"/>
                  <a:pt x="2" y="135"/>
                  <a:pt x="2" y="135"/>
                </a:cubicBezTo>
                <a:cubicBezTo>
                  <a:pt x="2" y="135"/>
                  <a:pt x="4" y="152"/>
                  <a:pt x="12" y="160"/>
                </a:cubicBezTo>
                <a:cubicBezTo>
                  <a:pt x="21" y="170"/>
                  <a:pt x="34" y="169"/>
                  <a:pt x="39" y="170"/>
                </a:cubicBezTo>
                <a:cubicBezTo>
                  <a:pt x="59" y="172"/>
                  <a:pt x="123" y="173"/>
                  <a:pt x="123" y="173"/>
                </a:cubicBezTo>
                <a:cubicBezTo>
                  <a:pt x="123" y="173"/>
                  <a:pt x="174" y="173"/>
                  <a:pt x="209" y="170"/>
                </a:cubicBezTo>
                <a:cubicBezTo>
                  <a:pt x="214" y="170"/>
                  <a:pt x="224" y="170"/>
                  <a:pt x="233"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8" name="Freeform 250"/>
          <p:cNvSpPr>
            <a:spLocks/>
          </p:cNvSpPr>
          <p:nvPr userDrawn="1"/>
        </p:nvSpPr>
        <p:spPr bwMode="auto">
          <a:xfrm>
            <a:off x="3114026" y="2006208"/>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9" name="Freeform 251"/>
          <p:cNvSpPr>
            <a:spLocks/>
          </p:cNvSpPr>
          <p:nvPr userDrawn="1"/>
        </p:nvSpPr>
        <p:spPr bwMode="auto">
          <a:xfrm>
            <a:off x="3114026" y="200620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0" name="Freeform 252"/>
          <p:cNvSpPr>
            <a:spLocks/>
          </p:cNvSpPr>
          <p:nvPr userDrawn="1"/>
        </p:nvSpPr>
        <p:spPr bwMode="auto">
          <a:xfrm>
            <a:off x="3492366" y="1908025"/>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1" name="Freeform 253"/>
          <p:cNvSpPr>
            <a:spLocks/>
          </p:cNvSpPr>
          <p:nvPr userDrawn="1"/>
        </p:nvSpPr>
        <p:spPr bwMode="auto">
          <a:xfrm>
            <a:off x="3675749" y="2006208"/>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2" name="Freeform 254"/>
          <p:cNvSpPr>
            <a:spLocks/>
          </p:cNvSpPr>
          <p:nvPr userDrawn="1"/>
        </p:nvSpPr>
        <p:spPr bwMode="auto">
          <a:xfrm>
            <a:off x="3675749" y="200620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5" name="Freeform 267"/>
          <p:cNvSpPr>
            <a:spLocks/>
          </p:cNvSpPr>
          <p:nvPr userDrawn="1"/>
        </p:nvSpPr>
        <p:spPr bwMode="auto">
          <a:xfrm>
            <a:off x="4055786" y="1908025"/>
            <a:ext cx="472254" cy="331876"/>
          </a:xfrm>
          <a:custGeom>
            <a:avLst/>
            <a:gdLst>
              <a:gd name="T0" fmla="*/ 244 w 246"/>
              <a:gd name="T1" fmla="*/ 37 h 173"/>
              <a:gd name="T2" fmla="*/ 234 w 246"/>
              <a:gd name="T3" fmla="*/ 13 h 173"/>
              <a:gd name="T4" fmla="*/ 210 w 246"/>
              <a:gd name="T5" fmla="*/ 2 h 173"/>
              <a:gd name="T6" fmla="*/ 124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5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4" y="0"/>
                  <a:pt x="124"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6" name="Freeform 268"/>
          <p:cNvSpPr>
            <a:spLocks/>
          </p:cNvSpPr>
          <p:nvPr userDrawn="1"/>
        </p:nvSpPr>
        <p:spPr bwMode="auto">
          <a:xfrm>
            <a:off x="4242415" y="2006208"/>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7" name="Freeform 269"/>
          <p:cNvSpPr>
            <a:spLocks/>
          </p:cNvSpPr>
          <p:nvPr userDrawn="1"/>
        </p:nvSpPr>
        <p:spPr bwMode="auto">
          <a:xfrm>
            <a:off x="4242415" y="200620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8" name="Freeform 270"/>
          <p:cNvSpPr>
            <a:spLocks/>
          </p:cNvSpPr>
          <p:nvPr userDrawn="1"/>
        </p:nvSpPr>
        <p:spPr bwMode="auto">
          <a:xfrm>
            <a:off x="4619943" y="1908025"/>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9" name="Freeform 271"/>
          <p:cNvSpPr>
            <a:spLocks/>
          </p:cNvSpPr>
          <p:nvPr userDrawn="1"/>
        </p:nvSpPr>
        <p:spPr bwMode="auto">
          <a:xfrm>
            <a:off x="4804139" y="2006208"/>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0" name="Freeform 272"/>
          <p:cNvSpPr>
            <a:spLocks/>
          </p:cNvSpPr>
          <p:nvPr userDrawn="1"/>
        </p:nvSpPr>
        <p:spPr bwMode="auto">
          <a:xfrm>
            <a:off x="4804139" y="2006208"/>
            <a:ext cx="130641" cy="77086"/>
          </a:xfrm>
          <a:custGeom>
            <a:avLst/>
            <a:gdLst>
              <a:gd name="T0" fmla="*/ 0 w 161"/>
              <a:gd name="T1" fmla="*/ 0 h 95"/>
              <a:gd name="T2" fmla="*/ 161 w 161"/>
              <a:gd name="T3" fmla="*/ 83 h 95"/>
              <a:gd name="T4" fmla="*/ 139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39"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1" name="Freeform 273"/>
          <p:cNvSpPr>
            <a:spLocks/>
          </p:cNvSpPr>
          <p:nvPr userDrawn="1"/>
        </p:nvSpPr>
        <p:spPr bwMode="auto">
          <a:xfrm>
            <a:off x="5181667" y="1908025"/>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5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2" y="160"/>
                </a:cubicBezTo>
                <a:cubicBezTo>
                  <a:pt x="22" y="170"/>
                  <a:pt x="34" y="169"/>
                  <a:pt x="40"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2" name="Freeform 274"/>
          <p:cNvSpPr>
            <a:spLocks/>
          </p:cNvSpPr>
          <p:nvPr userDrawn="1"/>
        </p:nvSpPr>
        <p:spPr bwMode="auto">
          <a:xfrm>
            <a:off x="5365862" y="2006208"/>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3" name="Freeform 275"/>
          <p:cNvSpPr>
            <a:spLocks/>
          </p:cNvSpPr>
          <p:nvPr userDrawn="1"/>
        </p:nvSpPr>
        <p:spPr bwMode="auto">
          <a:xfrm>
            <a:off x="5365862" y="200620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4" name="Freeform 276"/>
          <p:cNvSpPr>
            <a:spLocks/>
          </p:cNvSpPr>
          <p:nvPr userDrawn="1"/>
        </p:nvSpPr>
        <p:spPr bwMode="auto">
          <a:xfrm>
            <a:off x="5745824" y="1908025"/>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70"/>
                  <a:pt x="34" y="169"/>
                  <a:pt x="39" y="170"/>
                </a:cubicBezTo>
                <a:cubicBezTo>
                  <a:pt x="59" y="172"/>
                  <a:pt x="123" y="173"/>
                  <a:pt x="123" y="173"/>
                </a:cubicBezTo>
                <a:cubicBezTo>
                  <a:pt x="123" y="173"/>
                  <a:pt x="174" y="173"/>
                  <a:pt x="209" y="170"/>
                </a:cubicBezTo>
                <a:cubicBezTo>
                  <a:pt x="214" y="170"/>
                  <a:pt x="224" y="170"/>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5" name="Freeform 277"/>
          <p:cNvSpPr>
            <a:spLocks/>
          </p:cNvSpPr>
          <p:nvPr userDrawn="1"/>
        </p:nvSpPr>
        <p:spPr bwMode="auto">
          <a:xfrm>
            <a:off x="5930019" y="2006208"/>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6" name="Freeform 278"/>
          <p:cNvSpPr>
            <a:spLocks/>
          </p:cNvSpPr>
          <p:nvPr userDrawn="1"/>
        </p:nvSpPr>
        <p:spPr bwMode="auto">
          <a:xfrm>
            <a:off x="5930019" y="200620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7" name="Freeform 279"/>
          <p:cNvSpPr>
            <a:spLocks/>
          </p:cNvSpPr>
          <p:nvPr userDrawn="1"/>
        </p:nvSpPr>
        <p:spPr bwMode="auto">
          <a:xfrm>
            <a:off x="6307548" y="1908025"/>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5 h 173"/>
              <a:gd name="T20" fmla="*/ 3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8" name="Freeform 280"/>
          <p:cNvSpPr>
            <a:spLocks/>
          </p:cNvSpPr>
          <p:nvPr userDrawn="1"/>
        </p:nvSpPr>
        <p:spPr bwMode="auto">
          <a:xfrm>
            <a:off x="6491743" y="2006208"/>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9" name="Freeform 281"/>
          <p:cNvSpPr>
            <a:spLocks/>
          </p:cNvSpPr>
          <p:nvPr userDrawn="1"/>
        </p:nvSpPr>
        <p:spPr bwMode="auto">
          <a:xfrm>
            <a:off x="6491743" y="200620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0" name="Freeform 282"/>
          <p:cNvSpPr>
            <a:spLocks/>
          </p:cNvSpPr>
          <p:nvPr userDrawn="1"/>
        </p:nvSpPr>
        <p:spPr bwMode="auto">
          <a:xfrm>
            <a:off x="6871705" y="1908025"/>
            <a:ext cx="471442"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6 w 246"/>
              <a:gd name="T11" fmla="*/ 2 h 173"/>
              <a:gd name="T12" fmla="*/ 12 w 246"/>
              <a:gd name="T13" fmla="*/ 13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6" y="2"/>
                </a:cubicBezTo>
                <a:cubicBezTo>
                  <a:pt x="32" y="3"/>
                  <a:pt x="21" y="3"/>
                  <a:pt x="12" y="13"/>
                </a:cubicBezTo>
                <a:cubicBezTo>
                  <a:pt x="4" y="20"/>
                  <a:pt x="2" y="37"/>
                  <a:pt x="2" y="37"/>
                </a:cubicBezTo>
                <a:cubicBezTo>
                  <a:pt x="2" y="37"/>
                  <a:pt x="0" y="57"/>
                  <a:pt x="0" y="77"/>
                </a:cubicBezTo>
                <a:cubicBezTo>
                  <a:pt x="0" y="95"/>
                  <a:pt x="0" y="95"/>
                  <a:pt x="0" y="95"/>
                </a:cubicBezTo>
                <a:cubicBezTo>
                  <a:pt x="0" y="115"/>
                  <a:pt x="2" y="135"/>
                  <a:pt x="2" y="135"/>
                </a:cubicBezTo>
                <a:cubicBezTo>
                  <a:pt x="2" y="135"/>
                  <a:pt x="4" y="152"/>
                  <a:pt x="12" y="160"/>
                </a:cubicBezTo>
                <a:cubicBezTo>
                  <a:pt x="21" y="170"/>
                  <a:pt x="33" y="169"/>
                  <a:pt x="39" y="170"/>
                </a:cubicBezTo>
                <a:cubicBezTo>
                  <a:pt x="59" y="172"/>
                  <a:pt x="123" y="173"/>
                  <a:pt x="123" y="173"/>
                </a:cubicBezTo>
                <a:cubicBezTo>
                  <a:pt x="123" y="173"/>
                  <a:pt x="174" y="173"/>
                  <a:pt x="209" y="170"/>
                </a:cubicBezTo>
                <a:cubicBezTo>
                  <a:pt x="214" y="170"/>
                  <a:pt x="224" y="170"/>
                  <a:pt x="233"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1" name="Freeform 283"/>
          <p:cNvSpPr>
            <a:spLocks/>
          </p:cNvSpPr>
          <p:nvPr userDrawn="1"/>
        </p:nvSpPr>
        <p:spPr bwMode="auto">
          <a:xfrm>
            <a:off x="7055901" y="2006208"/>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2" name="Freeform 284"/>
          <p:cNvSpPr>
            <a:spLocks/>
          </p:cNvSpPr>
          <p:nvPr userDrawn="1"/>
        </p:nvSpPr>
        <p:spPr bwMode="auto">
          <a:xfrm>
            <a:off x="7055901" y="200620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3" name="Freeform 285"/>
          <p:cNvSpPr>
            <a:spLocks/>
          </p:cNvSpPr>
          <p:nvPr userDrawn="1"/>
        </p:nvSpPr>
        <p:spPr bwMode="auto">
          <a:xfrm>
            <a:off x="7433429" y="1908025"/>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4" name="Freeform 286"/>
          <p:cNvSpPr>
            <a:spLocks/>
          </p:cNvSpPr>
          <p:nvPr userDrawn="1"/>
        </p:nvSpPr>
        <p:spPr bwMode="auto">
          <a:xfrm>
            <a:off x="7617624" y="2006208"/>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5" name="Freeform 287"/>
          <p:cNvSpPr>
            <a:spLocks/>
          </p:cNvSpPr>
          <p:nvPr userDrawn="1"/>
        </p:nvSpPr>
        <p:spPr bwMode="auto">
          <a:xfrm>
            <a:off x="7617624" y="2006208"/>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6" name="Freeform 288"/>
          <p:cNvSpPr>
            <a:spLocks/>
          </p:cNvSpPr>
          <p:nvPr userDrawn="1"/>
        </p:nvSpPr>
        <p:spPr bwMode="auto">
          <a:xfrm>
            <a:off x="7995964" y="1908025"/>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5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7" name="Freeform 289"/>
          <p:cNvSpPr>
            <a:spLocks/>
          </p:cNvSpPr>
          <p:nvPr userDrawn="1"/>
        </p:nvSpPr>
        <p:spPr bwMode="auto">
          <a:xfrm>
            <a:off x="8181781" y="2006208"/>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8" name="Freeform 290"/>
          <p:cNvSpPr>
            <a:spLocks/>
          </p:cNvSpPr>
          <p:nvPr userDrawn="1"/>
        </p:nvSpPr>
        <p:spPr bwMode="auto">
          <a:xfrm>
            <a:off x="8181781" y="200620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9" name="Freeform 291"/>
          <p:cNvSpPr>
            <a:spLocks/>
          </p:cNvSpPr>
          <p:nvPr userDrawn="1"/>
        </p:nvSpPr>
        <p:spPr bwMode="auto">
          <a:xfrm>
            <a:off x="8559310" y="1908025"/>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0" name="Freeform 292"/>
          <p:cNvSpPr>
            <a:spLocks/>
          </p:cNvSpPr>
          <p:nvPr userDrawn="1"/>
        </p:nvSpPr>
        <p:spPr bwMode="auto">
          <a:xfrm>
            <a:off x="8743505" y="2006208"/>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1" name="Freeform 293"/>
          <p:cNvSpPr>
            <a:spLocks/>
          </p:cNvSpPr>
          <p:nvPr userDrawn="1"/>
        </p:nvSpPr>
        <p:spPr bwMode="auto">
          <a:xfrm>
            <a:off x="8743505" y="2006208"/>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5" name="Freeform 297"/>
          <p:cNvSpPr>
            <a:spLocks/>
          </p:cNvSpPr>
          <p:nvPr userDrawn="1"/>
        </p:nvSpPr>
        <p:spPr bwMode="auto">
          <a:xfrm>
            <a:off x="678068" y="2351878"/>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8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4" y="4"/>
                  <a:pt x="214" y="3"/>
                  <a:pt x="209" y="3"/>
                </a:cubicBezTo>
                <a:cubicBezTo>
                  <a:pt x="175" y="0"/>
                  <a:pt x="123" y="0"/>
                  <a:pt x="123" y="0"/>
                </a:cubicBezTo>
                <a:cubicBezTo>
                  <a:pt x="123" y="0"/>
                  <a:pt x="123" y="0"/>
                  <a:pt x="123" y="0"/>
                </a:cubicBezTo>
                <a:cubicBezTo>
                  <a:pt x="123" y="0"/>
                  <a:pt x="71" y="0"/>
                  <a:pt x="37" y="3"/>
                </a:cubicBezTo>
                <a:cubicBezTo>
                  <a:pt x="32" y="3"/>
                  <a:pt x="22"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6" name="Freeform 298"/>
          <p:cNvSpPr>
            <a:spLocks/>
          </p:cNvSpPr>
          <p:nvPr userDrawn="1"/>
        </p:nvSpPr>
        <p:spPr bwMode="auto">
          <a:xfrm>
            <a:off x="862264" y="2450873"/>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7" name="Freeform 299"/>
          <p:cNvSpPr>
            <a:spLocks/>
          </p:cNvSpPr>
          <p:nvPr userDrawn="1"/>
        </p:nvSpPr>
        <p:spPr bwMode="auto">
          <a:xfrm>
            <a:off x="862264" y="2450873"/>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8" name="Freeform 300"/>
          <p:cNvSpPr>
            <a:spLocks/>
          </p:cNvSpPr>
          <p:nvPr userDrawn="1"/>
        </p:nvSpPr>
        <p:spPr bwMode="auto">
          <a:xfrm>
            <a:off x="1240603" y="2351878"/>
            <a:ext cx="471442" cy="331876"/>
          </a:xfrm>
          <a:custGeom>
            <a:avLst/>
            <a:gdLst>
              <a:gd name="T0" fmla="*/ 244 w 246"/>
              <a:gd name="T1" fmla="*/ 38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8 h 173"/>
              <a:gd name="T16" fmla="*/ 0 w 246"/>
              <a:gd name="T17" fmla="*/ 78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8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4"/>
                  <a:pt x="214" y="3"/>
                  <a:pt x="210" y="3"/>
                </a:cubicBezTo>
                <a:cubicBezTo>
                  <a:pt x="175" y="0"/>
                  <a:pt x="123" y="0"/>
                  <a:pt x="123" y="0"/>
                </a:cubicBezTo>
                <a:cubicBezTo>
                  <a:pt x="123" y="0"/>
                  <a:pt x="123" y="0"/>
                  <a:pt x="123" y="0"/>
                </a:cubicBezTo>
                <a:cubicBezTo>
                  <a:pt x="123" y="0"/>
                  <a:pt x="72" y="0"/>
                  <a:pt x="37" y="3"/>
                </a:cubicBezTo>
                <a:cubicBezTo>
                  <a:pt x="32" y="3"/>
                  <a:pt x="22" y="4"/>
                  <a:pt x="13"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9" name="Freeform 301"/>
          <p:cNvSpPr>
            <a:spLocks/>
          </p:cNvSpPr>
          <p:nvPr userDrawn="1"/>
        </p:nvSpPr>
        <p:spPr bwMode="auto">
          <a:xfrm>
            <a:off x="1426421" y="2450873"/>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0" name="Freeform 302"/>
          <p:cNvSpPr>
            <a:spLocks/>
          </p:cNvSpPr>
          <p:nvPr userDrawn="1"/>
        </p:nvSpPr>
        <p:spPr bwMode="auto">
          <a:xfrm>
            <a:off x="1426421" y="2450873"/>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1" name="Freeform 303"/>
          <p:cNvSpPr>
            <a:spLocks/>
          </p:cNvSpPr>
          <p:nvPr userDrawn="1"/>
        </p:nvSpPr>
        <p:spPr bwMode="auto">
          <a:xfrm>
            <a:off x="1803950" y="2351878"/>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8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4"/>
                  <a:pt x="214" y="3"/>
                  <a:pt x="209" y="3"/>
                </a:cubicBezTo>
                <a:cubicBezTo>
                  <a:pt x="175" y="0"/>
                  <a:pt x="123" y="0"/>
                  <a:pt x="123" y="0"/>
                </a:cubicBezTo>
                <a:cubicBezTo>
                  <a:pt x="123" y="0"/>
                  <a:pt x="123" y="0"/>
                  <a:pt x="123" y="0"/>
                </a:cubicBezTo>
                <a:cubicBezTo>
                  <a:pt x="123" y="0"/>
                  <a:pt x="71" y="0"/>
                  <a:pt x="37" y="3"/>
                </a:cubicBezTo>
                <a:cubicBezTo>
                  <a:pt x="32" y="3"/>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2" name="Freeform 304"/>
          <p:cNvSpPr>
            <a:spLocks/>
          </p:cNvSpPr>
          <p:nvPr userDrawn="1"/>
        </p:nvSpPr>
        <p:spPr bwMode="auto">
          <a:xfrm>
            <a:off x="1988145" y="2450873"/>
            <a:ext cx="129018" cy="134698"/>
          </a:xfrm>
          <a:custGeom>
            <a:avLst/>
            <a:gdLst>
              <a:gd name="T0" fmla="*/ 0 w 159"/>
              <a:gd name="T1" fmla="*/ 0 h 166"/>
              <a:gd name="T2" fmla="*/ 159 w 159"/>
              <a:gd name="T3" fmla="*/ 83 h 166"/>
              <a:gd name="T4" fmla="*/ 0 w 159"/>
              <a:gd name="T5" fmla="*/ 166 h 166"/>
              <a:gd name="T6" fmla="*/ 0 w 159"/>
              <a:gd name="T7" fmla="*/ 0 h 166"/>
            </a:gdLst>
            <a:ahLst/>
            <a:cxnLst>
              <a:cxn ang="0">
                <a:pos x="T0" y="T1"/>
              </a:cxn>
              <a:cxn ang="0">
                <a:pos x="T2" y="T3"/>
              </a:cxn>
              <a:cxn ang="0">
                <a:pos x="T4" y="T5"/>
              </a:cxn>
              <a:cxn ang="0">
                <a:pos x="T6" y="T7"/>
              </a:cxn>
            </a:cxnLst>
            <a:rect l="0" t="0" r="r" b="b"/>
            <a:pathLst>
              <a:path w="159" h="166">
                <a:moveTo>
                  <a:pt x="0" y="0"/>
                </a:moveTo>
                <a:lnTo>
                  <a:pt x="159"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3" name="Freeform 305"/>
          <p:cNvSpPr>
            <a:spLocks/>
          </p:cNvSpPr>
          <p:nvPr userDrawn="1"/>
        </p:nvSpPr>
        <p:spPr bwMode="auto">
          <a:xfrm>
            <a:off x="1988145" y="2450873"/>
            <a:ext cx="129018" cy="75463"/>
          </a:xfrm>
          <a:custGeom>
            <a:avLst/>
            <a:gdLst>
              <a:gd name="T0" fmla="*/ 0 w 159"/>
              <a:gd name="T1" fmla="*/ 0 h 93"/>
              <a:gd name="T2" fmla="*/ 159 w 159"/>
              <a:gd name="T3" fmla="*/ 83 h 93"/>
              <a:gd name="T4" fmla="*/ 137 w 159"/>
              <a:gd name="T5" fmla="*/ 93 h 93"/>
              <a:gd name="T6" fmla="*/ 0 w 159"/>
              <a:gd name="T7" fmla="*/ 0 h 93"/>
            </a:gdLst>
            <a:ahLst/>
            <a:cxnLst>
              <a:cxn ang="0">
                <a:pos x="T0" y="T1"/>
              </a:cxn>
              <a:cxn ang="0">
                <a:pos x="T2" y="T3"/>
              </a:cxn>
              <a:cxn ang="0">
                <a:pos x="T4" y="T5"/>
              </a:cxn>
              <a:cxn ang="0">
                <a:pos x="T6" y="T7"/>
              </a:cxn>
            </a:cxnLst>
            <a:rect l="0" t="0" r="r" b="b"/>
            <a:pathLst>
              <a:path w="159" h="93">
                <a:moveTo>
                  <a:pt x="0" y="0"/>
                </a:moveTo>
                <a:lnTo>
                  <a:pt x="159"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4" name="Freeform 306"/>
          <p:cNvSpPr>
            <a:spLocks/>
          </p:cNvSpPr>
          <p:nvPr userDrawn="1"/>
        </p:nvSpPr>
        <p:spPr bwMode="auto">
          <a:xfrm>
            <a:off x="2366484" y="2351878"/>
            <a:ext cx="471442"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8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8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4"/>
                  <a:pt x="214" y="3"/>
                  <a:pt x="209" y="3"/>
                </a:cubicBezTo>
                <a:cubicBezTo>
                  <a:pt x="175" y="0"/>
                  <a:pt x="123" y="0"/>
                  <a:pt x="123" y="0"/>
                </a:cubicBezTo>
                <a:cubicBezTo>
                  <a:pt x="123" y="0"/>
                  <a:pt x="123" y="0"/>
                  <a:pt x="123" y="0"/>
                </a:cubicBezTo>
                <a:cubicBezTo>
                  <a:pt x="123" y="0"/>
                  <a:pt x="72" y="0"/>
                  <a:pt x="37" y="3"/>
                </a:cubicBezTo>
                <a:cubicBezTo>
                  <a:pt x="32" y="3"/>
                  <a:pt x="22" y="4"/>
                  <a:pt x="12"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5" name="Freeform 307"/>
          <p:cNvSpPr>
            <a:spLocks/>
          </p:cNvSpPr>
          <p:nvPr userDrawn="1"/>
        </p:nvSpPr>
        <p:spPr bwMode="auto">
          <a:xfrm>
            <a:off x="2549868" y="2450873"/>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6" name="Freeform 308"/>
          <p:cNvSpPr>
            <a:spLocks/>
          </p:cNvSpPr>
          <p:nvPr userDrawn="1"/>
        </p:nvSpPr>
        <p:spPr bwMode="auto">
          <a:xfrm>
            <a:off x="2549868" y="2450873"/>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7" name="Freeform 309"/>
          <p:cNvSpPr>
            <a:spLocks/>
          </p:cNvSpPr>
          <p:nvPr userDrawn="1"/>
        </p:nvSpPr>
        <p:spPr bwMode="auto">
          <a:xfrm>
            <a:off x="2929830" y="2351878"/>
            <a:ext cx="472254" cy="331876"/>
          </a:xfrm>
          <a:custGeom>
            <a:avLst/>
            <a:gdLst>
              <a:gd name="T0" fmla="*/ 243 w 246"/>
              <a:gd name="T1" fmla="*/ 38 h 173"/>
              <a:gd name="T2" fmla="*/ 233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8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3" y="13"/>
                </a:cubicBezTo>
                <a:cubicBezTo>
                  <a:pt x="224" y="4"/>
                  <a:pt x="214" y="3"/>
                  <a:pt x="209" y="3"/>
                </a:cubicBezTo>
                <a:cubicBezTo>
                  <a:pt x="174" y="0"/>
                  <a:pt x="123" y="0"/>
                  <a:pt x="123" y="0"/>
                </a:cubicBezTo>
                <a:cubicBezTo>
                  <a:pt x="123" y="0"/>
                  <a:pt x="123" y="0"/>
                  <a:pt x="123" y="0"/>
                </a:cubicBezTo>
                <a:cubicBezTo>
                  <a:pt x="123" y="0"/>
                  <a:pt x="71" y="0"/>
                  <a:pt x="37" y="3"/>
                </a:cubicBezTo>
                <a:cubicBezTo>
                  <a:pt x="32" y="3"/>
                  <a:pt x="21" y="4"/>
                  <a:pt x="12" y="13"/>
                </a:cubicBezTo>
                <a:cubicBezTo>
                  <a:pt x="4" y="21"/>
                  <a:pt x="2" y="38"/>
                  <a:pt x="2" y="38"/>
                </a:cubicBezTo>
                <a:cubicBezTo>
                  <a:pt x="2" y="38"/>
                  <a:pt x="0" y="58"/>
                  <a:pt x="0" y="78"/>
                </a:cubicBezTo>
                <a:cubicBezTo>
                  <a:pt x="0" y="96"/>
                  <a:pt x="0" y="96"/>
                  <a:pt x="0" y="96"/>
                </a:cubicBezTo>
                <a:cubicBezTo>
                  <a:pt x="0" y="116"/>
                  <a:pt x="2" y="136"/>
                  <a:pt x="2" y="136"/>
                </a:cubicBezTo>
                <a:cubicBezTo>
                  <a:pt x="2" y="136"/>
                  <a:pt x="4" y="153"/>
                  <a:pt x="12" y="160"/>
                </a:cubicBezTo>
                <a:cubicBezTo>
                  <a:pt x="21" y="170"/>
                  <a:pt x="34"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8" name="Freeform 310"/>
          <p:cNvSpPr>
            <a:spLocks/>
          </p:cNvSpPr>
          <p:nvPr userDrawn="1"/>
        </p:nvSpPr>
        <p:spPr bwMode="auto">
          <a:xfrm>
            <a:off x="3114026" y="2450873"/>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9" name="Freeform 311"/>
          <p:cNvSpPr>
            <a:spLocks/>
          </p:cNvSpPr>
          <p:nvPr userDrawn="1"/>
        </p:nvSpPr>
        <p:spPr bwMode="auto">
          <a:xfrm>
            <a:off x="3114026" y="2450873"/>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0" name="Freeform 312"/>
          <p:cNvSpPr>
            <a:spLocks/>
          </p:cNvSpPr>
          <p:nvPr userDrawn="1"/>
        </p:nvSpPr>
        <p:spPr bwMode="auto">
          <a:xfrm>
            <a:off x="3492366" y="2351878"/>
            <a:ext cx="471442"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8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4"/>
                  <a:pt x="214" y="3"/>
                  <a:pt x="209" y="3"/>
                </a:cubicBezTo>
                <a:cubicBezTo>
                  <a:pt x="175" y="0"/>
                  <a:pt x="123" y="0"/>
                  <a:pt x="123" y="0"/>
                </a:cubicBezTo>
                <a:cubicBezTo>
                  <a:pt x="123" y="0"/>
                  <a:pt x="123" y="0"/>
                  <a:pt x="123" y="0"/>
                </a:cubicBezTo>
                <a:cubicBezTo>
                  <a:pt x="123" y="0"/>
                  <a:pt x="71" y="0"/>
                  <a:pt x="37" y="3"/>
                </a:cubicBezTo>
                <a:cubicBezTo>
                  <a:pt x="32" y="3"/>
                  <a:pt x="22"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1" name="Freeform 313"/>
          <p:cNvSpPr>
            <a:spLocks/>
          </p:cNvSpPr>
          <p:nvPr userDrawn="1"/>
        </p:nvSpPr>
        <p:spPr bwMode="auto">
          <a:xfrm>
            <a:off x="3675749" y="2450873"/>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2" name="Freeform 314"/>
          <p:cNvSpPr>
            <a:spLocks/>
          </p:cNvSpPr>
          <p:nvPr userDrawn="1"/>
        </p:nvSpPr>
        <p:spPr bwMode="auto">
          <a:xfrm>
            <a:off x="3675749" y="2450873"/>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5" name="Freeform 327"/>
          <p:cNvSpPr>
            <a:spLocks/>
          </p:cNvSpPr>
          <p:nvPr userDrawn="1"/>
        </p:nvSpPr>
        <p:spPr bwMode="auto">
          <a:xfrm>
            <a:off x="4055786" y="2351878"/>
            <a:ext cx="472254" cy="331876"/>
          </a:xfrm>
          <a:custGeom>
            <a:avLst/>
            <a:gdLst>
              <a:gd name="T0" fmla="*/ 244 w 246"/>
              <a:gd name="T1" fmla="*/ 38 h 173"/>
              <a:gd name="T2" fmla="*/ 234 w 246"/>
              <a:gd name="T3" fmla="*/ 13 h 173"/>
              <a:gd name="T4" fmla="*/ 210 w 246"/>
              <a:gd name="T5" fmla="*/ 3 h 173"/>
              <a:gd name="T6" fmla="*/ 124 w 246"/>
              <a:gd name="T7" fmla="*/ 0 h 173"/>
              <a:gd name="T8" fmla="*/ 123 w 246"/>
              <a:gd name="T9" fmla="*/ 0 h 173"/>
              <a:gd name="T10" fmla="*/ 37 w 246"/>
              <a:gd name="T11" fmla="*/ 3 h 173"/>
              <a:gd name="T12" fmla="*/ 13 w 246"/>
              <a:gd name="T13" fmla="*/ 13 h 173"/>
              <a:gd name="T14" fmla="*/ 3 w 246"/>
              <a:gd name="T15" fmla="*/ 38 h 173"/>
              <a:gd name="T16" fmla="*/ 0 w 246"/>
              <a:gd name="T17" fmla="*/ 78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8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4"/>
                  <a:pt x="214" y="3"/>
                  <a:pt x="210" y="3"/>
                </a:cubicBezTo>
                <a:cubicBezTo>
                  <a:pt x="175" y="0"/>
                  <a:pt x="124" y="0"/>
                  <a:pt x="124" y="0"/>
                </a:cubicBezTo>
                <a:cubicBezTo>
                  <a:pt x="123" y="0"/>
                  <a:pt x="123" y="0"/>
                  <a:pt x="123" y="0"/>
                </a:cubicBezTo>
                <a:cubicBezTo>
                  <a:pt x="123" y="0"/>
                  <a:pt x="72" y="0"/>
                  <a:pt x="37" y="3"/>
                </a:cubicBezTo>
                <a:cubicBezTo>
                  <a:pt x="32" y="3"/>
                  <a:pt x="22" y="4"/>
                  <a:pt x="13"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6" name="Freeform 328"/>
          <p:cNvSpPr>
            <a:spLocks/>
          </p:cNvSpPr>
          <p:nvPr userDrawn="1"/>
        </p:nvSpPr>
        <p:spPr bwMode="auto">
          <a:xfrm>
            <a:off x="4242415" y="2450873"/>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7" name="Freeform 329"/>
          <p:cNvSpPr>
            <a:spLocks/>
          </p:cNvSpPr>
          <p:nvPr userDrawn="1"/>
        </p:nvSpPr>
        <p:spPr bwMode="auto">
          <a:xfrm>
            <a:off x="4242415" y="2450873"/>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8" name="Freeform 330"/>
          <p:cNvSpPr>
            <a:spLocks/>
          </p:cNvSpPr>
          <p:nvPr userDrawn="1"/>
        </p:nvSpPr>
        <p:spPr bwMode="auto">
          <a:xfrm>
            <a:off x="4619943" y="2351878"/>
            <a:ext cx="471442"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8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4"/>
                  <a:pt x="214" y="3"/>
                  <a:pt x="209" y="3"/>
                </a:cubicBezTo>
                <a:cubicBezTo>
                  <a:pt x="175" y="0"/>
                  <a:pt x="123" y="0"/>
                  <a:pt x="123" y="0"/>
                </a:cubicBezTo>
                <a:cubicBezTo>
                  <a:pt x="123" y="0"/>
                  <a:pt x="123" y="0"/>
                  <a:pt x="123" y="0"/>
                </a:cubicBezTo>
                <a:cubicBezTo>
                  <a:pt x="123" y="0"/>
                  <a:pt x="71" y="0"/>
                  <a:pt x="37" y="3"/>
                </a:cubicBezTo>
                <a:cubicBezTo>
                  <a:pt x="32" y="3"/>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9" name="Freeform 331"/>
          <p:cNvSpPr>
            <a:spLocks/>
          </p:cNvSpPr>
          <p:nvPr userDrawn="1"/>
        </p:nvSpPr>
        <p:spPr bwMode="auto">
          <a:xfrm>
            <a:off x="4804139" y="2450873"/>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0" name="Freeform 332"/>
          <p:cNvSpPr>
            <a:spLocks/>
          </p:cNvSpPr>
          <p:nvPr userDrawn="1"/>
        </p:nvSpPr>
        <p:spPr bwMode="auto">
          <a:xfrm>
            <a:off x="4804139" y="2450873"/>
            <a:ext cx="130641" cy="75463"/>
          </a:xfrm>
          <a:custGeom>
            <a:avLst/>
            <a:gdLst>
              <a:gd name="T0" fmla="*/ 0 w 161"/>
              <a:gd name="T1" fmla="*/ 0 h 93"/>
              <a:gd name="T2" fmla="*/ 161 w 161"/>
              <a:gd name="T3" fmla="*/ 83 h 93"/>
              <a:gd name="T4" fmla="*/ 139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39"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1" name="Freeform 333"/>
          <p:cNvSpPr>
            <a:spLocks/>
          </p:cNvSpPr>
          <p:nvPr userDrawn="1"/>
        </p:nvSpPr>
        <p:spPr bwMode="auto">
          <a:xfrm>
            <a:off x="5181667" y="2351878"/>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8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8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4"/>
                  <a:pt x="214" y="3"/>
                  <a:pt x="209" y="3"/>
                </a:cubicBezTo>
                <a:cubicBezTo>
                  <a:pt x="175" y="0"/>
                  <a:pt x="123" y="0"/>
                  <a:pt x="123" y="0"/>
                </a:cubicBezTo>
                <a:cubicBezTo>
                  <a:pt x="123" y="0"/>
                  <a:pt x="123" y="0"/>
                  <a:pt x="123" y="0"/>
                </a:cubicBezTo>
                <a:cubicBezTo>
                  <a:pt x="123" y="0"/>
                  <a:pt x="72" y="0"/>
                  <a:pt x="37" y="3"/>
                </a:cubicBezTo>
                <a:cubicBezTo>
                  <a:pt x="32" y="3"/>
                  <a:pt x="22" y="4"/>
                  <a:pt x="12"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2" name="Freeform 334"/>
          <p:cNvSpPr>
            <a:spLocks/>
          </p:cNvSpPr>
          <p:nvPr userDrawn="1"/>
        </p:nvSpPr>
        <p:spPr bwMode="auto">
          <a:xfrm>
            <a:off x="5365862" y="2450873"/>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3" name="Freeform 335"/>
          <p:cNvSpPr>
            <a:spLocks/>
          </p:cNvSpPr>
          <p:nvPr userDrawn="1"/>
        </p:nvSpPr>
        <p:spPr bwMode="auto">
          <a:xfrm>
            <a:off x="5365862" y="2450873"/>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4" name="Freeform 336"/>
          <p:cNvSpPr>
            <a:spLocks/>
          </p:cNvSpPr>
          <p:nvPr userDrawn="1"/>
        </p:nvSpPr>
        <p:spPr bwMode="auto">
          <a:xfrm>
            <a:off x="5745824" y="2351878"/>
            <a:ext cx="471442"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8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4"/>
                  <a:pt x="214" y="3"/>
                  <a:pt x="209" y="3"/>
                </a:cubicBezTo>
                <a:cubicBezTo>
                  <a:pt x="174" y="0"/>
                  <a:pt x="123" y="0"/>
                  <a:pt x="123" y="0"/>
                </a:cubicBezTo>
                <a:cubicBezTo>
                  <a:pt x="123" y="0"/>
                  <a:pt x="123" y="0"/>
                  <a:pt x="123" y="0"/>
                </a:cubicBezTo>
                <a:cubicBezTo>
                  <a:pt x="123" y="0"/>
                  <a:pt x="71" y="0"/>
                  <a:pt x="37" y="3"/>
                </a:cubicBezTo>
                <a:cubicBezTo>
                  <a:pt x="32" y="3"/>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4" y="173"/>
                  <a:pt x="209" y="171"/>
                </a:cubicBezTo>
                <a:cubicBezTo>
                  <a:pt x="214" y="170"/>
                  <a:pt x="224" y="170"/>
                  <a:pt x="234" y="160"/>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5" name="Freeform 337"/>
          <p:cNvSpPr>
            <a:spLocks/>
          </p:cNvSpPr>
          <p:nvPr userDrawn="1"/>
        </p:nvSpPr>
        <p:spPr bwMode="auto">
          <a:xfrm>
            <a:off x="5930019" y="2450873"/>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6" name="Freeform 338"/>
          <p:cNvSpPr>
            <a:spLocks/>
          </p:cNvSpPr>
          <p:nvPr userDrawn="1"/>
        </p:nvSpPr>
        <p:spPr bwMode="auto">
          <a:xfrm>
            <a:off x="5930019" y="2450873"/>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7" name="Freeform 339"/>
          <p:cNvSpPr>
            <a:spLocks/>
          </p:cNvSpPr>
          <p:nvPr userDrawn="1"/>
        </p:nvSpPr>
        <p:spPr bwMode="auto">
          <a:xfrm>
            <a:off x="6307548" y="2351878"/>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8 h 173"/>
              <a:gd name="T18" fmla="*/ 0 w 246"/>
              <a:gd name="T19" fmla="*/ 96 h 173"/>
              <a:gd name="T20" fmla="*/ 3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8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4"/>
                  <a:pt x="214" y="3"/>
                  <a:pt x="209" y="3"/>
                </a:cubicBezTo>
                <a:cubicBezTo>
                  <a:pt x="175" y="0"/>
                  <a:pt x="123" y="0"/>
                  <a:pt x="123" y="0"/>
                </a:cubicBezTo>
                <a:cubicBezTo>
                  <a:pt x="123" y="0"/>
                  <a:pt x="123" y="0"/>
                  <a:pt x="123" y="0"/>
                </a:cubicBezTo>
                <a:cubicBezTo>
                  <a:pt x="123" y="0"/>
                  <a:pt x="71" y="0"/>
                  <a:pt x="37" y="3"/>
                </a:cubicBezTo>
                <a:cubicBezTo>
                  <a:pt x="32" y="3"/>
                  <a:pt x="22" y="4"/>
                  <a:pt x="12"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8" name="Freeform 340"/>
          <p:cNvSpPr>
            <a:spLocks/>
          </p:cNvSpPr>
          <p:nvPr userDrawn="1"/>
        </p:nvSpPr>
        <p:spPr bwMode="auto">
          <a:xfrm>
            <a:off x="6491743" y="2450873"/>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9" name="Freeform 341"/>
          <p:cNvSpPr>
            <a:spLocks/>
          </p:cNvSpPr>
          <p:nvPr userDrawn="1"/>
        </p:nvSpPr>
        <p:spPr bwMode="auto">
          <a:xfrm>
            <a:off x="6491743" y="2450873"/>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0" name="Freeform 342"/>
          <p:cNvSpPr>
            <a:spLocks/>
          </p:cNvSpPr>
          <p:nvPr userDrawn="1"/>
        </p:nvSpPr>
        <p:spPr bwMode="auto">
          <a:xfrm>
            <a:off x="6871705" y="2351878"/>
            <a:ext cx="471442" cy="331876"/>
          </a:xfrm>
          <a:custGeom>
            <a:avLst/>
            <a:gdLst>
              <a:gd name="T0" fmla="*/ 243 w 246"/>
              <a:gd name="T1" fmla="*/ 38 h 173"/>
              <a:gd name="T2" fmla="*/ 233 w 246"/>
              <a:gd name="T3" fmla="*/ 13 h 173"/>
              <a:gd name="T4" fmla="*/ 209 w 246"/>
              <a:gd name="T5" fmla="*/ 3 h 173"/>
              <a:gd name="T6" fmla="*/ 123 w 246"/>
              <a:gd name="T7" fmla="*/ 0 h 173"/>
              <a:gd name="T8" fmla="*/ 123 w 246"/>
              <a:gd name="T9" fmla="*/ 0 h 173"/>
              <a:gd name="T10" fmla="*/ 36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8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3" y="13"/>
                </a:cubicBezTo>
                <a:cubicBezTo>
                  <a:pt x="224" y="4"/>
                  <a:pt x="214" y="3"/>
                  <a:pt x="209" y="3"/>
                </a:cubicBezTo>
                <a:cubicBezTo>
                  <a:pt x="174" y="0"/>
                  <a:pt x="123" y="0"/>
                  <a:pt x="123" y="0"/>
                </a:cubicBezTo>
                <a:cubicBezTo>
                  <a:pt x="123" y="0"/>
                  <a:pt x="123" y="0"/>
                  <a:pt x="123" y="0"/>
                </a:cubicBezTo>
                <a:cubicBezTo>
                  <a:pt x="123" y="0"/>
                  <a:pt x="71" y="0"/>
                  <a:pt x="36" y="3"/>
                </a:cubicBezTo>
                <a:cubicBezTo>
                  <a:pt x="32" y="3"/>
                  <a:pt x="21" y="4"/>
                  <a:pt x="12" y="13"/>
                </a:cubicBezTo>
                <a:cubicBezTo>
                  <a:pt x="4" y="21"/>
                  <a:pt x="2" y="38"/>
                  <a:pt x="2" y="38"/>
                </a:cubicBezTo>
                <a:cubicBezTo>
                  <a:pt x="2" y="38"/>
                  <a:pt x="0" y="58"/>
                  <a:pt x="0" y="78"/>
                </a:cubicBezTo>
                <a:cubicBezTo>
                  <a:pt x="0" y="96"/>
                  <a:pt x="0" y="96"/>
                  <a:pt x="0" y="96"/>
                </a:cubicBezTo>
                <a:cubicBezTo>
                  <a:pt x="0" y="116"/>
                  <a:pt x="2" y="136"/>
                  <a:pt x="2" y="136"/>
                </a:cubicBezTo>
                <a:cubicBezTo>
                  <a:pt x="2" y="136"/>
                  <a:pt x="4" y="153"/>
                  <a:pt x="12" y="160"/>
                </a:cubicBezTo>
                <a:cubicBezTo>
                  <a:pt x="21" y="170"/>
                  <a:pt x="33"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1" name="Freeform 343"/>
          <p:cNvSpPr>
            <a:spLocks/>
          </p:cNvSpPr>
          <p:nvPr userDrawn="1"/>
        </p:nvSpPr>
        <p:spPr bwMode="auto">
          <a:xfrm>
            <a:off x="7055901" y="2450873"/>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2" name="Freeform 344"/>
          <p:cNvSpPr>
            <a:spLocks/>
          </p:cNvSpPr>
          <p:nvPr userDrawn="1"/>
        </p:nvSpPr>
        <p:spPr bwMode="auto">
          <a:xfrm>
            <a:off x="7055901" y="2450873"/>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3" name="Freeform 345"/>
          <p:cNvSpPr>
            <a:spLocks/>
          </p:cNvSpPr>
          <p:nvPr userDrawn="1"/>
        </p:nvSpPr>
        <p:spPr bwMode="auto">
          <a:xfrm>
            <a:off x="7433429" y="2351878"/>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8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4" y="4"/>
                  <a:pt x="214" y="3"/>
                  <a:pt x="209" y="3"/>
                </a:cubicBezTo>
                <a:cubicBezTo>
                  <a:pt x="175" y="0"/>
                  <a:pt x="123" y="0"/>
                  <a:pt x="123" y="0"/>
                </a:cubicBezTo>
                <a:cubicBezTo>
                  <a:pt x="123" y="0"/>
                  <a:pt x="123" y="0"/>
                  <a:pt x="123" y="0"/>
                </a:cubicBezTo>
                <a:cubicBezTo>
                  <a:pt x="123" y="0"/>
                  <a:pt x="71" y="0"/>
                  <a:pt x="37" y="3"/>
                </a:cubicBezTo>
                <a:cubicBezTo>
                  <a:pt x="32" y="3"/>
                  <a:pt x="22"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4" name="Freeform 346"/>
          <p:cNvSpPr>
            <a:spLocks/>
          </p:cNvSpPr>
          <p:nvPr userDrawn="1"/>
        </p:nvSpPr>
        <p:spPr bwMode="auto">
          <a:xfrm>
            <a:off x="7617624" y="2450873"/>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5" name="Freeform 347"/>
          <p:cNvSpPr>
            <a:spLocks/>
          </p:cNvSpPr>
          <p:nvPr userDrawn="1"/>
        </p:nvSpPr>
        <p:spPr bwMode="auto">
          <a:xfrm>
            <a:off x="7617624" y="2450873"/>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6" name="Freeform 348"/>
          <p:cNvSpPr>
            <a:spLocks/>
          </p:cNvSpPr>
          <p:nvPr userDrawn="1"/>
        </p:nvSpPr>
        <p:spPr bwMode="auto">
          <a:xfrm>
            <a:off x="7995964" y="2351878"/>
            <a:ext cx="471442" cy="331876"/>
          </a:xfrm>
          <a:custGeom>
            <a:avLst/>
            <a:gdLst>
              <a:gd name="T0" fmla="*/ 244 w 246"/>
              <a:gd name="T1" fmla="*/ 38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8 h 173"/>
              <a:gd name="T16" fmla="*/ 0 w 246"/>
              <a:gd name="T17" fmla="*/ 78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8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4"/>
                  <a:pt x="214" y="3"/>
                  <a:pt x="210" y="3"/>
                </a:cubicBezTo>
                <a:cubicBezTo>
                  <a:pt x="175" y="0"/>
                  <a:pt x="123" y="0"/>
                  <a:pt x="123" y="0"/>
                </a:cubicBezTo>
                <a:cubicBezTo>
                  <a:pt x="123" y="0"/>
                  <a:pt x="123" y="0"/>
                  <a:pt x="123" y="0"/>
                </a:cubicBezTo>
                <a:cubicBezTo>
                  <a:pt x="123" y="0"/>
                  <a:pt x="72" y="0"/>
                  <a:pt x="37" y="3"/>
                </a:cubicBezTo>
                <a:cubicBezTo>
                  <a:pt x="32" y="3"/>
                  <a:pt x="22" y="4"/>
                  <a:pt x="13"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7" name="Freeform 349"/>
          <p:cNvSpPr>
            <a:spLocks/>
          </p:cNvSpPr>
          <p:nvPr userDrawn="1"/>
        </p:nvSpPr>
        <p:spPr bwMode="auto">
          <a:xfrm>
            <a:off x="8181781" y="2450873"/>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8" name="Freeform 350"/>
          <p:cNvSpPr>
            <a:spLocks/>
          </p:cNvSpPr>
          <p:nvPr userDrawn="1"/>
        </p:nvSpPr>
        <p:spPr bwMode="auto">
          <a:xfrm>
            <a:off x="8181781" y="2450873"/>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9" name="Freeform 351"/>
          <p:cNvSpPr>
            <a:spLocks/>
          </p:cNvSpPr>
          <p:nvPr userDrawn="1"/>
        </p:nvSpPr>
        <p:spPr bwMode="auto">
          <a:xfrm>
            <a:off x="8559310" y="2351878"/>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8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4"/>
                  <a:pt x="214" y="3"/>
                  <a:pt x="209" y="3"/>
                </a:cubicBezTo>
                <a:cubicBezTo>
                  <a:pt x="175" y="0"/>
                  <a:pt x="123" y="0"/>
                  <a:pt x="123" y="0"/>
                </a:cubicBezTo>
                <a:cubicBezTo>
                  <a:pt x="123" y="0"/>
                  <a:pt x="123" y="0"/>
                  <a:pt x="123" y="0"/>
                </a:cubicBezTo>
                <a:cubicBezTo>
                  <a:pt x="123" y="0"/>
                  <a:pt x="71" y="0"/>
                  <a:pt x="37" y="3"/>
                </a:cubicBezTo>
                <a:cubicBezTo>
                  <a:pt x="32" y="3"/>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0" name="Freeform 352"/>
          <p:cNvSpPr>
            <a:spLocks/>
          </p:cNvSpPr>
          <p:nvPr userDrawn="1"/>
        </p:nvSpPr>
        <p:spPr bwMode="auto">
          <a:xfrm>
            <a:off x="8743505" y="2450873"/>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1" name="Freeform 353"/>
          <p:cNvSpPr>
            <a:spLocks/>
          </p:cNvSpPr>
          <p:nvPr userDrawn="1"/>
        </p:nvSpPr>
        <p:spPr bwMode="auto">
          <a:xfrm>
            <a:off x="8743505" y="2450873"/>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5" name="Freeform 357"/>
          <p:cNvSpPr>
            <a:spLocks/>
          </p:cNvSpPr>
          <p:nvPr userDrawn="1"/>
        </p:nvSpPr>
        <p:spPr bwMode="auto">
          <a:xfrm>
            <a:off x="678068" y="2806068"/>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2" y="38"/>
                  <a:pt x="2" y="38"/>
                </a:cubicBezTo>
                <a:cubicBezTo>
                  <a:pt x="2" y="38"/>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7"/>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6" name="Freeform 358"/>
          <p:cNvSpPr>
            <a:spLocks/>
          </p:cNvSpPr>
          <p:nvPr userDrawn="1"/>
        </p:nvSpPr>
        <p:spPr bwMode="auto">
          <a:xfrm>
            <a:off x="862264" y="2905874"/>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7" name="Freeform 359"/>
          <p:cNvSpPr>
            <a:spLocks/>
          </p:cNvSpPr>
          <p:nvPr userDrawn="1"/>
        </p:nvSpPr>
        <p:spPr bwMode="auto">
          <a:xfrm>
            <a:off x="862264" y="2905874"/>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8" name="Freeform 360"/>
          <p:cNvSpPr>
            <a:spLocks/>
          </p:cNvSpPr>
          <p:nvPr userDrawn="1"/>
        </p:nvSpPr>
        <p:spPr bwMode="auto">
          <a:xfrm>
            <a:off x="1240603" y="2806068"/>
            <a:ext cx="471442" cy="331876"/>
          </a:xfrm>
          <a:custGeom>
            <a:avLst/>
            <a:gdLst>
              <a:gd name="T0" fmla="*/ 244 w 246"/>
              <a:gd name="T1" fmla="*/ 38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8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3"/>
                  <a:pt x="214" y="3"/>
                  <a:pt x="210" y="3"/>
                </a:cubicBezTo>
                <a:cubicBezTo>
                  <a:pt x="175" y="0"/>
                  <a:pt x="123" y="0"/>
                  <a:pt x="123" y="0"/>
                </a:cubicBezTo>
                <a:cubicBezTo>
                  <a:pt x="123" y="0"/>
                  <a:pt x="123" y="0"/>
                  <a:pt x="123" y="0"/>
                </a:cubicBezTo>
                <a:cubicBezTo>
                  <a:pt x="123" y="0"/>
                  <a:pt x="72" y="0"/>
                  <a:pt x="37" y="3"/>
                </a:cubicBezTo>
                <a:cubicBezTo>
                  <a:pt x="32" y="3"/>
                  <a:pt x="22" y="3"/>
                  <a:pt x="13" y="13"/>
                </a:cubicBezTo>
                <a:cubicBezTo>
                  <a:pt x="5" y="21"/>
                  <a:pt x="3" y="38"/>
                  <a:pt x="3" y="38"/>
                </a:cubicBezTo>
                <a:cubicBezTo>
                  <a:pt x="3" y="38"/>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9" name="Freeform 361"/>
          <p:cNvSpPr>
            <a:spLocks/>
          </p:cNvSpPr>
          <p:nvPr userDrawn="1"/>
        </p:nvSpPr>
        <p:spPr bwMode="auto">
          <a:xfrm>
            <a:off x="1426421" y="2905874"/>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0" name="Freeform 362"/>
          <p:cNvSpPr>
            <a:spLocks/>
          </p:cNvSpPr>
          <p:nvPr userDrawn="1"/>
        </p:nvSpPr>
        <p:spPr bwMode="auto">
          <a:xfrm>
            <a:off x="1426421" y="2905874"/>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1" name="Freeform 363"/>
          <p:cNvSpPr>
            <a:spLocks/>
          </p:cNvSpPr>
          <p:nvPr userDrawn="1"/>
        </p:nvSpPr>
        <p:spPr bwMode="auto">
          <a:xfrm>
            <a:off x="1803950" y="2806068"/>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2" name="Freeform 364"/>
          <p:cNvSpPr>
            <a:spLocks/>
          </p:cNvSpPr>
          <p:nvPr userDrawn="1"/>
        </p:nvSpPr>
        <p:spPr bwMode="auto">
          <a:xfrm>
            <a:off x="1988145" y="2905874"/>
            <a:ext cx="129018" cy="133887"/>
          </a:xfrm>
          <a:custGeom>
            <a:avLst/>
            <a:gdLst>
              <a:gd name="T0" fmla="*/ 0 w 159"/>
              <a:gd name="T1" fmla="*/ 0 h 165"/>
              <a:gd name="T2" fmla="*/ 159 w 159"/>
              <a:gd name="T3" fmla="*/ 83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3" name="Freeform 365"/>
          <p:cNvSpPr>
            <a:spLocks/>
          </p:cNvSpPr>
          <p:nvPr userDrawn="1"/>
        </p:nvSpPr>
        <p:spPr bwMode="auto">
          <a:xfrm>
            <a:off x="1988145" y="2905874"/>
            <a:ext cx="129018" cy="74652"/>
          </a:xfrm>
          <a:custGeom>
            <a:avLst/>
            <a:gdLst>
              <a:gd name="T0" fmla="*/ 0 w 159"/>
              <a:gd name="T1" fmla="*/ 0 h 92"/>
              <a:gd name="T2" fmla="*/ 159 w 159"/>
              <a:gd name="T3" fmla="*/ 83 h 92"/>
              <a:gd name="T4" fmla="*/ 137 w 159"/>
              <a:gd name="T5" fmla="*/ 92 h 92"/>
              <a:gd name="T6" fmla="*/ 0 w 159"/>
              <a:gd name="T7" fmla="*/ 0 h 92"/>
            </a:gdLst>
            <a:ahLst/>
            <a:cxnLst>
              <a:cxn ang="0">
                <a:pos x="T0" y="T1"/>
              </a:cxn>
              <a:cxn ang="0">
                <a:pos x="T2" y="T3"/>
              </a:cxn>
              <a:cxn ang="0">
                <a:pos x="T4" y="T5"/>
              </a:cxn>
              <a:cxn ang="0">
                <a:pos x="T6" y="T7"/>
              </a:cxn>
            </a:cxnLst>
            <a:rect l="0" t="0" r="r" b="b"/>
            <a:pathLst>
              <a:path w="159" h="92">
                <a:moveTo>
                  <a:pt x="0" y="0"/>
                </a:moveTo>
                <a:lnTo>
                  <a:pt x="159"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4" name="Freeform 366"/>
          <p:cNvSpPr>
            <a:spLocks/>
          </p:cNvSpPr>
          <p:nvPr userDrawn="1"/>
        </p:nvSpPr>
        <p:spPr bwMode="auto">
          <a:xfrm>
            <a:off x="2366484" y="2806068"/>
            <a:ext cx="471442"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2" y="0"/>
                  <a:pt x="37" y="3"/>
                </a:cubicBezTo>
                <a:cubicBezTo>
                  <a:pt x="32" y="3"/>
                  <a:pt x="22" y="3"/>
                  <a:pt x="12" y="13"/>
                </a:cubicBezTo>
                <a:cubicBezTo>
                  <a:pt x="5" y="21"/>
                  <a:pt x="3" y="38"/>
                  <a:pt x="3" y="38"/>
                </a:cubicBezTo>
                <a:cubicBezTo>
                  <a:pt x="3" y="38"/>
                  <a:pt x="0" y="57"/>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5" name="Freeform 367"/>
          <p:cNvSpPr>
            <a:spLocks/>
          </p:cNvSpPr>
          <p:nvPr userDrawn="1"/>
        </p:nvSpPr>
        <p:spPr bwMode="auto">
          <a:xfrm>
            <a:off x="2549868" y="2905874"/>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6" name="Freeform 368"/>
          <p:cNvSpPr>
            <a:spLocks/>
          </p:cNvSpPr>
          <p:nvPr userDrawn="1"/>
        </p:nvSpPr>
        <p:spPr bwMode="auto">
          <a:xfrm>
            <a:off x="2549868" y="2905874"/>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7" name="Freeform 369"/>
          <p:cNvSpPr>
            <a:spLocks/>
          </p:cNvSpPr>
          <p:nvPr userDrawn="1"/>
        </p:nvSpPr>
        <p:spPr bwMode="auto">
          <a:xfrm>
            <a:off x="2929830" y="2806068"/>
            <a:ext cx="472254" cy="331876"/>
          </a:xfrm>
          <a:custGeom>
            <a:avLst/>
            <a:gdLst>
              <a:gd name="T0" fmla="*/ 243 w 246"/>
              <a:gd name="T1" fmla="*/ 38 h 173"/>
              <a:gd name="T2" fmla="*/ 233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3" y="13"/>
                </a:cubicBezTo>
                <a:cubicBezTo>
                  <a:pt x="224" y="3"/>
                  <a:pt x="214" y="3"/>
                  <a:pt x="209" y="3"/>
                </a:cubicBezTo>
                <a:cubicBezTo>
                  <a:pt x="174" y="0"/>
                  <a:pt x="123" y="0"/>
                  <a:pt x="123" y="0"/>
                </a:cubicBezTo>
                <a:cubicBezTo>
                  <a:pt x="123" y="0"/>
                  <a:pt x="123" y="0"/>
                  <a:pt x="123" y="0"/>
                </a:cubicBezTo>
                <a:cubicBezTo>
                  <a:pt x="123" y="0"/>
                  <a:pt x="71" y="0"/>
                  <a:pt x="37" y="3"/>
                </a:cubicBezTo>
                <a:cubicBezTo>
                  <a:pt x="32" y="3"/>
                  <a:pt x="21" y="3"/>
                  <a:pt x="12" y="13"/>
                </a:cubicBezTo>
                <a:cubicBezTo>
                  <a:pt x="4" y="21"/>
                  <a:pt x="2" y="38"/>
                  <a:pt x="2" y="38"/>
                </a:cubicBezTo>
                <a:cubicBezTo>
                  <a:pt x="2" y="38"/>
                  <a:pt x="0" y="57"/>
                  <a:pt x="0" y="77"/>
                </a:cubicBezTo>
                <a:cubicBezTo>
                  <a:pt x="0" y="96"/>
                  <a:pt x="0" y="96"/>
                  <a:pt x="0" y="96"/>
                </a:cubicBezTo>
                <a:cubicBezTo>
                  <a:pt x="0" y="116"/>
                  <a:pt x="2" y="136"/>
                  <a:pt x="2" y="136"/>
                </a:cubicBezTo>
                <a:cubicBezTo>
                  <a:pt x="2" y="136"/>
                  <a:pt x="4" y="153"/>
                  <a:pt x="12" y="160"/>
                </a:cubicBezTo>
                <a:cubicBezTo>
                  <a:pt x="21" y="170"/>
                  <a:pt x="34"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7"/>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8" name="Freeform 370"/>
          <p:cNvSpPr>
            <a:spLocks/>
          </p:cNvSpPr>
          <p:nvPr userDrawn="1"/>
        </p:nvSpPr>
        <p:spPr bwMode="auto">
          <a:xfrm>
            <a:off x="3114026" y="2905874"/>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9" name="Freeform 371"/>
          <p:cNvSpPr>
            <a:spLocks/>
          </p:cNvSpPr>
          <p:nvPr userDrawn="1"/>
        </p:nvSpPr>
        <p:spPr bwMode="auto">
          <a:xfrm>
            <a:off x="3114026" y="2905874"/>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0" name="Freeform 372"/>
          <p:cNvSpPr>
            <a:spLocks/>
          </p:cNvSpPr>
          <p:nvPr userDrawn="1"/>
        </p:nvSpPr>
        <p:spPr bwMode="auto">
          <a:xfrm>
            <a:off x="3492366" y="2806068"/>
            <a:ext cx="471442"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2" y="38"/>
                  <a:pt x="2" y="38"/>
                </a:cubicBezTo>
                <a:cubicBezTo>
                  <a:pt x="2" y="38"/>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1" name="Freeform 373"/>
          <p:cNvSpPr>
            <a:spLocks/>
          </p:cNvSpPr>
          <p:nvPr userDrawn="1"/>
        </p:nvSpPr>
        <p:spPr bwMode="auto">
          <a:xfrm>
            <a:off x="3675749" y="2905874"/>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2" name="Freeform 374"/>
          <p:cNvSpPr>
            <a:spLocks/>
          </p:cNvSpPr>
          <p:nvPr userDrawn="1"/>
        </p:nvSpPr>
        <p:spPr bwMode="auto">
          <a:xfrm>
            <a:off x="3675749" y="2905874"/>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5" name="Freeform 387"/>
          <p:cNvSpPr>
            <a:spLocks/>
          </p:cNvSpPr>
          <p:nvPr userDrawn="1"/>
        </p:nvSpPr>
        <p:spPr bwMode="auto">
          <a:xfrm>
            <a:off x="4055786" y="2806068"/>
            <a:ext cx="472254" cy="331876"/>
          </a:xfrm>
          <a:custGeom>
            <a:avLst/>
            <a:gdLst>
              <a:gd name="T0" fmla="*/ 244 w 246"/>
              <a:gd name="T1" fmla="*/ 38 h 173"/>
              <a:gd name="T2" fmla="*/ 234 w 246"/>
              <a:gd name="T3" fmla="*/ 13 h 173"/>
              <a:gd name="T4" fmla="*/ 210 w 246"/>
              <a:gd name="T5" fmla="*/ 3 h 173"/>
              <a:gd name="T6" fmla="*/ 124 w 246"/>
              <a:gd name="T7" fmla="*/ 0 h 173"/>
              <a:gd name="T8" fmla="*/ 123 w 246"/>
              <a:gd name="T9" fmla="*/ 0 h 173"/>
              <a:gd name="T10" fmla="*/ 37 w 246"/>
              <a:gd name="T11" fmla="*/ 3 h 173"/>
              <a:gd name="T12" fmla="*/ 13 w 246"/>
              <a:gd name="T13" fmla="*/ 13 h 173"/>
              <a:gd name="T14" fmla="*/ 3 w 246"/>
              <a:gd name="T15" fmla="*/ 38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3"/>
                  <a:pt x="214" y="3"/>
                  <a:pt x="210" y="3"/>
                </a:cubicBezTo>
                <a:cubicBezTo>
                  <a:pt x="175" y="0"/>
                  <a:pt x="124" y="0"/>
                  <a:pt x="124" y="0"/>
                </a:cubicBezTo>
                <a:cubicBezTo>
                  <a:pt x="123" y="0"/>
                  <a:pt x="123" y="0"/>
                  <a:pt x="123" y="0"/>
                </a:cubicBezTo>
                <a:cubicBezTo>
                  <a:pt x="123" y="0"/>
                  <a:pt x="72" y="0"/>
                  <a:pt x="37" y="3"/>
                </a:cubicBezTo>
                <a:cubicBezTo>
                  <a:pt x="32" y="3"/>
                  <a:pt x="22" y="3"/>
                  <a:pt x="13" y="13"/>
                </a:cubicBezTo>
                <a:cubicBezTo>
                  <a:pt x="5" y="21"/>
                  <a:pt x="3" y="38"/>
                  <a:pt x="3" y="38"/>
                </a:cubicBezTo>
                <a:cubicBezTo>
                  <a:pt x="3" y="38"/>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6" name="Freeform 388"/>
          <p:cNvSpPr>
            <a:spLocks/>
          </p:cNvSpPr>
          <p:nvPr userDrawn="1"/>
        </p:nvSpPr>
        <p:spPr bwMode="auto">
          <a:xfrm>
            <a:off x="4242415" y="2905874"/>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7" name="Freeform 389"/>
          <p:cNvSpPr>
            <a:spLocks/>
          </p:cNvSpPr>
          <p:nvPr userDrawn="1"/>
        </p:nvSpPr>
        <p:spPr bwMode="auto">
          <a:xfrm>
            <a:off x="4242415" y="2905874"/>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8" name="Freeform 390"/>
          <p:cNvSpPr>
            <a:spLocks/>
          </p:cNvSpPr>
          <p:nvPr userDrawn="1"/>
        </p:nvSpPr>
        <p:spPr bwMode="auto">
          <a:xfrm>
            <a:off x="4619943" y="2806068"/>
            <a:ext cx="471442"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9" name="Freeform 391"/>
          <p:cNvSpPr>
            <a:spLocks/>
          </p:cNvSpPr>
          <p:nvPr userDrawn="1"/>
        </p:nvSpPr>
        <p:spPr bwMode="auto">
          <a:xfrm>
            <a:off x="4804139" y="2905874"/>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0" name="Freeform 392"/>
          <p:cNvSpPr>
            <a:spLocks/>
          </p:cNvSpPr>
          <p:nvPr userDrawn="1"/>
        </p:nvSpPr>
        <p:spPr bwMode="auto">
          <a:xfrm>
            <a:off x="4804139" y="2905874"/>
            <a:ext cx="130641" cy="74652"/>
          </a:xfrm>
          <a:custGeom>
            <a:avLst/>
            <a:gdLst>
              <a:gd name="T0" fmla="*/ 0 w 161"/>
              <a:gd name="T1" fmla="*/ 0 h 92"/>
              <a:gd name="T2" fmla="*/ 161 w 161"/>
              <a:gd name="T3" fmla="*/ 83 h 92"/>
              <a:gd name="T4" fmla="*/ 139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39"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1" name="Freeform 393"/>
          <p:cNvSpPr>
            <a:spLocks/>
          </p:cNvSpPr>
          <p:nvPr userDrawn="1"/>
        </p:nvSpPr>
        <p:spPr bwMode="auto">
          <a:xfrm>
            <a:off x="8559310" y="2806068"/>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2" name="Freeform 394"/>
          <p:cNvSpPr>
            <a:spLocks/>
          </p:cNvSpPr>
          <p:nvPr userDrawn="1"/>
        </p:nvSpPr>
        <p:spPr bwMode="auto">
          <a:xfrm>
            <a:off x="8743505" y="2905874"/>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3" name="Freeform 395"/>
          <p:cNvSpPr>
            <a:spLocks/>
          </p:cNvSpPr>
          <p:nvPr userDrawn="1"/>
        </p:nvSpPr>
        <p:spPr bwMode="auto">
          <a:xfrm>
            <a:off x="8743505" y="2905874"/>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7" name="Freeform 399"/>
          <p:cNvSpPr>
            <a:spLocks/>
          </p:cNvSpPr>
          <p:nvPr userDrawn="1"/>
        </p:nvSpPr>
        <p:spPr bwMode="auto">
          <a:xfrm>
            <a:off x="678068" y="3260258"/>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2"/>
                  <a:pt x="123" y="173"/>
                  <a:pt x="123" y="173"/>
                </a:cubicBezTo>
                <a:cubicBezTo>
                  <a:pt x="123" y="173"/>
                  <a:pt x="175" y="173"/>
                  <a:pt x="209" y="170"/>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8" name="Freeform 400"/>
          <p:cNvSpPr>
            <a:spLocks/>
          </p:cNvSpPr>
          <p:nvPr userDrawn="1"/>
        </p:nvSpPr>
        <p:spPr bwMode="auto">
          <a:xfrm>
            <a:off x="862264" y="3360064"/>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9" name="Freeform 401"/>
          <p:cNvSpPr>
            <a:spLocks/>
          </p:cNvSpPr>
          <p:nvPr userDrawn="1"/>
        </p:nvSpPr>
        <p:spPr bwMode="auto">
          <a:xfrm>
            <a:off x="862264" y="3360064"/>
            <a:ext cx="130641" cy="75463"/>
          </a:xfrm>
          <a:custGeom>
            <a:avLst/>
            <a:gdLst>
              <a:gd name="T0" fmla="*/ 0 w 161"/>
              <a:gd name="T1" fmla="*/ 0 h 93"/>
              <a:gd name="T2" fmla="*/ 161 w 161"/>
              <a:gd name="T3" fmla="*/ 81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0" name="Freeform 402"/>
          <p:cNvSpPr>
            <a:spLocks/>
          </p:cNvSpPr>
          <p:nvPr userDrawn="1"/>
        </p:nvSpPr>
        <p:spPr bwMode="auto">
          <a:xfrm>
            <a:off x="1240603" y="3260258"/>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2"/>
                  <a:pt x="123" y="173"/>
                  <a:pt x="123" y="173"/>
                </a:cubicBezTo>
                <a:cubicBezTo>
                  <a:pt x="123" y="173"/>
                  <a:pt x="175" y="173"/>
                  <a:pt x="210" y="170"/>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1" name="Freeform 403"/>
          <p:cNvSpPr>
            <a:spLocks/>
          </p:cNvSpPr>
          <p:nvPr userDrawn="1"/>
        </p:nvSpPr>
        <p:spPr bwMode="auto">
          <a:xfrm>
            <a:off x="1426421" y="3360064"/>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2" name="Freeform 404"/>
          <p:cNvSpPr>
            <a:spLocks/>
          </p:cNvSpPr>
          <p:nvPr userDrawn="1"/>
        </p:nvSpPr>
        <p:spPr bwMode="auto">
          <a:xfrm>
            <a:off x="1426421" y="3360064"/>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3" name="Freeform 405"/>
          <p:cNvSpPr>
            <a:spLocks/>
          </p:cNvSpPr>
          <p:nvPr userDrawn="1"/>
        </p:nvSpPr>
        <p:spPr bwMode="auto">
          <a:xfrm>
            <a:off x="1803950" y="3260258"/>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0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2"/>
                  <a:pt x="123" y="173"/>
                  <a:pt x="123" y="173"/>
                </a:cubicBezTo>
                <a:cubicBezTo>
                  <a:pt x="123" y="173"/>
                  <a:pt x="175" y="173"/>
                  <a:pt x="209" y="170"/>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4" name="Freeform 407"/>
          <p:cNvSpPr>
            <a:spLocks/>
          </p:cNvSpPr>
          <p:nvPr userDrawn="1"/>
        </p:nvSpPr>
        <p:spPr bwMode="auto">
          <a:xfrm>
            <a:off x="1988145" y="3360064"/>
            <a:ext cx="129018" cy="133075"/>
          </a:xfrm>
          <a:custGeom>
            <a:avLst/>
            <a:gdLst>
              <a:gd name="T0" fmla="*/ 0 w 159"/>
              <a:gd name="T1" fmla="*/ 0 h 164"/>
              <a:gd name="T2" fmla="*/ 159 w 159"/>
              <a:gd name="T3" fmla="*/ 81 h 164"/>
              <a:gd name="T4" fmla="*/ 0 w 159"/>
              <a:gd name="T5" fmla="*/ 164 h 164"/>
              <a:gd name="T6" fmla="*/ 0 w 159"/>
              <a:gd name="T7" fmla="*/ 0 h 164"/>
            </a:gdLst>
            <a:ahLst/>
            <a:cxnLst>
              <a:cxn ang="0">
                <a:pos x="T0" y="T1"/>
              </a:cxn>
              <a:cxn ang="0">
                <a:pos x="T2" y="T3"/>
              </a:cxn>
              <a:cxn ang="0">
                <a:pos x="T4" y="T5"/>
              </a:cxn>
              <a:cxn ang="0">
                <a:pos x="T6" y="T7"/>
              </a:cxn>
            </a:cxnLst>
            <a:rect l="0" t="0" r="r" b="b"/>
            <a:pathLst>
              <a:path w="159" h="164">
                <a:moveTo>
                  <a:pt x="0" y="0"/>
                </a:moveTo>
                <a:lnTo>
                  <a:pt x="159"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5" name="Freeform 408"/>
          <p:cNvSpPr>
            <a:spLocks/>
          </p:cNvSpPr>
          <p:nvPr userDrawn="1"/>
        </p:nvSpPr>
        <p:spPr bwMode="auto">
          <a:xfrm>
            <a:off x="1988145" y="3360064"/>
            <a:ext cx="129018" cy="75463"/>
          </a:xfrm>
          <a:custGeom>
            <a:avLst/>
            <a:gdLst>
              <a:gd name="T0" fmla="*/ 0 w 159"/>
              <a:gd name="T1" fmla="*/ 0 h 93"/>
              <a:gd name="T2" fmla="*/ 159 w 159"/>
              <a:gd name="T3" fmla="*/ 81 h 93"/>
              <a:gd name="T4" fmla="*/ 137 w 159"/>
              <a:gd name="T5" fmla="*/ 93 h 93"/>
              <a:gd name="T6" fmla="*/ 0 w 159"/>
              <a:gd name="T7" fmla="*/ 0 h 93"/>
            </a:gdLst>
            <a:ahLst/>
            <a:cxnLst>
              <a:cxn ang="0">
                <a:pos x="T0" y="T1"/>
              </a:cxn>
              <a:cxn ang="0">
                <a:pos x="T2" y="T3"/>
              </a:cxn>
              <a:cxn ang="0">
                <a:pos x="T4" y="T5"/>
              </a:cxn>
              <a:cxn ang="0">
                <a:pos x="T6" y="T7"/>
              </a:cxn>
            </a:cxnLst>
            <a:rect l="0" t="0" r="r" b="b"/>
            <a:pathLst>
              <a:path w="159" h="93">
                <a:moveTo>
                  <a:pt x="0" y="0"/>
                </a:moveTo>
                <a:lnTo>
                  <a:pt x="159"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6" name="Freeform 409"/>
          <p:cNvSpPr>
            <a:spLocks/>
          </p:cNvSpPr>
          <p:nvPr userDrawn="1"/>
        </p:nvSpPr>
        <p:spPr bwMode="auto">
          <a:xfrm>
            <a:off x="2366484" y="3260258"/>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2"/>
                  <a:pt x="123" y="173"/>
                  <a:pt x="123" y="173"/>
                </a:cubicBezTo>
                <a:cubicBezTo>
                  <a:pt x="123" y="173"/>
                  <a:pt x="175" y="173"/>
                  <a:pt x="209" y="170"/>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7" name="Freeform 410"/>
          <p:cNvSpPr>
            <a:spLocks/>
          </p:cNvSpPr>
          <p:nvPr userDrawn="1"/>
        </p:nvSpPr>
        <p:spPr bwMode="auto">
          <a:xfrm>
            <a:off x="2549868" y="3360064"/>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8" name="Freeform 411"/>
          <p:cNvSpPr>
            <a:spLocks/>
          </p:cNvSpPr>
          <p:nvPr userDrawn="1"/>
        </p:nvSpPr>
        <p:spPr bwMode="auto">
          <a:xfrm>
            <a:off x="2549868" y="3360064"/>
            <a:ext cx="130641" cy="75463"/>
          </a:xfrm>
          <a:custGeom>
            <a:avLst/>
            <a:gdLst>
              <a:gd name="T0" fmla="*/ 0 w 161"/>
              <a:gd name="T1" fmla="*/ 0 h 93"/>
              <a:gd name="T2" fmla="*/ 161 w 161"/>
              <a:gd name="T3" fmla="*/ 81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9" name="Freeform 412"/>
          <p:cNvSpPr>
            <a:spLocks/>
          </p:cNvSpPr>
          <p:nvPr userDrawn="1"/>
        </p:nvSpPr>
        <p:spPr bwMode="auto">
          <a:xfrm>
            <a:off x="2929830" y="3260258"/>
            <a:ext cx="472254"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0 h 173"/>
              <a:gd name="T30" fmla="*/ 233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4" y="20"/>
                  <a:pt x="2" y="37"/>
                  <a:pt x="2" y="37"/>
                </a:cubicBezTo>
                <a:cubicBezTo>
                  <a:pt x="2" y="37"/>
                  <a:pt x="0" y="57"/>
                  <a:pt x="0" y="77"/>
                </a:cubicBezTo>
                <a:cubicBezTo>
                  <a:pt x="0" y="96"/>
                  <a:pt x="0" y="96"/>
                  <a:pt x="0" y="96"/>
                </a:cubicBezTo>
                <a:cubicBezTo>
                  <a:pt x="0" y="116"/>
                  <a:pt x="2" y="136"/>
                  <a:pt x="2" y="136"/>
                </a:cubicBezTo>
                <a:cubicBezTo>
                  <a:pt x="2" y="136"/>
                  <a:pt x="4" y="153"/>
                  <a:pt x="12" y="160"/>
                </a:cubicBezTo>
                <a:cubicBezTo>
                  <a:pt x="21" y="170"/>
                  <a:pt x="34" y="170"/>
                  <a:pt x="39" y="171"/>
                </a:cubicBezTo>
                <a:cubicBezTo>
                  <a:pt x="59" y="172"/>
                  <a:pt x="123" y="173"/>
                  <a:pt x="123" y="173"/>
                </a:cubicBezTo>
                <a:cubicBezTo>
                  <a:pt x="123" y="173"/>
                  <a:pt x="174" y="173"/>
                  <a:pt x="209" y="170"/>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0" name="Freeform 413"/>
          <p:cNvSpPr>
            <a:spLocks/>
          </p:cNvSpPr>
          <p:nvPr userDrawn="1"/>
        </p:nvSpPr>
        <p:spPr bwMode="auto">
          <a:xfrm>
            <a:off x="3114026" y="3360064"/>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1" name="Freeform 414"/>
          <p:cNvSpPr>
            <a:spLocks/>
          </p:cNvSpPr>
          <p:nvPr userDrawn="1"/>
        </p:nvSpPr>
        <p:spPr bwMode="auto">
          <a:xfrm>
            <a:off x="3114026" y="3360064"/>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2" name="Freeform 415"/>
          <p:cNvSpPr>
            <a:spLocks/>
          </p:cNvSpPr>
          <p:nvPr userDrawn="1"/>
        </p:nvSpPr>
        <p:spPr bwMode="auto">
          <a:xfrm>
            <a:off x="3492366" y="3260258"/>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2"/>
                  <a:pt x="123" y="173"/>
                  <a:pt x="123" y="173"/>
                </a:cubicBezTo>
                <a:cubicBezTo>
                  <a:pt x="123" y="173"/>
                  <a:pt x="175" y="173"/>
                  <a:pt x="209" y="170"/>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3" name="Freeform 416"/>
          <p:cNvSpPr>
            <a:spLocks/>
          </p:cNvSpPr>
          <p:nvPr userDrawn="1"/>
        </p:nvSpPr>
        <p:spPr bwMode="auto">
          <a:xfrm>
            <a:off x="3675749" y="3360064"/>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4" name="Freeform 417"/>
          <p:cNvSpPr>
            <a:spLocks/>
          </p:cNvSpPr>
          <p:nvPr userDrawn="1"/>
        </p:nvSpPr>
        <p:spPr bwMode="auto">
          <a:xfrm>
            <a:off x="3675749" y="3360064"/>
            <a:ext cx="130641" cy="75463"/>
          </a:xfrm>
          <a:custGeom>
            <a:avLst/>
            <a:gdLst>
              <a:gd name="T0" fmla="*/ 0 w 161"/>
              <a:gd name="T1" fmla="*/ 0 h 93"/>
              <a:gd name="T2" fmla="*/ 161 w 161"/>
              <a:gd name="T3" fmla="*/ 81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7" name="Freeform 430"/>
          <p:cNvSpPr>
            <a:spLocks/>
          </p:cNvSpPr>
          <p:nvPr userDrawn="1"/>
        </p:nvSpPr>
        <p:spPr bwMode="auto">
          <a:xfrm>
            <a:off x="4055786" y="3260258"/>
            <a:ext cx="472254" cy="331876"/>
          </a:xfrm>
          <a:custGeom>
            <a:avLst/>
            <a:gdLst>
              <a:gd name="T0" fmla="*/ 244 w 246"/>
              <a:gd name="T1" fmla="*/ 37 h 173"/>
              <a:gd name="T2" fmla="*/ 234 w 246"/>
              <a:gd name="T3" fmla="*/ 13 h 173"/>
              <a:gd name="T4" fmla="*/ 210 w 246"/>
              <a:gd name="T5" fmla="*/ 2 h 173"/>
              <a:gd name="T6" fmla="*/ 124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4" y="0"/>
                  <a:pt x="124"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2"/>
                  <a:pt x="123" y="173"/>
                  <a:pt x="123" y="173"/>
                </a:cubicBezTo>
                <a:cubicBezTo>
                  <a:pt x="123" y="173"/>
                  <a:pt x="175" y="173"/>
                  <a:pt x="210" y="170"/>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8" name="Freeform 431"/>
          <p:cNvSpPr>
            <a:spLocks/>
          </p:cNvSpPr>
          <p:nvPr userDrawn="1"/>
        </p:nvSpPr>
        <p:spPr bwMode="auto">
          <a:xfrm>
            <a:off x="4242415" y="3360064"/>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9" name="Freeform 432"/>
          <p:cNvSpPr>
            <a:spLocks/>
          </p:cNvSpPr>
          <p:nvPr userDrawn="1"/>
        </p:nvSpPr>
        <p:spPr bwMode="auto">
          <a:xfrm>
            <a:off x="4242415" y="3360064"/>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0" name="Freeform 433"/>
          <p:cNvSpPr>
            <a:spLocks/>
          </p:cNvSpPr>
          <p:nvPr userDrawn="1"/>
        </p:nvSpPr>
        <p:spPr bwMode="auto">
          <a:xfrm>
            <a:off x="4619943" y="3260258"/>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0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2"/>
                  <a:pt x="123" y="173"/>
                  <a:pt x="123" y="173"/>
                </a:cubicBezTo>
                <a:cubicBezTo>
                  <a:pt x="123" y="173"/>
                  <a:pt x="175" y="173"/>
                  <a:pt x="209" y="170"/>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1" name="Freeform 434"/>
          <p:cNvSpPr>
            <a:spLocks/>
          </p:cNvSpPr>
          <p:nvPr userDrawn="1"/>
        </p:nvSpPr>
        <p:spPr bwMode="auto">
          <a:xfrm>
            <a:off x="4804139" y="3360064"/>
            <a:ext cx="130641" cy="133075"/>
          </a:xfrm>
          <a:custGeom>
            <a:avLst/>
            <a:gdLst>
              <a:gd name="T0" fmla="*/ 0 w 161"/>
              <a:gd name="T1" fmla="*/ 0 h 164"/>
              <a:gd name="T2" fmla="*/ 161 w 161"/>
              <a:gd name="T3" fmla="*/ 81 h 164"/>
              <a:gd name="T4" fmla="*/ 0 w 161"/>
              <a:gd name="T5" fmla="*/ 164 h 164"/>
              <a:gd name="T6" fmla="*/ 0 w 161"/>
              <a:gd name="T7" fmla="*/ 0 h 164"/>
            </a:gdLst>
            <a:ahLst/>
            <a:cxnLst>
              <a:cxn ang="0">
                <a:pos x="T0" y="T1"/>
              </a:cxn>
              <a:cxn ang="0">
                <a:pos x="T2" y="T3"/>
              </a:cxn>
              <a:cxn ang="0">
                <a:pos x="T4" y="T5"/>
              </a:cxn>
              <a:cxn ang="0">
                <a:pos x="T6" y="T7"/>
              </a:cxn>
            </a:cxnLst>
            <a:rect l="0" t="0" r="r" b="b"/>
            <a:pathLst>
              <a:path w="161" h="164">
                <a:moveTo>
                  <a:pt x="0" y="0"/>
                </a:moveTo>
                <a:lnTo>
                  <a:pt x="161"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2" name="Freeform 435"/>
          <p:cNvSpPr>
            <a:spLocks/>
          </p:cNvSpPr>
          <p:nvPr userDrawn="1"/>
        </p:nvSpPr>
        <p:spPr bwMode="auto">
          <a:xfrm>
            <a:off x="4804139" y="3360064"/>
            <a:ext cx="130641" cy="75463"/>
          </a:xfrm>
          <a:custGeom>
            <a:avLst/>
            <a:gdLst>
              <a:gd name="T0" fmla="*/ 0 w 161"/>
              <a:gd name="T1" fmla="*/ 0 h 93"/>
              <a:gd name="T2" fmla="*/ 161 w 161"/>
              <a:gd name="T3" fmla="*/ 81 h 93"/>
              <a:gd name="T4" fmla="*/ 139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1"/>
                </a:lnTo>
                <a:lnTo>
                  <a:pt x="139"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3" name="Freeform 436"/>
          <p:cNvSpPr>
            <a:spLocks/>
          </p:cNvSpPr>
          <p:nvPr userDrawn="1"/>
        </p:nvSpPr>
        <p:spPr bwMode="auto">
          <a:xfrm>
            <a:off x="8559310" y="3260258"/>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0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2"/>
                  <a:pt x="123" y="173"/>
                  <a:pt x="123" y="173"/>
                </a:cubicBezTo>
                <a:cubicBezTo>
                  <a:pt x="123" y="173"/>
                  <a:pt x="175" y="173"/>
                  <a:pt x="209" y="170"/>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4" name="Freeform 437"/>
          <p:cNvSpPr>
            <a:spLocks/>
          </p:cNvSpPr>
          <p:nvPr userDrawn="1"/>
        </p:nvSpPr>
        <p:spPr bwMode="auto">
          <a:xfrm>
            <a:off x="8743505" y="3360064"/>
            <a:ext cx="128206" cy="133075"/>
          </a:xfrm>
          <a:custGeom>
            <a:avLst/>
            <a:gdLst>
              <a:gd name="T0" fmla="*/ 0 w 158"/>
              <a:gd name="T1" fmla="*/ 0 h 164"/>
              <a:gd name="T2" fmla="*/ 158 w 158"/>
              <a:gd name="T3" fmla="*/ 81 h 164"/>
              <a:gd name="T4" fmla="*/ 0 w 158"/>
              <a:gd name="T5" fmla="*/ 164 h 164"/>
              <a:gd name="T6" fmla="*/ 0 w 158"/>
              <a:gd name="T7" fmla="*/ 0 h 164"/>
            </a:gdLst>
            <a:ahLst/>
            <a:cxnLst>
              <a:cxn ang="0">
                <a:pos x="T0" y="T1"/>
              </a:cxn>
              <a:cxn ang="0">
                <a:pos x="T2" y="T3"/>
              </a:cxn>
              <a:cxn ang="0">
                <a:pos x="T4" y="T5"/>
              </a:cxn>
              <a:cxn ang="0">
                <a:pos x="T6" y="T7"/>
              </a:cxn>
            </a:cxnLst>
            <a:rect l="0" t="0" r="r" b="b"/>
            <a:pathLst>
              <a:path w="158" h="164">
                <a:moveTo>
                  <a:pt x="0" y="0"/>
                </a:moveTo>
                <a:lnTo>
                  <a:pt x="158"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5" name="Freeform 438"/>
          <p:cNvSpPr>
            <a:spLocks/>
          </p:cNvSpPr>
          <p:nvPr userDrawn="1"/>
        </p:nvSpPr>
        <p:spPr bwMode="auto">
          <a:xfrm>
            <a:off x="8743505" y="3360064"/>
            <a:ext cx="128206" cy="75463"/>
          </a:xfrm>
          <a:custGeom>
            <a:avLst/>
            <a:gdLst>
              <a:gd name="T0" fmla="*/ 0 w 158"/>
              <a:gd name="T1" fmla="*/ 0 h 93"/>
              <a:gd name="T2" fmla="*/ 158 w 158"/>
              <a:gd name="T3" fmla="*/ 81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1"/>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9" name="Freeform 442"/>
          <p:cNvSpPr>
            <a:spLocks/>
          </p:cNvSpPr>
          <p:nvPr userDrawn="1"/>
        </p:nvSpPr>
        <p:spPr bwMode="auto">
          <a:xfrm>
            <a:off x="678068" y="3705734"/>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0" name="Freeform 443"/>
          <p:cNvSpPr>
            <a:spLocks/>
          </p:cNvSpPr>
          <p:nvPr userDrawn="1"/>
        </p:nvSpPr>
        <p:spPr bwMode="auto">
          <a:xfrm>
            <a:off x="862264" y="3803917"/>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1" name="Freeform 444"/>
          <p:cNvSpPr>
            <a:spLocks/>
          </p:cNvSpPr>
          <p:nvPr userDrawn="1"/>
        </p:nvSpPr>
        <p:spPr bwMode="auto">
          <a:xfrm>
            <a:off x="862264" y="3803917"/>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2" name="Freeform 445"/>
          <p:cNvSpPr>
            <a:spLocks/>
          </p:cNvSpPr>
          <p:nvPr userDrawn="1"/>
        </p:nvSpPr>
        <p:spPr bwMode="auto">
          <a:xfrm>
            <a:off x="1240603" y="3705734"/>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3" name="Freeform 446"/>
          <p:cNvSpPr>
            <a:spLocks/>
          </p:cNvSpPr>
          <p:nvPr userDrawn="1"/>
        </p:nvSpPr>
        <p:spPr bwMode="auto">
          <a:xfrm>
            <a:off x="1426421" y="3803917"/>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4" name="Freeform 447"/>
          <p:cNvSpPr>
            <a:spLocks/>
          </p:cNvSpPr>
          <p:nvPr userDrawn="1"/>
        </p:nvSpPr>
        <p:spPr bwMode="auto">
          <a:xfrm>
            <a:off x="1426421" y="3803917"/>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5" name="Freeform 448"/>
          <p:cNvSpPr>
            <a:spLocks/>
          </p:cNvSpPr>
          <p:nvPr userDrawn="1"/>
        </p:nvSpPr>
        <p:spPr bwMode="auto">
          <a:xfrm>
            <a:off x="1803950" y="3705734"/>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6" name="Freeform 449"/>
          <p:cNvSpPr>
            <a:spLocks/>
          </p:cNvSpPr>
          <p:nvPr userDrawn="1"/>
        </p:nvSpPr>
        <p:spPr bwMode="auto">
          <a:xfrm>
            <a:off x="1988145" y="3803917"/>
            <a:ext cx="129018" cy="133887"/>
          </a:xfrm>
          <a:custGeom>
            <a:avLst/>
            <a:gdLst>
              <a:gd name="T0" fmla="*/ 0 w 159"/>
              <a:gd name="T1" fmla="*/ 0 h 165"/>
              <a:gd name="T2" fmla="*/ 159 w 159"/>
              <a:gd name="T3" fmla="*/ 82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7" name="Freeform 450"/>
          <p:cNvSpPr>
            <a:spLocks/>
          </p:cNvSpPr>
          <p:nvPr userDrawn="1"/>
        </p:nvSpPr>
        <p:spPr bwMode="auto">
          <a:xfrm>
            <a:off x="1988145" y="3803917"/>
            <a:ext cx="129018" cy="76275"/>
          </a:xfrm>
          <a:custGeom>
            <a:avLst/>
            <a:gdLst>
              <a:gd name="T0" fmla="*/ 0 w 159"/>
              <a:gd name="T1" fmla="*/ 0 h 94"/>
              <a:gd name="T2" fmla="*/ 159 w 159"/>
              <a:gd name="T3" fmla="*/ 82 h 94"/>
              <a:gd name="T4" fmla="*/ 137 w 159"/>
              <a:gd name="T5" fmla="*/ 94 h 94"/>
              <a:gd name="T6" fmla="*/ 0 w 159"/>
              <a:gd name="T7" fmla="*/ 0 h 94"/>
            </a:gdLst>
            <a:ahLst/>
            <a:cxnLst>
              <a:cxn ang="0">
                <a:pos x="T0" y="T1"/>
              </a:cxn>
              <a:cxn ang="0">
                <a:pos x="T2" y="T3"/>
              </a:cxn>
              <a:cxn ang="0">
                <a:pos x="T4" y="T5"/>
              </a:cxn>
              <a:cxn ang="0">
                <a:pos x="T6" y="T7"/>
              </a:cxn>
            </a:cxnLst>
            <a:rect l="0" t="0" r="r" b="b"/>
            <a:pathLst>
              <a:path w="159" h="94">
                <a:moveTo>
                  <a:pt x="0" y="0"/>
                </a:moveTo>
                <a:lnTo>
                  <a:pt x="159"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8" name="Freeform 451"/>
          <p:cNvSpPr>
            <a:spLocks/>
          </p:cNvSpPr>
          <p:nvPr userDrawn="1"/>
        </p:nvSpPr>
        <p:spPr bwMode="auto">
          <a:xfrm>
            <a:off x="2366484" y="3705734"/>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2" y="160"/>
                </a:cubicBezTo>
                <a:cubicBezTo>
                  <a:pt x="22" y="170"/>
                  <a:pt x="34" y="169"/>
                  <a:pt x="40"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9" name="Freeform 452"/>
          <p:cNvSpPr>
            <a:spLocks/>
          </p:cNvSpPr>
          <p:nvPr userDrawn="1"/>
        </p:nvSpPr>
        <p:spPr bwMode="auto">
          <a:xfrm>
            <a:off x="2549868" y="3803917"/>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0" name="Freeform 453"/>
          <p:cNvSpPr>
            <a:spLocks/>
          </p:cNvSpPr>
          <p:nvPr userDrawn="1"/>
        </p:nvSpPr>
        <p:spPr bwMode="auto">
          <a:xfrm>
            <a:off x="2549868" y="3803917"/>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1" name="Freeform 454"/>
          <p:cNvSpPr>
            <a:spLocks/>
          </p:cNvSpPr>
          <p:nvPr userDrawn="1"/>
        </p:nvSpPr>
        <p:spPr bwMode="auto">
          <a:xfrm>
            <a:off x="2929830" y="3705734"/>
            <a:ext cx="472254"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4" y="20"/>
                  <a:pt x="2" y="37"/>
                  <a:pt x="2" y="37"/>
                </a:cubicBezTo>
                <a:cubicBezTo>
                  <a:pt x="2" y="37"/>
                  <a:pt x="0" y="57"/>
                  <a:pt x="0" y="77"/>
                </a:cubicBezTo>
                <a:cubicBezTo>
                  <a:pt x="0" y="96"/>
                  <a:pt x="0" y="96"/>
                  <a:pt x="0" y="96"/>
                </a:cubicBezTo>
                <a:cubicBezTo>
                  <a:pt x="0" y="116"/>
                  <a:pt x="2" y="135"/>
                  <a:pt x="2" y="135"/>
                </a:cubicBezTo>
                <a:cubicBezTo>
                  <a:pt x="2" y="135"/>
                  <a:pt x="4" y="152"/>
                  <a:pt x="12" y="160"/>
                </a:cubicBezTo>
                <a:cubicBezTo>
                  <a:pt x="21" y="170"/>
                  <a:pt x="34" y="169"/>
                  <a:pt x="39" y="170"/>
                </a:cubicBezTo>
                <a:cubicBezTo>
                  <a:pt x="59" y="172"/>
                  <a:pt x="123" y="173"/>
                  <a:pt x="123" y="173"/>
                </a:cubicBezTo>
                <a:cubicBezTo>
                  <a:pt x="123" y="173"/>
                  <a:pt x="174" y="173"/>
                  <a:pt x="209" y="170"/>
                </a:cubicBezTo>
                <a:cubicBezTo>
                  <a:pt x="214" y="170"/>
                  <a:pt x="224" y="170"/>
                  <a:pt x="233"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2" name="Freeform 455"/>
          <p:cNvSpPr>
            <a:spLocks/>
          </p:cNvSpPr>
          <p:nvPr userDrawn="1"/>
        </p:nvSpPr>
        <p:spPr bwMode="auto">
          <a:xfrm>
            <a:off x="3114026" y="3803917"/>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3" name="Freeform 456"/>
          <p:cNvSpPr>
            <a:spLocks/>
          </p:cNvSpPr>
          <p:nvPr userDrawn="1"/>
        </p:nvSpPr>
        <p:spPr bwMode="auto">
          <a:xfrm>
            <a:off x="3114026" y="3803917"/>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4" name="Freeform 457"/>
          <p:cNvSpPr>
            <a:spLocks/>
          </p:cNvSpPr>
          <p:nvPr userDrawn="1"/>
        </p:nvSpPr>
        <p:spPr bwMode="auto">
          <a:xfrm>
            <a:off x="3492366" y="3705734"/>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5" name="Freeform 458"/>
          <p:cNvSpPr>
            <a:spLocks/>
          </p:cNvSpPr>
          <p:nvPr userDrawn="1"/>
        </p:nvSpPr>
        <p:spPr bwMode="auto">
          <a:xfrm>
            <a:off x="3675749" y="3803917"/>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6" name="Freeform 459"/>
          <p:cNvSpPr>
            <a:spLocks/>
          </p:cNvSpPr>
          <p:nvPr userDrawn="1"/>
        </p:nvSpPr>
        <p:spPr bwMode="auto">
          <a:xfrm>
            <a:off x="3675749" y="3803917"/>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9" name="Freeform 472"/>
          <p:cNvSpPr>
            <a:spLocks/>
          </p:cNvSpPr>
          <p:nvPr userDrawn="1"/>
        </p:nvSpPr>
        <p:spPr bwMode="auto">
          <a:xfrm>
            <a:off x="4055786" y="3705734"/>
            <a:ext cx="472254" cy="331876"/>
          </a:xfrm>
          <a:custGeom>
            <a:avLst/>
            <a:gdLst>
              <a:gd name="T0" fmla="*/ 244 w 246"/>
              <a:gd name="T1" fmla="*/ 37 h 173"/>
              <a:gd name="T2" fmla="*/ 234 w 246"/>
              <a:gd name="T3" fmla="*/ 13 h 173"/>
              <a:gd name="T4" fmla="*/ 210 w 246"/>
              <a:gd name="T5" fmla="*/ 2 h 173"/>
              <a:gd name="T6" fmla="*/ 124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4" y="0"/>
                  <a:pt x="124"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0" name="Freeform 473"/>
          <p:cNvSpPr>
            <a:spLocks/>
          </p:cNvSpPr>
          <p:nvPr userDrawn="1"/>
        </p:nvSpPr>
        <p:spPr bwMode="auto">
          <a:xfrm>
            <a:off x="4242415" y="3803917"/>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1" name="Freeform 474"/>
          <p:cNvSpPr>
            <a:spLocks/>
          </p:cNvSpPr>
          <p:nvPr userDrawn="1"/>
        </p:nvSpPr>
        <p:spPr bwMode="auto">
          <a:xfrm>
            <a:off x="4242415" y="3803917"/>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2" name="Freeform 475"/>
          <p:cNvSpPr>
            <a:spLocks/>
          </p:cNvSpPr>
          <p:nvPr userDrawn="1"/>
        </p:nvSpPr>
        <p:spPr bwMode="auto">
          <a:xfrm>
            <a:off x="4619943" y="3705734"/>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3" name="Freeform 476"/>
          <p:cNvSpPr>
            <a:spLocks/>
          </p:cNvSpPr>
          <p:nvPr userDrawn="1"/>
        </p:nvSpPr>
        <p:spPr bwMode="auto">
          <a:xfrm>
            <a:off x="4804139" y="3803917"/>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4" name="Freeform 477"/>
          <p:cNvSpPr>
            <a:spLocks/>
          </p:cNvSpPr>
          <p:nvPr userDrawn="1"/>
        </p:nvSpPr>
        <p:spPr bwMode="auto">
          <a:xfrm>
            <a:off x="4804139" y="3803917"/>
            <a:ext cx="130641" cy="76275"/>
          </a:xfrm>
          <a:custGeom>
            <a:avLst/>
            <a:gdLst>
              <a:gd name="T0" fmla="*/ 0 w 161"/>
              <a:gd name="T1" fmla="*/ 0 h 94"/>
              <a:gd name="T2" fmla="*/ 161 w 161"/>
              <a:gd name="T3" fmla="*/ 82 h 94"/>
              <a:gd name="T4" fmla="*/ 139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39"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5" name="Freeform 478"/>
          <p:cNvSpPr>
            <a:spLocks/>
          </p:cNvSpPr>
          <p:nvPr userDrawn="1"/>
        </p:nvSpPr>
        <p:spPr bwMode="auto">
          <a:xfrm>
            <a:off x="5181667" y="3705734"/>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2" y="160"/>
                </a:cubicBezTo>
                <a:cubicBezTo>
                  <a:pt x="22" y="170"/>
                  <a:pt x="34" y="169"/>
                  <a:pt x="40"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6" name="Freeform 479"/>
          <p:cNvSpPr>
            <a:spLocks/>
          </p:cNvSpPr>
          <p:nvPr userDrawn="1"/>
        </p:nvSpPr>
        <p:spPr bwMode="auto">
          <a:xfrm>
            <a:off x="5365862" y="3803917"/>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7" name="Freeform 480"/>
          <p:cNvSpPr>
            <a:spLocks/>
          </p:cNvSpPr>
          <p:nvPr userDrawn="1"/>
        </p:nvSpPr>
        <p:spPr bwMode="auto">
          <a:xfrm>
            <a:off x="5365862" y="3803917"/>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8" name="Freeform 481"/>
          <p:cNvSpPr>
            <a:spLocks/>
          </p:cNvSpPr>
          <p:nvPr userDrawn="1"/>
        </p:nvSpPr>
        <p:spPr bwMode="auto">
          <a:xfrm>
            <a:off x="5745824" y="3705734"/>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4"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9" name="Freeform 482"/>
          <p:cNvSpPr>
            <a:spLocks/>
          </p:cNvSpPr>
          <p:nvPr userDrawn="1"/>
        </p:nvSpPr>
        <p:spPr bwMode="auto">
          <a:xfrm>
            <a:off x="5930019" y="3803917"/>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0" name="Freeform 483"/>
          <p:cNvSpPr>
            <a:spLocks/>
          </p:cNvSpPr>
          <p:nvPr userDrawn="1"/>
        </p:nvSpPr>
        <p:spPr bwMode="auto">
          <a:xfrm>
            <a:off x="5930019" y="3803917"/>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1" name="Freeform 484"/>
          <p:cNvSpPr>
            <a:spLocks/>
          </p:cNvSpPr>
          <p:nvPr userDrawn="1"/>
        </p:nvSpPr>
        <p:spPr bwMode="auto">
          <a:xfrm>
            <a:off x="6307548" y="3705734"/>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2" name="Freeform 485"/>
          <p:cNvSpPr>
            <a:spLocks/>
          </p:cNvSpPr>
          <p:nvPr userDrawn="1"/>
        </p:nvSpPr>
        <p:spPr bwMode="auto">
          <a:xfrm>
            <a:off x="6491743" y="3803917"/>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3" name="Freeform 486"/>
          <p:cNvSpPr>
            <a:spLocks/>
          </p:cNvSpPr>
          <p:nvPr userDrawn="1"/>
        </p:nvSpPr>
        <p:spPr bwMode="auto">
          <a:xfrm>
            <a:off x="6491743" y="3803917"/>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4" name="Freeform 487"/>
          <p:cNvSpPr>
            <a:spLocks/>
          </p:cNvSpPr>
          <p:nvPr userDrawn="1"/>
        </p:nvSpPr>
        <p:spPr bwMode="auto">
          <a:xfrm>
            <a:off x="6871705" y="3705734"/>
            <a:ext cx="471442"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6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6" y="2"/>
                </a:cubicBezTo>
                <a:cubicBezTo>
                  <a:pt x="32" y="3"/>
                  <a:pt x="21" y="3"/>
                  <a:pt x="12" y="13"/>
                </a:cubicBezTo>
                <a:cubicBezTo>
                  <a:pt x="4" y="20"/>
                  <a:pt x="2" y="37"/>
                  <a:pt x="2" y="37"/>
                </a:cubicBezTo>
                <a:cubicBezTo>
                  <a:pt x="2" y="37"/>
                  <a:pt x="0" y="57"/>
                  <a:pt x="0" y="77"/>
                </a:cubicBezTo>
                <a:cubicBezTo>
                  <a:pt x="0" y="96"/>
                  <a:pt x="0" y="96"/>
                  <a:pt x="0" y="96"/>
                </a:cubicBezTo>
                <a:cubicBezTo>
                  <a:pt x="0" y="116"/>
                  <a:pt x="2" y="135"/>
                  <a:pt x="2" y="135"/>
                </a:cubicBezTo>
                <a:cubicBezTo>
                  <a:pt x="2" y="135"/>
                  <a:pt x="4" y="152"/>
                  <a:pt x="12" y="160"/>
                </a:cubicBezTo>
                <a:cubicBezTo>
                  <a:pt x="21" y="170"/>
                  <a:pt x="33" y="169"/>
                  <a:pt x="39" y="170"/>
                </a:cubicBezTo>
                <a:cubicBezTo>
                  <a:pt x="59" y="172"/>
                  <a:pt x="123" y="173"/>
                  <a:pt x="123" y="173"/>
                </a:cubicBezTo>
                <a:cubicBezTo>
                  <a:pt x="123" y="173"/>
                  <a:pt x="174" y="173"/>
                  <a:pt x="209" y="170"/>
                </a:cubicBezTo>
                <a:cubicBezTo>
                  <a:pt x="214" y="170"/>
                  <a:pt x="224" y="170"/>
                  <a:pt x="233"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5" name="Freeform 488"/>
          <p:cNvSpPr>
            <a:spLocks/>
          </p:cNvSpPr>
          <p:nvPr userDrawn="1"/>
        </p:nvSpPr>
        <p:spPr bwMode="auto">
          <a:xfrm>
            <a:off x="7055901" y="3803917"/>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6" name="Freeform 489"/>
          <p:cNvSpPr>
            <a:spLocks/>
          </p:cNvSpPr>
          <p:nvPr userDrawn="1"/>
        </p:nvSpPr>
        <p:spPr bwMode="auto">
          <a:xfrm>
            <a:off x="7055901" y="3803917"/>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7" name="Freeform 490"/>
          <p:cNvSpPr>
            <a:spLocks/>
          </p:cNvSpPr>
          <p:nvPr userDrawn="1"/>
        </p:nvSpPr>
        <p:spPr bwMode="auto">
          <a:xfrm>
            <a:off x="7433429" y="3705734"/>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8" name="Freeform 491"/>
          <p:cNvSpPr>
            <a:spLocks/>
          </p:cNvSpPr>
          <p:nvPr userDrawn="1"/>
        </p:nvSpPr>
        <p:spPr bwMode="auto">
          <a:xfrm>
            <a:off x="7617624" y="3803917"/>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9" name="Freeform 492"/>
          <p:cNvSpPr>
            <a:spLocks/>
          </p:cNvSpPr>
          <p:nvPr userDrawn="1"/>
        </p:nvSpPr>
        <p:spPr bwMode="auto">
          <a:xfrm>
            <a:off x="7617624" y="3803917"/>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0" name="Freeform 493"/>
          <p:cNvSpPr>
            <a:spLocks/>
          </p:cNvSpPr>
          <p:nvPr userDrawn="1"/>
        </p:nvSpPr>
        <p:spPr bwMode="auto">
          <a:xfrm>
            <a:off x="7995964" y="3705734"/>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1" name="Freeform 494"/>
          <p:cNvSpPr>
            <a:spLocks/>
          </p:cNvSpPr>
          <p:nvPr userDrawn="1"/>
        </p:nvSpPr>
        <p:spPr bwMode="auto">
          <a:xfrm>
            <a:off x="8181781" y="3803917"/>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2" name="Freeform 495"/>
          <p:cNvSpPr>
            <a:spLocks/>
          </p:cNvSpPr>
          <p:nvPr userDrawn="1"/>
        </p:nvSpPr>
        <p:spPr bwMode="auto">
          <a:xfrm>
            <a:off x="8181781" y="3803917"/>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3" name="Freeform 496"/>
          <p:cNvSpPr>
            <a:spLocks/>
          </p:cNvSpPr>
          <p:nvPr userDrawn="1"/>
        </p:nvSpPr>
        <p:spPr bwMode="auto">
          <a:xfrm>
            <a:off x="8559310" y="3705734"/>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4" name="Freeform 497"/>
          <p:cNvSpPr>
            <a:spLocks/>
          </p:cNvSpPr>
          <p:nvPr userDrawn="1"/>
        </p:nvSpPr>
        <p:spPr bwMode="auto">
          <a:xfrm>
            <a:off x="8743505" y="3803917"/>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5" name="Freeform 498"/>
          <p:cNvSpPr>
            <a:spLocks/>
          </p:cNvSpPr>
          <p:nvPr userDrawn="1"/>
        </p:nvSpPr>
        <p:spPr bwMode="auto">
          <a:xfrm>
            <a:off x="8743505" y="3803917"/>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9" name="Freeform 502"/>
          <p:cNvSpPr>
            <a:spLocks/>
          </p:cNvSpPr>
          <p:nvPr userDrawn="1"/>
        </p:nvSpPr>
        <p:spPr bwMode="auto">
          <a:xfrm>
            <a:off x="678068" y="4159924"/>
            <a:ext cx="472254"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69"/>
                  <a:pt x="34" y="169"/>
                  <a:pt x="39" y="170"/>
                </a:cubicBezTo>
                <a:cubicBezTo>
                  <a:pt x="59" y="172"/>
                  <a:pt x="123" y="173"/>
                  <a:pt x="123" y="173"/>
                </a:cubicBezTo>
                <a:cubicBezTo>
                  <a:pt x="123" y="173"/>
                  <a:pt x="175" y="173"/>
                  <a:pt x="209" y="170"/>
                </a:cubicBezTo>
                <a:cubicBezTo>
                  <a:pt x="214" y="169"/>
                  <a:pt x="224"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0" name="Freeform 503"/>
          <p:cNvSpPr>
            <a:spLocks/>
          </p:cNvSpPr>
          <p:nvPr userDrawn="1"/>
        </p:nvSpPr>
        <p:spPr bwMode="auto">
          <a:xfrm>
            <a:off x="862264" y="425810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1" name="Freeform 504"/>
          <p:cNvSpPr>
            <a:spLocks/>
          </p:cNvSpPr>
          <p:nvPr userDrawn="1"/>
        </p:nvSpPr>
        <p:spPr bwMode="auto">
          <a:xfrm>
            <a:off x="862264" y="425810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2" name="Freeform 505"/>
          <p:cNvSpPr>
            <a:spLocks/>
          </p:cNvSpPr>
          <p:nvPr userDrawn="1"/>
        </p:nvSpPr>
        <p:spPr bwMode="auto">
          <a:xfrm>
            <a:off x="1240603" y="4159924"/>
            <a:ext cx="471442" cy="331876"/>
          </a:xfrm>
          <a:custGeom>
            <a:avLst/>
            <a:gdLst>
              <a:gd name="T0" fmla="*/ 244 w 246"/>
              <a:gd name="T1" fmla="*/ 37 h 173"/>
              <a:gd name="T2" fmla="*/ 234 w 246"/>
              <a:gd name="T3" fmla="*/ 12 h 173"/>
              <a:gd name="T4" fmla="*/ 210 w 246"/>
              <a:gd name="T5" fmla="*/ 2 h 173"/>
              <a:gd name="T6" fmla="*/ 123 w 246"/>
              <a:gd name="T7" fmla="*/ 0 h 173"/>
              <a:gd name="T8" fmla="*/ 123 w 246"/>
              <a:gd name="T9" fmla="*/ 0 h 173"/>
              <a:gd name="T10" fmla="*/ 37 w 246"/>
              <a:gd name="T11" fmla="*/ 2 h 173"/>
              <a:gd name="T12" fmla="*/ 13 w 246"/>
              <a:gd name="T13" fmla="*/ 12 h 173"/>
              <a:gd name="T14" fmla="*/ 3 w 246"/>
              <a:gd name="T15" fmla="*/ 37 h 173"/>
              <a:gd name="T16" fmla="*/ 0 w 246"/>
              <a:gd name="T17" fmla="*/ 77 h 173"/>
              <a:gd name="T18" fmla="*/ 0 w 246"/>
              <a:gd name="T19" fmla="*/ 95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2"/>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3" y="160"/>
                </a:cubicBezTo>
                <a:cubicBezTo>
                  <a:pt x="22" y="169"/>
                  <a:pt x="34" y="169"/>
                  <a:pt x="40" y="170"/>
                </a:cubicBezTo>
                <a:cubicBezTo>
                  <a:pt x="59" y="172"/>
                  <a:pt x="123" y="173"/>
                  <a:pt x="123" y="173"/>
                </a:cubicBezTo>
                <a:cubicBezTo>
                  <a:pt x="123" y="173"/>
                  <a:pt x="175" y="173"/>
                  <a:pt x="210" y="170"/>
                </a:cubicBezTo>
                <a:cubicBezTo>
                  <a:pt x="214" y="169"/>
                  <a:pt x="225" y="169"/>
                  <a:pt x="234" y="160"/>
                </a:cubicBezTo>
                <a:cubicBezTo>
                  <a:pt x="242"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3" name="Freeform 506"/>
          <p:cNvSpPr>
            <a:spLocks/>
          </p:cNvSpPr>
          <p:nvPr userDrawn="1"/>
        </p:nvSpPr>
        <p:spPr bwMode="auto">
          <a:xfrm>
            <a:off x="1426421" y="425810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4" name="Freeform 507"/>
          <p:cNvSpPr>
            <a:spLocks/>
          </p:cNvSpPr>
          <p:nvPr userDrawn="1"/>
        </p:nvSpPr>
        <p:spPr bwMode="auto">
          <a:xfrm>
            <a:off x="1426421" y="425810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5" name="Freeform 508"/>
          <p:cNvSpPr>
            <a:spLocks/>
          </p:cNvSpPr>
          <p:nvPr userDrawn="1"/>
        </p:nvSpPr>
        <p:spPr bwMode="auto">
          <a:xfrm>
            <a:off x="1803950" y="4159924"/>
            <a:ext cx="472254"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5" y="173"/>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6" name="Freeform 509"/>
          <p:cNvSpPr>
            <a:spLocks/>
          </p:cNvSpPr>
          <p:nvPr userDrawn="1"/>
        </p:nvSpPr>
        <p:spPr bwMode="auto">
          <a:xfrm>
            <a:off x="1988145" y="4258107"/>
            <a:ext cx="129018" cy="133887"/>
          </a:xfrm>
          <a:custGeom>
            <a:avLst/>
            <a:gdLst>
              <a:gd name="T0" fmla="*/ 0 w 159"/>
              <a:gd name="T1" fmla="*/ 0 h 165"/>
              <a:gd name="T2" fmla="*/ 159 w 159"/>
              <a:gd name="T3" fmla="*/ 83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7" name="Freeform 510"/>
          <p:cNvSpPr>
            <a:spLocks/>
          </p:cNvSpPr>
          <p:nvPr userDrawn="1"/>
        </p:nvSpPr>
        <p:spPr bwMode="auto">
          <a:xfrm>
            <a:off x="1988145" y="4258107"/>
            <a:ext cx="129018" cy="77086"/>
          </a:xfrm>
          <a:custGeom>
            <a:avLst/>
            <a:gdLst>
              <a:gd name="T0" fmla="*/ 0 w 159"/>
              <a:gd name="T1" fmla="*/ 0 h 95"/>
              <a:gd name="T2" fmla="*/ 159 w 159"/>
              <a:gd name="T3" fmla="*/ 83 h 95"/>
              <a:gd name="T4" fmla="*/ 137 w 159"/>
              <a:gd name="T5" fmla="*/ 95 h 95"/>
              <a:gd name="T6" fmla="*/ 0 w 159"/>
              <a:gd name="T7" fmla="*/ 0 h 95"/>
            </a:gdLst>
            <a:ahLst/>
            <a:cxnLst>
              <a:cxn ang="0">
                <a:pos x="T0" y="T1"/>
              </a:cxn>
              <a:cxn ang="0">
                <a:pos x="T2" y="T3"/>
              </a:cxn>
              <a:cxn ang="0">
                <a:pos x="T4" y="T5"/>
              </a:cxn>
              <a:cxn ang="0">
                <a:pos x="T6" y="T7"/>
              </a:cxn>
            </a:cxnLst>
            <a:rect l="0" t="0" r="r" b="b"/>
            <a:pathLst>
              <a:path w="159" h="95">
                <a:moveTo>
                  <a:pt x="0" y="0"/>
                </a:moveTo>
                <a:lnTo>
                  <a:pt x="159"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8" name="Freeform 511"/>
          <p:cNvSpPr>
            <a:spLocks/>
          </p:cNvSpPr>
          <p:nvPr userDrawn="1"/>
        </p:nvSpPr>
        <p:spPr bwMode="auto">
          <a:xfrm>
            <a:off x="2366484" y="4159924"/>
            <a:ext cx="471442"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3 w 246"/>
              <a:gd name="T15" fmla="*/ 37 h 173"/>
              <a:gd name="T16" fmla="*/ 0 w 246"/>
              <a:gd name="T17" fmla="*/ 77 h 173"/>
              <a:gd name="T18" fmla="*/ 0 w 246"/>
              <a:gd name="T19" fmla="*/ 95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2" y="160"/>
                </a:cubicBezTo>
                <a:cubicBezTo>
                  <a:pt x="22" y="169"/>
                  <a:pt x="34" y="169"/>
                  <a:pt x="40" y="170"/>
                </a:cubicBezTo>
                <a:cubicBezTo>
                  <a:pt x="59" y="172"/>
                  <a:pt x="123" y="173"/>
                  <a:pt x="123" y="173"/>
                </a:cubicBezTo>
                <a:cubicBezTo>
                  <a:pt x="123" y="173"/>
                  <a:pt x="175" y="173"/>
                  <a:pt x="209" y="170"/>
                </a:cubicBezTo>
                <a:cubicBezTo>
                  <a:pt x="214" y="169"/>
                  <a:pt x="225"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9" name="Freeform 512"/>
          <p:cNvSpPr>
            <a:spLocks/>
          </p:cNvSpPr>
          <p:nvPr userDrawn="1"/>
        </p:nvSpPr>
        <p:spPr bwMode="auto">
          <a:xfrm>
            <a:off x="2549868" y="425810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0" name="Freeform 513"/>
          <p:cNvSpPr>
            <a:spLocks/>
          </p:cNvSpPr>
          <p:nvPr userDrawn="1"/>
        </p:nvSpPr>
        <p:spPr bwMode="auto">
          <a:xfrm>
            <a:off x="2549868" y="425810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1" name="Freeform 514"/>
          <p:cNvSpPr>
            <a:spLocks/>
          </p:cNvSpPr>
          <p:nvPr userDrawn="1"/>
        </p:nvSpPr>
        <p:spPr bwMode="auto">
          <a:xfrm>
            <a:off x="2929830" y="4159924"/>
            <a:ext cx="472254" cy="331876"/>
          </a:xfrm>
          <a:custGeom>
            <a:avLst/>
            <a:gdLst>
              <a:gd name="T0" fmla="*/ 243 w 246"/>
              <a:gd name="T1" fmla="*/ 37 h 173"/>
              <a:gd name="T2" fmla="*/ 233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2"/>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2"/>
                </a:cubicBezTo>
                <a:cubicBezTo>
                  <a:pt x="4" y="20"/>
                  <a:pt x="2" y="37"/>
                  <a:pt x="2" y="37"/>
                </a:cubicBezTo>
                <a:cubicBezTo>
                  <a:pt x="2" y="37"/>
                  <a:pt x="0" y="57"/>
                  <a:pt x="0" y="77"/>
                </a:cubicBezTo>
                <a:cubicBezTo>
                  <a:pt x="0" y="95"/>
                  <a:pt x="0" y="95"/>
                  <a:pt x="0" y="95"/>
                </a:cubicBezTo>
                <a:cubicBezTo>
                  <a:pt x="0" y="115"/>
                  <a:pt x="2" y="135"/>
                  <a:pt x="2" y="135"/>
                </a:cubicBezTo>
                <a:cubicBezTo>
                  <a:pt x="2" y="135"/>
                  <a:pt x="4" y="152"/>
                  <a:pt x="12" y="160"/>
                </a:cubicBezTo>
                <a:cubicBezTo>
                  <a:pt x="21" y="169"/>
                  <a:pt x="34" y="169"/>
                  <a:pt x="39" y="170"/>
                </a:cubicBezTo>
                <a:cubicBezTo>
                  <a:pt x="59" y="172"/>
                  <a:pt x="123" y="173"/>
                  <a:pt x="123" y="173"/>
                </a:cubicBezTo>
                <a:cubicBezTo>
                  <a:pt x="123" y="173"/>
                  <a:pt x="174" y="173"/>
                  <a:pt x="209" y="170"/>
                </a:cubicBezTo>
                <a:cubicBezTo>
                  <a:pt x="214" y="169"/>
                  <a:pt x="224" y="169"/>
                  <a:pt x="233"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2" name="Freeform 515"/>
          <p:cNvSpPr>
            <a:spLocks/>
          </p:cNvSpPr>
          <p:nvPr userDrawn="1"/>
        </p:nvSpPr>
        <p:spPr bwMode="auto">
          <a:xfrm>
            <a:off x="3114026" y="425810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3" name="Freeform 516"/>
          <p:cNvSpPr>
            <a:spLocks/>
          </p:cNvSpPr>
          <p:nvPr userDrawn="1"/>
        </p:nvSpPr>
        <p:spPr bwMode="auto">
          <a:xfrm>
            <a:off x="3114026" y="425810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4" name="Freeform 517"/>
          <p:cNvSpPr>
            <a:spLocks/>
          </p:cNvSpPr>
          <p:nvPr userDrawn="1"/>
        </p:nvSpPr>
        <p:spPr bwMode="auto">
          <a:xfrm>
            <a:off x="3492366" y="4159924"/>
            <a:ext cx="471442"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69"/>
                  <a:pt x="34" y="169"/>
                  <a:pt x="39" y="170"/>
                </a:cubicBezTo>
                <a:cubicBezTo>
                  <a:pt x="59" y="172"/>
                  <a:pt x="123" y="173"/>
                  <a:pt x="123" y="173"/>
                </a:cubicBezTo>
                <a:cubicBezTo>
                  <a:pt x="123" y="173"/>
                  <a:pt x="175" y="173"/>
                  <a:pt x="209" y="170"/>
                </a:cubicBezTo>
                <a:cubicBezTo>
                  <a:pt x="214" y="169"/>
                  <a:pt x="225"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5" name="Freeform 518"/>
          <p:cNvSpPr>
            <a:spLocks/>
          </p:cNvSpPr>
          <p:nvPr userDrawn="1"/>
        </p:nvSpPr>
        <p:spPr bwMode="auto">
          <a:xfrm>
            <a:off x="3675749" y="425810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6" name="Freeform 519"/>
          <p:cNvSpPr>
            <a:spLocks/>
          </p:cNvSpPr>
          <p:nvPr userDrawn="1"/>
        </p:nvSpPr>
        <p:spPr bwMode="auto">
          <a:xfrm>
            <a:off x="3675749" y="425810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9" name="Freeform 532"/>
          <p:cNvSpPr>
            <a:spLocks/>
          </p:cNvSpPr>
          <p:nvPr userDrawn="1"/>
        </p:nvSpPr>
        <p:spPr bwMode="auto">
          <a:xfrm>
            <a:off x="4055786" y="4159924"/>
            <a:ext cx="472254" cy="331876"/>
          </a:xfrm>
          <a:custGeom>
            <a:avLst/>
            <a:gdLst>
              <a:gd name="T0" fmla="*/ 244 w 246"/>
              <a:gd name="T1" fmla="*/ 37 h 173"/>
              <a:gd name="T2" fmla="*/ 234 w 246"/>
              <a:gd name="T3" fmla="*/ 12 h 173"/>
              <a:gd name="T4" fmla="*/ 210 w 246"/>
              <a:gd name="T5" fmla="*/ 2 h 173"/>
              <a:gd name="T6" fmla="*/ 124 w 246"/>
              <a:gd name="T7" fmla="*/ 0 h 173"/>
              <a:gd name="T8" fmla="*/ 123 w 246"/>
              <a:gd name="T9" fmla="*/ 0 h 173"/>
              <a:gd name="T10" fmla="*/ 37 w 246"/>
              <a:gd name="T11" fmla="*/ 2 h 173"/>
              <a:gd name="T12" fmla="*/ 13 w 246"/>
              <a:gd name="T13" fmla="*/ 12 h 173"/>
              <a:gd name="T14" fmla="*/ 3 w 246"/>
              <a:gd name="T15" fmla="*/ 37 h 173"/>
              <a:gd name="T16" fmla="*/ 0 w 246"/>
              <a:gd name="T17" fmla="*/ 77 h 173"/>
              <a:gd name="T18" fmla="*/ 0 w 246"/>
              <a:gd name="T19" fmla="*/ 95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2"/>
                </a:cubicBezTo>
                <a:cubicBezTo>
                  <a:pt x="225" y="3"/>
                  <a:pt x="214" y="3"/>
                  <a:pt x="210" y="2"/>
                </a:cubicBezTo>
                <a:cubicBezTo>
                  <a:pt x="175" y="0"/>
                  <a:pt x="124" y="0"/>
                  <a:pt x="124" y="0"/>
                </a:cubicBezTo>
                <a:cubicBezTo>
                  <a:pt x="123" y="0"/>
                  <a:pt x="123" y="0"/>
                  <a:pt x="123" y="0"/>
                </a:cubicBezTo>
                <a:cubicBezTo>
                  <a:pt x="123" y="0"/>
                  <a:pt x="72" y="0"/>
                  <a:pt x="37" y="2"/>
                </a:cubicBezTo>
                <a:cubicBezTo>
                  <a:pt x="32" y="3"/>
                  <a:pt x="22" y="3"/>
                  <a:pt x="13"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3" y="160"/>
                </a:cubicBezTo>
                <a:cubicBezTo>
                  <a:pt x="22" y="169"/>
                  <a:pt x="34" y="169"/>
                  <a:pt x="40" y="170"/>
                </a:cubicBezTo>
                <a:cubicBezTo>
                  <a:pt x="59" y="172"/>
                  <a:pt x="123" y="173"/>
                  <a:pt x="123" y="173"/>
                </a:cubicBezTo>
                <a:cubicBezTo>
                  <a:pt x="123" y="173"/>
                  <a:pt x="175" y="173"/>
                  <a:pt x="210" y="170"/>
                </a:cubicBezTo>
                <a:cubicBezTo>
                  <a:pt x="214" y="169"/>
                  <a:pt x="225" y="169"/>
                  <a:pt x="234" y="160"/>
                </a:cubicBezTo>
                <a:cubicBezTo>
                  <a:pt x="242"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0" name="Freeform 533"/>
          <p:cNvSpPr>
            <a:spLocks/>
          </p:cNvSpPr>
          <p:nvPr userDrawn="1"/>
        </p:nvSpPr>
        <p:spPr bwMode="auto">
          <a:xfrm>
            <a:off x="4242415" y="425810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1" name="Freeform 534"/>
          <p:cNvSpPr>
            <a:spLocks/>
          </p:cNvSpPr>
          <p:nvPr userDrawn="1"/>
        </p:nvSpPr>
        <p:spPr bwMode="auto">
          <a:xfrm>
            <a:off x="4242415" y="425810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2" name="Freeform 535"/>
          <p:cNvSpPr>
            <a:spLocks/>
          </p:cNvSpPr>
          <p:nvPr userDrawn="1"/>
        </p:nvSpPr>
        <p:spPr bwMode="auto">
          <a:xfrm>
            <a:off x="4619943" y="4159924"/>
            <a:ext cx="471442"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5" y="173"/>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3" name="Freeform 536"/>
          <p:cNvSpPr>
            <a:spLocks/>
          </p:cNvSpPr>
          <p:nvPr userDrawn="1"/>
        </p:nvSpPr>
        <p:spPr bwMode="auto">
          <a:xfrm>
            <a:off x="4804139" y="425810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4" name="Freeform 537"/>
          <p:cNvSpPr>
            <a:spLocks/>
          </p:cNvSpPr>
          <p:nvPr userDrawn="1"/>
        </p:nvSpPr>
        <p:spPr bwMode="auto">
          <a:xfrm>
            <a:off x="4804139" y="4258107"/>
            <a:ext cx="130641" cy="77086"/>
          </a:xfrm>
          <a:custGeom>
            <a:avLst/>
            <a:gdLst>
              <a:gd name="T0" fmla="*/ 0 w 161"/>
              <a:gd name="T1" fmla="*/ 0 h 95"/>
              <a:gd name="T2" fmla="*/ 161 w 161"/>
              <a:gd name="T3" fmla="*/ 83 h 95"/>
              <a:gd name="T4" fmla="*/ 139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39"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5" name="Freeform 538"/>
          <p:cNvSpPr>
            <a:spLocks/>
          </p:cNvSpPr>
          <p:nvPr userDrawn="1"/>
        </p:nvSpPr>
        <p:spPr bwMode="auto">
          <a:xfrm>
            <a:off x="5181667" y="4159924"/>
            <a:ext cx="472254"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3 w 246"/>
              <a:gd name="T15" fmla="*/ 37 h 173"/>
              <a:gd name="T16" fmla="*/ 0 w 246"/>
              <a:gd name="T17" fmla="*/ 77 h 173"/>
              <a:gd name="T18" fmla="*/ 0 w 246"/>
              <a:gd name="T19" fmla="*/ 95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2" y="160"/>
                </a:cubicBezTo>
                <a:cubicBezTo>
                  <a:pt x="22" y="169"/>
                  <a:pt x="34" y="169"/>
                  <a:pt x="40" y="170"/>
                </a:cubicBezTo>
                <a:cubicBezTo>
                  <a:pt x="59" y="172"/>
                  <a:pt x="123" y="173"/>
                  <a:pt x="123" y="173"/>
                </a:cubicBezTo>
                <a:cubicBezTo>
                  <a:pt x="123" y="173"/>
                  <a:pt x="175" y="173"/>
                  <a:pt x="209" y="170"/>
                </a:cubicBezTo>
                <a:cubicBezTo>
                  <a:pt x="214" y="169"/>
                  <a:pt x="225"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6" name="Freeform 539"/>
          <p:cNvSpPr>
            <a:spLocks/>
          </p:cNvSpPr>
          <p:nvPr userDrawn="1"/>
        </p:nvSpPr>
        <p:spPr bwMode="auto">
          <a:xfrm>
            <a:off x="5365862" y="425810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7" name="Freeform 540"/>
          <p:cNvSpPr>
            <a:spLocks/>
          </p:cNvSpPr>
          <p:nvPr userDrawn="1"/>
        </p:nvSpPr>
        <p:spPr bwMode="auto">
          <a:xfrm>
            <a:off x="5365862" y="425810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8" name="Freeform 541"/>
          <p:cNvSpPr>
            <a:spLocks/>
          </p:cNvSpPr>
          <p:nvPr userDrawn="1"/>
        </p:nvSpPr>
        <p:spPr bwMode="auto">
          <a:xfrm>
            <a:off x="5745824" y="4159924"/>
            <a:ext cx="471442"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4" y="173"/>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9" name="Freeform 542"/>
          <p:cNvSpPr>
            <a:spLocks/>
          </p:cNvSpPr>
          <p:nvPr userDrawn="1"/>
        </p:nvSpPr>
        <p:spPr bwMode="auto">
          <a:xfrm>
            <a:off x="5930019" y="425810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0" name="Freeform 543"/>
          <p:cNvSpPr>
            <a:spLocks/>
          </p:cNvSpPr>
          <p:nvPr userDrawn="1"/>
        </p:nvSpPr>
        <p:spPr bwMode="auto">
          <a:xfrm>
            <a:off x="5930019" y="425810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1" name="Freeform 544"/>
          <p:cNvSpPr>
            <a:spLocks/>
          </p:cNvSpPr>
          <p:nvPr userDrawn="1"/>
        </p:nvSpPr>
        <p:spPr bwMode="auto">
          <a:xfrm>
            <a:off x="6307548" y="4159924"/>
            <a:ext cx="472254"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3 w 246"/>
              <a:gd name="T15" fmla="*/ 37 h 173"/>
              <a:gd name="T16" fmla="*/ 0 w 246"/>
              <a:gd name="T17" fmla="*/ 77 h 173"/>
              <a:gd name="T18" fmla="*/ 0 w 246"/>
              <a:gd name="T19" fmla="*/ 95 h 173"/>
              <a:gd name="T20" fmla="*/ 3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2" y="160"/>
                </a:cubicBezTo>
                <a:cubicBezTo>
                  <a:pt x="22" y="169"/>
                  <a:pt x="34" y="169"/>
                  <a:pt x="39" y="170"/>
                </a:cubicBezTo>
                <a:cubicBezTo>
                  <a:pt x="59" y="172"/>
                  <a:pt x="123" y="173"/>
                  <a:pt x="123" y="173"/>
                </a:cubicBezTo>
                <a:cubicBezTo>
                  <a:pt x="123" y="173"/>
                  <a:pt x="175" y="173"/>
                  <a:pt x="209" y="170"/>
                </a:cubicBezTo>
                <a:cubicBezTo>
                  <a:pt x="214" y="169"/>
                  <a:pt x="225"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2" name="Freeform 545"/>
          <p:cNvSpPr>
            <a:spLocks/>
          </p:cNvSpPr>
          <p:nvPr userDrawn="1"/>
        </p:nvSpPr>
        <p:spPr bwMode="auto">
          <a:xfrm>
            <a:off x="6491743" y="425810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3" name="Freeform 546"/>
          <p:cNvSpPr>
            <a:spLocks/>
          </p:cNvSpPr>
          <p:nvPr userDrawn="1"/>
        </p:nvSpPr>
        <p:spPr bwMode="auto">
          <a:xfrm>
            <a:off x="6491743" y="425810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4" name="Freeform 547"/>
          <p:cNvSpPr>
            <a:spLocks/>
          </p:cNvSpPr>
          <p:nvPr userDrawn="1"/>
        </p:nvSpPr>
        <p:spPr bwMode="auto">
          <a:xfrm>
            <a:off x="6871705" y="4159924"/>
            <a:ext cx="471442" cy="331876"/>
          </a:xfrm>
          <a:custGeom>
            <a:avLst/>
            <a:gdLst>
              <a:gd name="T0" fmla="*/ 243 w 246"/>
              <a:gd name="T1" fmla="*/ 37 h 173"/>
              <a:gd name="T2" fmla="*/ 233 w 246"/>
              <a:gd name="T3" fmla="*/ 12 h 173"/>
              <a:gd name="T4" fmla="*/ 209 w 246"/>
              <a:gd name="T5" fmla="*/ 2 h 173"/>
              <a:gd name="T6" fmla="*/ 123 w 246"/>
              <a:gd name="T7" fmla="*/ 0 h 173"/>
              <a:gd name="T8" fmla="*/ 123 w 246"/>
              <a:gd name="T9" fmla="*/ 0 h 173"/>
              <a:gd name="T10" fmla="*/ 36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2"/>
                </a:cubicBezTo>
                <a:cubicBezTo>
                  <a:pt x="224" y="3"/>
                  <a:pt x="214" y="3"/>
                  <a:pt x="209" y="2"/>
                </a:cubicBezTo>
                <a:cubicBezTo>
                  <a:pt x="174" y="0"/>
                  <a:pt x="123" y="0"/>
                  <a:pt x="123" y="0"/>
                </a:cubicBezTo>
                <a:cubicBezTo>
                  <a:pt x="123" y="0"/>
                  <a:pt x="123" y="0"/>
                  <a:pt x="123" y="0"/>
                </a:cubicBezTo>
                <a:cubicBezTo>
                  <a:pt x="123" y="0"/>
                  <a:pt x="71" y="0"/>
                  <a:pt x="36" y="2"/>
                </a:cubicBezTo>
                <a:cubicBezTo>
                  <a:pt x="32" y="3"/>
                  <a:pt x="21" y="3"/>
                  <a:pt x="12" y="12"/>
                </a:cubicBezTo>
                <a:cubicBezTo>
                  <a:pt x="4" y="20"/>
                  <a:pt x="2" y="37"/>
                  <a:pt x="2" y="37"/>
                </a:cubicBezTo>
                <a:cubicBezTo>
                  <a:pt x="2" y="37"/>
                  <a:pt x="0" y="57"/>
                  <a:pt x="0" y="77"/>
                </a:cubicBezTo>
                <a:cubicBezTo>
                  <a:pt x="0" y="95"/>
                  <a:pt x="0" y="95"/>
                  <a:pt x="0" y="95"/>
                </a:cubicBezTo>
                <a:cubicBezTo>
                  <a:pt x="0" y="115"/>
                  <a:pt x="2" y="135"/>
                  <a:pt x="2" y="135"/>
                </a:cubicBezTo>
                <a:cubicBezTo>
                  <a:pt x="2" y="135"/>
                  <a:pt x="4" y="152"/>
                  <a:pt x="12" y="160"/>
                </a:cubicBezTo>
                <a:cubicBezTo>
                  <a:pt x="21" y="169"/>
                  <a:pt x="33" y="169"/>
                  <a:pt x="39" y="170"/>
                </a:cubicBezTo>
                <a:cubicBezTo>
                  <a:pt x="59" y="172"/>
                  <a:pt x="123" y="173"/>
                  <a:pt x="123" y="173"/>
                </a:cubicBezTo>
                <a:cubicBezTo>
                  <a:pt x="123" y="173"/>
                  <a:pt x="174" y="173"/>
                  <a:pt x="209" y="170"/>
                </a:cubicBezTo>
                <a:cubicBezTo>
                  <a:pt x="214" y="169"/>
                  <a:pt x="224" y="169"/>
                  <a:pt x="233"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5" name="Freeform 548"/>
          <p:cNvSpPr>
            <a:spLocks/>
          </p:cNvSpPr>
          <p:nvPr userDrawn="1"/>
        </p:nvSpPr>
        <p:spPr bwMode="auto">
          <a:xfrm>
            <a:off x="7055901" y="425810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6" name="Freeform 549"/>
          <p:cNvSpPr>
            <a:spLocks/>
          </p:cNvSpPr>
          <p:nvPr userDrawn="1"/>
        </p:nvSpPr>
        <p:spPr bwMode="auto">
          <a:xfrm>
            <a:off x="7055901" y="425810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7" name="Freeform 550"/>
          <p:cNvSpPr>
            <a:spLocks/>
          </p:cNvSpPr>
          <p:nvPr userDrawn="1"/>
        </p:nvSpPr>
        <p:spPr bwMode="auto">
          <a:xfrm>
            <a:off x="7433429" y="4159924"/>
            <a:ext cx="472254"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69"/>
                  <a:pt x="34" y="169"/>
                  <a:pt x="39" y="170"/>
                </a:cubicBezTo>
                <a:cubicBezTo>
                  <a:pt x="59" y="172"/>
                  <a:pt x="123" y="173"/>
                  <a:pt x="123" y="173"/>
                </a:cubicBezTo>
                <a:cubicBezTo>
                  <a:pt x="123" y="173"/>
                  <a:pt x="175" y="173"/>
                  <a:pt x="209" y="170"/>
                </a:cubicBezTo>
                <a:cubicBezTo>
                  <a:pt x="214" y="169"/>
                  <a:pt x="224"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8" name="Freeform 551"/>
          <p:cNvSpPr>
            <a:spLocks/>
          </p:cNvSpPr>
          <p:nvPr userDrawn="1"/>
        </p:nvSpPr>
        <p:spPr bwMode="auto">
          <a:xfrm>
            <a:off x="7617624" y="425810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9" name="Freeform 552"/>
          <p:cNvSpPr>
            <a:spLocks/>
          </p:cNvSpPr>
          <p:nvPr userDrawn="1"/>
        </p:nvSpPr>
        <p:spPr bwMode="auto">
          <a:xfrm>
            <a:off x="7617624" y="425810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0" name="Freeform 553"/>
          <p:cNvSpPr>
            <a:spLocks/>
          </p:cNvSpPr>
          <p:nvPr userDrawn="1"/>
        </p:nvSpPr>
        <p:spPr bwMode="auto">
          <a:xfrm>
            <a:off x="7995964" y="4159924"/>
            <a:ext cx="471442" cy="331876"/>
          </a:xfrm>
          <a:custGeom>
            <a:avLst/>
            <a:gdLst>
              <a:gd name="T0" fmla="*/ 244 w 246"/>
              <a:gd name="T1" fmla="*/ 37 h 173"/>
              <a:gd name="T2" fmla="*/ 234 w 246"/>
              <a:gd name="T3" fmla="*/ 12 h 173"/>
              <a:gd name="T4" fmla="*/ 210 w 246"/>
              <a:gd name="T5" fmla="*/ 2 h 173"/>
              <a:gd name="T6" fmla="*/ 123 w 246"/>
              <a:gd name="T7" fmla="*/ 0 h 173"/>
              <a:gd name="T8" fmla="*/ 123 w 246"/>
              <a:gd name="T9" fmla="*/ 0 h 173"/>
              <a:gd name="T10" fmla="*/ 37 w 246"/>
              <a:gd name="T11" fmla="*/ 2 h 173"/>
              <a:gd name="T12" fmla="*/ 13 w 246"/>
              <a:gd name="T13" fmla="*/ 12 h 173"/>
              <a:gd name="T14" fmla="*/ 3 w 246"/>
              <a:gd name="T15" fmla="*/ 37 h 173"/>
              <a:gd name="T16" fmla="*/ 0 w 246"/>
              <a:gd name="T17" fmla="*/ 77 h 173"/>
              <a:gd name="T18" fmla="*/ 0 w 246"/>
              <a:gd name="T19" fmla="*/ 95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2"/>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2"/>
                </a:cubicBezTo>
                <a:cubicBezTo>
                  <a:pt x="5" y="20"/>
                  <a:pt x="3" y="37"/>
                  <a:pt x="3" y="37"/>
                </a:cubicBezTo>
                <a:cubicBezTo>
                  <a:pt x="3" y="37"/>
                  <a:pt x="0" y="57"/>
                  <a:pt x="0" y="77"/>
                </a:cubicBezTo>
                <a:cubicBezTo>
                  <a:pt x="0" y="95"/>
                  <a:pt x="0" y="95"/>
                  <a:pt x="0" y="95"/>
                </a:cubicBezTo>
                <a:cubicBezTo>
                  <a:pt x="0" y="115"/>
                  <a:pt x="3" y="135"/>
                  <a:pt x="3" y="135"/>
                </a:cubicBezTo>
                <a:cubicBezTo>
                  <a:pt x="3" y="135"/>
                  <a:pt x="5" y="152"/>
                  <a:pt x="13" y="160"/>
                </a:cubicBezTo>
                <a:cubicBezTo>
                  <a:pt x="22" y="169"/>
                  <a:pt x="34" y="169"/>
                  <a:pt x="40" y="170"/>
                </a:cubicBezTo>
                <a:cubicBezTo>
                  <a:pt x="59" y="172"/>
                  <a:pt x="123" y="173"/>
                  <a:pt x="123" y="173"/>
                </a:cubicBezTo>
                <a:cubicBezTo>
                  <a:pt x="123" y="173"/>
                  <a:pt x="175" y="173"/>
                  <a:pt x="210" y="170"/>
                </a:cubicBezTo>
                <a:cubicBezTo>
                  <a:pt x="214" y="169"/>
                  <a:pt x="225" y="169"/>
                  <a:pt x="234" y="160"/>
                </a:cubicBezTo>
                <a:cubicBezTo>
                  <a:pt x="242" y="152"/>
                  <a:pt x="244" y="135"/>
                  <a:pt x="244" y="135"/>
                </a:cubicBezTo>
                <a:cubicBezTo>
                  <a:pt x="244" y="135"/>
                  <a:pt x="246" y="115"/>
                  <a:pt x="246" y="95"/>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1" name="Freeform 554"/>
          <p:cNvSpPr>
            <a:spLocks/>
          </p:cNvSpPr>
          <p:nvPr userDrawn="1"/>
        </p:nvSpPr>
        <p:spPr bwMode="auto">
          <a:xfrm>
            <a:off x="8181781" y="425810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2" name="Freeform 555"/>
          <p:cNvSpPr>
            <a:spLocks/>
          </p:cNvSpPr>
          <p:nvPr userDrawn="1"/>
        </p:nvSpPr>
        <p:spPr bwMode="auto">
          <a:xfrm>
            <a:off x="8181781" y="425810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3" name="Freeform 556"/>
          <p:cNvSpPr>
            <a:spLocks/>
          </p:cNvSpPr>
          <p:nvPr userDrawn="1"/>
        </p:nvSpPr>
        <p:spPr bwMode="auto">
          <a:xfrm>
            <a:off x="8559310" y="4159924"/>
            <a:ext cx="472254"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5" y="173"/>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4" name="Freeform 557"/>
          <p:cNvSpPr>
            <a:spLocks/>
          </p:cNvSpPr>
          <p:nvPr userDrawn="1"/>
        </p:nvSpPr>
        <p:spPr bwMode="auto">
          <a:xfrm>
            <a:off x="8743505" y="425810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5" name="Freeform 558"/>
          <p:cNvSpPr>
            <a:spLocks/>
          </p:cNvSpPr>
          <p:nvPr userDrawn="1"/>
        </p:nvSpPr>
        <p:spPr bwMode="auto">
          <a:xfrm>
            <a:off x="8743505" y="425810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9" name="Freeform 562"/>
          <p:cNvSpPr>
            <a:spLocks/>
          </p:cNvSpPr>
          <p:nvPr userDrawn="1"/>
        </p:nvSpPr>
        <p:spPr bwMode="auto">
          <a:xfrm>
            <a:off x="678068" y="4613302"/>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0" name="Freeform 563"/>
          <p:cNvSpPr>
            <a:spLocks/>
          </p:cNvSpPr>
          <p:nvPr userDrawn="1"/>
        </p:nvSpPr>
        <p:spPr bwMode="auto">
          <a:xfrm>
            <a:off x="862264" y="4712297"/>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1" name="Freeform 564"/>
          <p:cNvSpPr>
            <a:spLocks/>
          </p:cNvSpPr>
          <p:nvPr userDrawn="1"/>
        </p:nvSpPr>
        <p:spPr bwMode="auto">
          <a:xfrm>
            <a:off x="862264" y="4712297"/>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2" name="Freeform 565"/>
          <p:cNvSpPr>
            <a:spLocks/>
          </p:cNvSpPr>
          <p:nvPr userDrawn="1"/>
        </p:nvSpPr>
        <p:spPr bwMode="auto">
          <a:xfrm>
            <a:off x="1240603" y="4613302"/>
            <a:ext cx="471442" cy="331876"/>
          </a:xfrm>
          <a:custGeom>
            <a:avLst/>
            <a:gdLst>
              <a:gd name="T0" fmla="*/ 244 w 246"/>
              <a:gd name="T1" fmla="*/ 38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8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3"/>
                  <a:pt x="214" y="3"/>
                  <a:pt x="210" y="3"/>
                </a:cubicBezTo>
                <a:cubicBezTo>
                  <a:pt x="175" y="0"/>
                  <a:pt x="123" y="0"/>
                  <a:pt x="123" y="0"/>
                </a:cubicBezTo>
                <a:cubicBezTo>
                  <a:pt x="123" y="0"/>
                  <a:pt x="123" y="0"/>
                  <a:pt x="123" y="0"/>
                </a:cubicBezTo>
                <a:cubicBezTo>
                  <a:pt x="123" y="0"/>
                  <a:pt x="72" y="0"/>
                  <a:pt x="37" y="3"/>
                </a:cubicBezTo>
                <a:cubicBezTo>
                  <a:pt x="32" y="3"/>
                  <a:pt x="22" y="3"/>
                  <a:pt x="13"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3" name="Freeform 566"/>
          <p:cNvSpPr>
            <a:spLocks/>
          </p:cNvSpPr>
          <p:nvPr userDrawn="1"/>
        </p:nvSpPr>
        <p:spPr bwMode="auto">
          <a:xfrm>
            <a:off x="1426421" y="4712297"/>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4" name="Freeform 567"/>
          <p:cNvSpPr>
            <a:spLocks/>
          </p:cNvSpPr>
          <p:nvPr userDrawn="1"/>
        </p:nvSpPr>
        <p:spPr bwMode="auto">
          <a:xfrm>
            <a:off x="1426421" y="4712297"/>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5" name="Freeform 568"/>
          <p:cNvSpPr>
            <a:spLocks/>
          </p:cNvSpPr>
          <p:nvPr userDrawn="1"/>
        </p:nvSpPr>
        <p:spPr bwMode="auto">
          <a:xfrm>
            <a:off x="1803950" y="4613302"/>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6" name="Freeform 569"/>
          <p:cNvSpPr>
            <a:spLocks/>
          </p:cNvSpPr>
          <p:nvPr userDrawn="1"/>
        </p:nvSpPr>
        <p:spPr bwMode="auto">
          <a:xfrm>
            <a:off x="1988145" y="4712297"/>
            <a:ext cx="129018" cy="134698"/>
          </a:xfrm>
          <a:custGeom>
            <a:avLst/>
            <a:gdLst>
              <a:gd name="T0" fmla="*/ 0 w 159"/>
              <a:gd name="T1" fmla="*/ 0 h 166"/>
              <a:gd name="T2" fmla="*/ 159 w 159"/>
              <a:gd name="T3" fmla="*/ 83 h 166"/>
              <a:gd name="T4" fmla="*/ 0 w 159"/>
              <a:gd name="T5" fmla="*/ 166 h 166"/>
              <a:gd name="T6" fmla="*/ 0 w 159"/>
              <a:gd name="T7" fmla="*/ 0 h 166"/>
            </a:gdLst>
            <a:ahLst/>
            <a:cxnLst>
              <a:cxn ang="0">
                <a:pos x="T0" y="T1"/>
              </a:cxn>
              <a:cxn ang="0">
                <a:pos x="T2" y="T3"/>
              </a:cxn>
              <a:cxn ang="0">
                <a:pos x="T4" y="T5"/>
              </a:cxn>
              <a:cxn ang="0">
                <a:pos x="T6" y="T7"/>
              </a:cxn>
            </a:cxnLst>
            <a:rect l="0" t="0" r="r" b="b"/>
            <a:pathLst>
              <a:path w="159" h="166">
                <a:moveTo>
                  <a:pt x="0" y="0"/>
                </a:moveTo>
                <a:lnTo>
                  <a:pt x="159"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7" name="Freeform 570"/>
          <p:cNvSpPr>
            <a:spLocks/>
          </p:cNvSpPr>
          <p:nvPr userDrawn="1"/>
        </p:nvSpPr>
        <p:spPr bwMode="auto">
          <a:xfrm>
            <a:off x="1988145" y="4712297"/>
            <a:ext cx="129018" cy="75463"/>
          </a:xfrm>
          <a:custGeom>
            <a:avLst/>
            <a:gdLst>
              <a:gd name="T0" fmla="*/ 0 w 159"/>
              <a:gd name="T1" fmla="*/ 0 h 93"/>
              <a:gd name="T2" fmla="*/ 159 w 159"/>
              <a:gd name="T3" fmla="*/ 83 h 93"/>
              <a:gd name="T4" fmla="*/ 137 w 159"/>
              <a:gd name="T5" fmla="*/ 93 h 93"/>
              <a:gd name="T6" fmla="*/ 0 w 159"/>
              <a:gd name="T7" fmla="*/ 0 h 93"/>
            </a:gdLst>
            <a:ahLst/>
            <a:cxnLst>
              <a:cxn ang="0">
                <a:pos x="T0" y="T1"/>
              </a:cxn>
              <a:cxn ang="0">
                <a:pos x="T2" y="T3"/>
              </a:cxn>
              <a:cxn ang="0">
                <a:pos x="T4" y="T5"/>
              </a:cxn>
              <a:cxn ang="0">
                <a:pos x="T6" y="T7"/>
              </a:cxn>
            </a:cxnLst>
            <a:rect l="0" t="0" r="r" b="b"/>
            <a:pathLst>
              <a:path w="159" h="93">
                <a:moveTo>
                  <a:pt x="0" y="0"/>
                </a:moveTo>
                <a:lnTo>
                  <a:pt x="159"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8" name="Freeform 571"/>
          <p:cNvSpPr>
            <a:spLocks/>
          </p:cNvSpPr>
          <p:nvPr userDrawn="1"/>
        </p:nvSpPr>
        <p:spPr bwMode="auto">
          <a:xfrm>
            <a:off x="2366484" y="4613302"/>
            <a:ext cx="471442"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2" y="0"/>
                  <a:pt x="37" y="3"/>
                </a:cubicBezTo>
                <a:cubicBezTo>
                  <a:pt x="32" y="3"/>
                  <a:pt x="22" y="3"/>
                  <a:pt x="12"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9" name="Freeform 572"/>
          <p:cNvSpPr>
            <a:spLocks/>
          </p:cNvSpPr>
          <p:nvPr userDrawn="1"/>
        </p:nvSpPr>
        <p:spPr bwMode="auto">
          <a:xfrm>
            <a:off x="2549868" y="4712297"/>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0" name="Freeform 573"/>
          <p:cNvSpPr>
            <a:spLocks/>
          </p:cNvSpPr>
          <p:nvPr userDrawn="1"/>
        </p:nvSpPr>
        <p:spPr bwMode="auto">
          <a:xfrm>
            <a:off x="2549868" y="4712297"/>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1" name="Freeform 574"/>
          <p:cNvSpPr>
            <a:spLocks/>
          </p:cNvSpPr>
          <p:nvPr userDrawn="1"/>
        </p:nvSpPr>
        <p:spPr bwMode="auto">
          <a:xfrm>
            <a:off x="2929830" y="4613302"/>
            <a:ext cx="472254" cy="331876"/>
          </a:xfrm>
          <a:custGeom>
            <a:avLst/>
            <a:gdLst>
              <a:gd name="T0" fmla="*/ 243 w 246"/>
              <a:gd name="T1" fmla="*/ 38 h 173"/>
              <a:gd name="T2" fmla="*/ 233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3" y="13"/>
                </a:cubicBezTo>
                <a:cubicBezTo>
                  <a:pt x="224" y="3"/>
                  <a:pt x="214" y="3"/>
                  <a:pt x="209" y="3"/>
                </a:cubicBezTo>
                <a:cubicBezTo>
                  <a:pt x="174" y="0"/>
                  <a:pt x="123" y="0"/>
                  <a:pt x="123" y="0"/>
                </a:cubicBezTo>
                <a:cubicBezTo>
                  <a:pt x="123" y="0"/>
                  <a:pt x="123" y="0"/>
                  <a:pt x="123" y="0"/>
                </a:cubicBezTo>
                <a:cubicBezTo>
                  <a:pt x="123" y="0"/>
                  <a:pt x="71" y="0"/>
                  <a:pt x="37" y="3"/>
                </a:cubicBezTo>
                <a:cubicBezTo>
                  <a:pt x="32" y="3"/>
                  <a:pt x="21" y="3"/>
                  <a:pt x="12" y="13"/>
                </a:cubicBezTo>
                <a:cubicBezTo>
                  <a:pt x="4" y="21"/>
                  <a:pt x="2" y="38"/>
                  <a:pt x="2" y="38"/>
                </a:cubicBezTo>
                <a:cubicBezTo>
                  <a:pt x="2" y="38"/>
                  <a:pt x="0" y="58"/>
                  <a:pt x="0" y="77"/>
                </a:cubicBezTo>
                <a:cubicBezTo>
                  <a:pt x="0" y="96"/>
                  <a:pt x="0" y="96"/>
                  <a:pt x="0" y="96"/>
                </a:cubicBezTo>
                <a:cubicBezTo>
                  <a:pt x="0" y="116"/>
                  <a:pt x="2" y="136"/>
                  <a:pt x="2" y="136"/>
                </a:cubicBezTo>
                <a:cubicBezTo>
                  <a:pt x="2" y="136"/>
                  <a:pt x="4" y="153"/>
                  <a:pt x="12" y="160"/>
                </a:cubicBezTo>
                <a:cubicBezTo>
                  <a:pt x="21" y="170"/>
                  <a:pt x="34"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2" name="Freeform 575"/>
          <p:cNvSpPr>
            <a:spLocks/>
          </p:cNvSpPr>
          <p:nvPr userDrawn="1"/>
        </p:nvSpPr>
        <p:spPr bwMode="auto">
          <a:xfrm>
            <a:off x="3114026" y="4712297"/>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3" name="Freeform 576"/>
          <p:cNvSpPr>
            <a:spLocks/>
          </p:cNvSpPr>
          <p:nvPr userDrawn="1"/>
        </p:nvSpPr>
        <p:spPr bwMode="auto">
          <a:xfrm>
            <a:off x="3114026" y="4712297"/>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4" name="Freeform 577"/>
          <p:cNvSpPr>
            <a:spLocks/>
          </p:cNvSpPr>
          <p:nvPr userDrawn="1"/>
        </p:nvSpPr>
        <p:spPr bwMode="auto">
          <a:xfrm>
            <a:off x="3492366" y="4613302"/>
            <a:ext cx="471442"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5" name="Freeform 578"/>
          <p:cNvSpPr>
            <a:spLocks/>
          </p:cNvSpPr>
          <p:nvPr userDrawn="1"/>
        </p:nvSpPr>
        <p:spPr bwMode="auto">
          <a:xfrm>
            <a:off x="3675749" y="4712297"/>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6" name="Freeform 579"/>
          <p:cNvSpPr>
            <a:spLocks/>
          </p:cNvSpPr>
          <p:nvPr userDrawn="1"/>
        </p:nvSpPr>
        <p:spPr bwMode="auto">
          <a:xfrm>
            <a:off x="3675749" y="4712297"/>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9" name="Freeform 592"/>
          <p:cNvSpPr>
            <a:spLocks/>
          </p:cNvSpPr>
          <p:nvPr userDrawn="1"/>
        </p:nvSpPr>
        <p:spPr bwMode="auto">
          <a:xfrm>
            <a:off x="4055786" y="4613302"/>
            <a:ext cx="472254" cy="331876"/>
          </a:xfrm>
          <a:custGeom>
            <a:avLst/>
            <a:gdLst>
              <a:gd name="T0" fmla="*/ 244 w 246"/>
              <a:gd name="T1" fmla="*/ 38 h 173"/>
              <a:gd name="T2" fmla="*/ 234 w 246"/>
              <a:gd name="T3" fmla="*/ 13 h 173"/>
              <a:gd name="T4" fmla="*/ 210 w 246"/>
              <a:gd name="T5" fmla="*/ 3 h 173"/>
              <a:gd name="T6" fmla="*/ 124 w 246"/>
              <a:gd name="T7" fmla="*/ 0 h 173"/>
              <a:gd name="T8" fmla="*/ 123 w 246"/>
              <a:gd name="T9" fmla="*/ 0 h 173"/>
              <a:gd name="T10" fmla="*/ 37 w 246"/>
              <a:gd name="T11" fmla="*/ 3 h 173"/>
              <a:gd name="T12" fmla="*/ 13 w 246"/>
              <a:gd name="T13" fmla="*/ 13 h 173"/>
              <a:gd name="T14" fmla="*/ 3 w 246"/>
              <a:gd name="T15" fmla="*/ 38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3"/>
                  <a:pt x="214" y="3"/>
                  <a:pt x="210" y="3"/>
                </a:cubicBezTo>
                <a:cubicBezTo>
                  <a:pt x="175" y="0"/>
                  <a:pt x="124" y="0"/>
                  <a:pt x="124" y="0"/>
                </a:cubicBezTo>
                <a:cubicBezTo>
                  <a:pt x="123" y="0"/>
                  <a:pt x="123" y="0"/>
                  <a:pt x="123" y="0"/>
                </a:cubicBezTo>
                <a:cubicBezTo>
                  <a:pt x="123" y="0"/>
                  <a:pt x="72" y="0"/>
                  <a:pt x="37" y="3"/>
                </a:cubicBezTo>
                <a:cubicBezTo>
                  <a:pt x="32" y="3"/>
                  <a:pt x="22" y="3"/>
                  <a:pt x="13"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0" name="Freeform 593"/>
          <p:cNvSpPr>
            <a:spLocks/>
          </p:cNvSpPr>
          <p:nvPr userDrawn="1"/>
        </p:nvSpPr>
        <p:spPr bwMode="auto">
          <a:xfrm>
            <a:off x="4242415" y="4712297"/>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1" name="Freeform 594"/>
          <p:cNvSpPr>
            <a:spLocks/>
          </p:cNvSpPr>
          <p:nvPr userDrawn="1"/>
        </p:nvSpPr>
        <p:spPr bwMode="auto">
          <a:xfrm>
            <a:off x="4242415" y="4712297"/>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2" name="Freeform 595"/>
          <p:cNvSpPr>
            <a:spLocks/>
          </p:cNvSpPr>
          <p:nvPr userDrawn="1"/>
        </p:nvSpPr>
        <p:spPr bwMode="auto">
          <a:xfrm>
            <a:off x="4619943" y="4613302"/>
            <a:ext cx="471442"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3" name="Freeform 596"/>
          <p:cNvSpPr>
            <a:spLocks/>
          </p:cNvSpPr>
          <p:nvPr userDrawn="1"/>
        </p:nvSpPr>
        <p:spPr bwMode="auto">
          <a:xfrm>
            <a:off x="4804139" y="4712297"/>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4" name="Freeform 597"/>
          <p:cNvSpPr>
            <a:spLocks/>
          </p:cNvSpPr>
          <p:nvPr userDrawn="1"/>
        </p:nvSpPr>
        <p:spPr bwMode="auto">
          <a:xfrm>
            <a:off x="4804139" y="4712297"/>
            <a:ext cx="130641" cy="75463"/>
          </a:xfrm>
          <a:custGeom>
            <a:avLst/>
            <a:gdLst>
              <a:gd name="T0" fmla="*/ 0 w 161"/>
              <a:gd name="T1" fmla="*/ 0 h 93"/>
              <a:gd name="T2" fmla="*/ 161 w 161"/>
              <a:gd name="T3" fmla="*/ 83 h 93"/>
              <a:gd name="T4" fmla="*/ 139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39"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5" name="Freeform 598"/>
          <p:cNvSpPr>
            <a:spLocks/>
          </p:cNvSpPr>
          <p:nvPr userDrawn="1"/>
        </p:nvSpPr>
        <p:spPr bwMode="auto">
          <a:xfrm>
            <a:off x="5181667" y="4613302"/>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2" y="0"/>
                  <a:pt x="37" y="3"/>
                </a:cubicBezTo>
                <a:cubicBezTo>
                  <a:pt x="32" y="3"/>
                  <a:pt x="22" y="3"/>
                  <a:pt x="12"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6" name="Freeform 599"/>
          <p:cNvSpPr>
            <a:spLocks/>
          </p:cNvSpPr>
          <p:nvPr userDrawn="1"/>
        </p:nvSpPr>
        <p:spPr bwMode="auto">
          <a:xfrm>
            <a:off x="5365862" y="4712297"/>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7" name="Freeform 600"/>
          <p:cNvSpPr>
            <a:spLocks/>
          </p:cNvSpPr>
          <p:nvPr userDrawn="1"/>
        </p:nvSpPr>
        <p:spPr bwMode="auto">
          <a:xfrm>
            <a:off x="5365862" y="4712297"/>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8" name="Freeform 601"/>
          <p:cNvSpPr>
            <a:spLocks/>
          </p:cNvSpPr>
          <p:nvPr userDrawn="1"/>
        </p:nvSpPr>
        <p:spPr bwMode="auto">
          <a:xfrm>
            <a:off x="5745824" y="4613302"/>
            <a:ext cx="471442"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4"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4"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9" name="Freeform 602"/>
          <p:cNvSpPr>
            <a:spLocks/>
          </p:cNvSpPr>
          <p:nvPr userDrawn="1"/>
        </p:nvSpPr>
        <p:spPr bwMode="auto">
          <a:xfrm>
            <a:off x="5930019" y="4712297"/>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0" name="Freeform 603"/>
          <p:cNvSpPr>
            <a:spLocks/>
          </p:cNvSpPr>
          <p:nvPr userDrawn="1"/>
        </p:nvSpPr>
        <p:spPr bwMode="auto">
          <a:xfrm>
            <a:off x="5930019" y="4712297"/>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1" name="Freeform 604"/>
          <p:cNvSpPr>
            <a:spLocks/>
          </p:cNvSpPr>
          <p:nvPr userDrawn="1"/>
        </p:nvSpPr>
        <p:spPr bwMode="auto">
          <a:xfrm>
            <a:off x="6307548" y="4613302"/>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8 h 173"/>
              <a:gd name="T16" fmla="*/ 0 w 246"/>
              <a:gd name="T17" fmla="*/ 77 h 173"/>
              <a:gd name="T18" fmla="*/ 0 w 246"/>
              <a:gd name="T19" fmla="*/ 96 h 173"/>
              <a:gd name="T20" fmla="*/ 3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5"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2" name="Freeform 605"/>
          <p:cNvSpPr>
            <a:spLocks/>
          </p:cNvSpPr>
          <p:nvPr userDrawn="1"/>
        </p:nvSpPr>
        <p:spPr bwMode="auto">
          <a:xfrm>
            <a:off x="6491743" y="4712297"/>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3" name="Freeform 606"/>
          <p:cNvSpPr>
            <a:spLocks/>
          </p:cNvSpPr>
          <p:nvPr userDrawn="1"/>
        </p:nvSpPr>
        <p:spPr bwMode="auto">
          <a:xfrm>
            <a:off x="6491743" y="4712297"/>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4" name="Freeform 608"/>
          <p:cNvSpPr>
            <a:spLocks/>
          </p:cNvSpPr>
          <p:nvPr userDrawn="1"/>
        </p:nvSpPr>
        <p:spPr bwMode="auto">
          <a:xfrm>
            <a:off x="6871706" y="4613303"/>
            <a:ext cx="471442" cy="331876"/>
          </a:xfrm>
          <a:custGeom>
            <a:avLst/>
            <a:gdLst>
              <a:gd name="T0" fmla="*/ 243 w 246"/>
              <a:gd name="T1" fmla="*/ 38 h 173"/>
              <a:gd name="T2" fmla="*/ 233 w 246"/>
              <a:gd name="T3" fmla="*/ 13 h 173"/>
              <a:gd name="T4" fmla="*/ 209 w 246"/>
              <a:gd name="T5" fmla="*/ 3 h 173"/>
              <a:gd name="T6" fmla="*/ 123 w 246"/>
              <a:gd name="T7" fmla="*/ 0 h 173"/>
              <a:gd name="T8" fmla="*/ 123 w 246"/>
              <a:gd name="T9" fmla="*/ 0 h 173"/>
              <a:gd name="T10" fmla="*/ 36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3" y="13"/>
                </a:cubicBezTo>
                <a:cubicBezTo>
                  <a:pt x="224" y="3"/>
                  <a:pt x="214" y="3"/>
                  <a:pt x="209" y="3"/>
                </a:cubicBezTo>
                <a:cubicBezTo>
                  <a:pt x="174" y="0"/>
                  <a:pt x="123" y="0"/>
                  <a:pt x="123" y="0"/>
                </a:cubicBezTo>
                <a:cubicBezTo>
                  <a:pt x="123" y="0"/>
                  <a:pt x="123" y="0"/>
                  <a:pt x="123" y="0"/>
                </a:cubicBezTo>
                <a:cubicBezTo>
                  <a:pt x="123" y="0"/>
                  <a:pt x="71" y="0"/>
                  <a:pt x="36" y="3"/>
                </a:cubicBezTo>
                <a:cubicBezTo>
                  <a:pt x="32" y="3"/>
                  <a:pt x="21" y="3"/>
                  <a:pt x="12" y="13"/>
                </a:cubicBezTo>
                <a:cubicBezTo>
                  <a:pt x="4" y="21"/>
                  <a:pt x="2" y="38"/>
                  <a:pt x="2" y="38"/>
                </a:cubicBezTo>
                <a:cubicBezTo>
                  <a:pt x="2" y="38"/>
                  <a:pt x="0" y="58"/>
                  <a:pt x="0" y="77"/>
                </a:cubicBezTo>
                <a:cubicBezTo>
                  <a:pt x="0" y="96"/>
                  <a:pt x="0" y="96"/>
                  <a:pt x="0" y="96"/>
                </a:cubicBezTo>
                <a:cubicBezTo>
                  <a:pt x="0" y="116"/>
                  <a:pt x="2" y="136"/>
                  <a:pt x="2" y="136"/>
                </a:cubicBezTo>
                <a:cubicBezTo>
                  <a:pt x="2" y="136"/>
                  <a:pt x="4" y="153"/>
                  <a:pt x="12" y="160"/>
                </a:cubicBezTo>
                <a:cubicBezTo>
                  <a:pt x="21" y="170"/>
                  <a:pt x="33"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5" name="Freeform 609"/>
          <p:cNvSpPr>
            <a:spLocks/>
          </p:cNvSpPr>
          <p:nvPr userDrawn="1"/>
        </p:nvSpPr>
        <p:spPr bwMode="auto">
          <a:xfrm>
            <a:off x="7055901" y="471229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6" name="Freeform 610"/>
          <p:cNvSpPr>
            <a:spLocks/>
          </p:cNvSpPr>
          <p:nvPr userDrawn="1"/>
        </p:nvSpPr>
        <p:spPr bwMode="auto">
          <a:xfrm>
            <a:off x="7055901" y="4712298"/>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7" name="Freeform 611"/>
          <p:cNvSpPr>
            <a:spLocks/>
          </p:cNvSpPr>
          <p:nvPr userDrawn="1"/>
        </p:nvSpPr>
        <p:spPr bwMode="auto">
          <a:xfrm>
            <a:off x="7433429" y="4613303"/>
            <a:ext cx="472254" cy="331876"/>
          </a:xfrm>
          <a:custGeom>
            <a:avLst/>
            <a:gdLst>
              <a:gd name="T0" fmla="*/ 244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8" name="Freeform 612"/>
          <p:cNvSpPr>
            <a:spLocks/>
          </p:cNvSpPr>
          <p:nvPr userDrawn="1"/>
        </p:nvSpPr>
        <p:spPr bwMode="auto">
          <a:xfrm>
            <a:off x="7617624" y="4712298"/>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9" name="Freeform 613"/>
          <p:cNvSpPr>
            <a:spLocks/>
          </p:cNvSpPr>
          <p:nvPr userDrawn="1"/>
        </p:nvSpPr>
        <p:spPr bwMode="auto">
          <a:xfrm>
            <a:off x="7617624" y="4712298"/>
            <a:ext cx="130641" cy="75463"/>
          </a:xfrm>
          <a:custGeom>
            <a:avLst/>
            <a:gdLst>
              <a:gd name="T0" fmla="*/ 0 w 161"/>
              <a:gd name="T1" fmla="*/ 0 h 93"/>
              <a:gd name="T2" fmla="*/ 161 w 161"/>
              <a:gd name="T3" fmla="*/ 83 h 93"/>
              <a:gd name="T4" fmla="*/ 140 w 161"/>
              <a:gd name="T5" fmla="*/ 93 h 93"/>
              <a:gd name="T6" fmla="*/ 0 w 161"/>
              <a:gd name="T7" fmla="*/ 0 h 93"/>
            </a:gdLst>
            <a:ahLst/>
            <a:cxnLst>
              <a:cxn ang="0">
                <a:pos x="T0" y="T1"/>
              </a:cxn>
              <a:cxn ang="0">
                <a:pos x="T2" y="T3"/>
              </a:cxn>
              <a:cxn ang="0">
                <a:pos x="T4" y="T5"/>
              </a:cxn>
              <a:cxn ang="0">
                <a:pos x="T6" y="T7"/>
              </a:cxn>
            </a:cxnLst>
            <a:rect l="0" t="0" r="r" b="b"/>
            <a:pathLst>
              <a:path w="161" h="93">
                <a:moveTo>
                  <a:pt x="0" y="0"/>
                </a:moveTo>
                <a:lnTo>
                  <a:pt x="161"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0" name="Freeform 614"/>
          <p:cNvSpPr>
            <a:spLocks/>
          </p:cNvSpPr>
          <p:nvPr userDrawn="1"/>
        </p:nvSpPr>
        <p:spPr bwMode="auto">
          <a:xfrm>
            <a:off x="7995964" y="4613303"/>
            <a:ext cx="471442" cy="331876"/>
          </a:xfrm>
          <a:custGeom>
            <a:avLst/>
            <a:gdLst>
              <a:gd name="T0" fmla="*/ 244 w 246"/>
              <a:gd name="T1" fmla="*/ 38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8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8"/>
                </a:moveTo>
                <a:cubicBezTo>
                  <a:pt x="244" y="38"/>
                  <a:pt x="242" y="21"/>
                  <a:pt x="234" y="13"/>
                </a:cubicBezTo>
                <a:cubicBezTo>
                  <a:pt x="225" y="3"/>
                  <a:pt x="214" y="3"/>
                  <a:pt x="210" y="3"/>
                </a:cubicBezTo>
                <a:cubicBezTo>
                  <a:pt x="175" y="0"/>
                  <a:pt x="123" y="0"/>
                  <a:pt x="123" y="0"/>
                </a:cubicBezTo>
                <a:cubicBezTo>
                  <a:pt x="123" y="0"/>
                  <a:pt x="123" y="0"/>
                  <a:pt x="123" y="0"/>
                </a:cubicBezTo>
                <a:cubicBezTo>
                  <a:pt x="123" y="0"/>
                  <a:pt x="72" y="0"/>
                  <a:pt x="37" y="3"/>
                </a:cubicBezTo>
                <a:cubicBezTo>
                  <a:pt x="32" y="3"/>
                  <a:pt x="22" y="3"/>
                  <a:pt x="13" y="13"/>
                </a:cubicBezTo>
                <a:cubicBezTo>
                  <a:pt x="5" y="21"/>
                  <a:pt x="3" y="38"/>
                  <a:pt x="3" y="38"/>
                </a:cubicBezTo>
                <a:cubicBezTo>
                  <a:pt x="3" y="38"/>
                  <a:pt x="0" y="58"/>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1" name="Freeform 615"/>
          <p:cNvSpPr>
            <a:spLocks/>
          </p:cNvSpPr>
          <p:nvPr userDrawn="1"/>
        </p:nvSpPr>
        <p:spPr bwMode="auto">
          <a:xfrm>
            <a:off x="8181782" y="471229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2" name="Freeform 616"/>
          <p:cNvSpPr>
            <a:spLocks/>
          </p:cNvSpPr>
          <p:nvPr userDrawn="1"/>
        </p:nvSpPr>
        <p:spPr bwMode="auto">
          <a:xfrm>
            <a:off x="8181782" y="4712298"/>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3" name="Freeform 617"/>
          <p:cNvSpPr>
            <a:spLocks/>
          </p:cNvSpPr>
          <p:nvPr userDrawn="1"/>
        </p:nvSpPr>
        <p:spPr bwMode="auto">
          <a:xfrm>
            <a:off x="8559310" y="4613303"/>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4" name="Freeform 618"/>
          <p:cNvSpPr>
            <a:spLocks/>
          </p:cNvSpPr>
          <p:nvPr userDrawn="1"/>
        </p:nvSpPr>
        <p:spPr bwMode="auto">
          <a:xfrm>
            <a:off x="8743505" y="4712298"/>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5" name="Freeform 619"/>
          <p:cNvSpPr>
            <a:spLocks/>
          </p:cNvSpPr>
          <p:nvPr userDrawn="1"/>
        </p:nvSpPr>
        <p:spPr bwMode="auto">
          <a:xfrm>
            <a:off x="8743505" y="4712298"/>
            <a:ext cx="128206" cy="75463"/>
          </a:xfrm>
          <a:custGeom>
            <a:avLst/>
            <a:gdLst>
              <a:gd name="T0" fmla="*/ 0 w 158"/>
              <a:gd name="T1" fmla="*/ 0 h 93"/>
              <a:gd name="T2" fmla="*/ 158 w 158"/>
              <a:gd name="T3" fmla="*/ 83 h 93"/>
              <a:gd name="T4" fmla="*/ 137 w 158"/>
              <a:gd name="T5" fmla="*/ 93 h 93"/>
              <a:gd name="T6" fmla="*/ 0 w 158"/>
              <a:gd name="T7" fmla="*/ 0 h 93"/>
            </a:gdLst>
            <a:ahLst/>
            <a:cxnLst>
              <a:cxn ang="0">
                <a:pos x="T0" y="T1"/>
              </a:cxn>
              <a:cxn ang="0">
                <a:pos x="T2" y="T3"/>
              </a:cxn>
              <a:cxn ang="0">
                <a:pos x="T4" y="T5"/>
              </a:cxn>
              <a:cxn ang="0">
                <a:pos x="T6" y="T7"/>
              </a:cxn>
            </a:cxnLst>
            <a:rect l="0" t="0" r="r" b="b"/>
            <a:pathLst>
              <a:path w="158" h="93">
                <a:moveTo>
                  <a:pt x="0" y="0"/>
                </a:moveTo>
                <a:lnTo>
                  <a:pt x="158" y="83"/>
                </a:lnTo>
                <a:lnTo>
                  <a:pt x="137"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9" name="Freeform 623"/>
          <p:cNvSpPr>
            <a:spLocks/>
          </p:cNvSpPr>
          <p:nvPr userDrawn="1"/>
        </p:nvSpPr>
        <p:spPr bwMode="auto">
          <a:xfrm>
            <a:off x="678068" y="5067493"/>
            <a:ext cx="472254"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0" name="Freeform 624"/>
          <p:cNvSpPr>
            <a:spLocks/>
          </p:cNvSpPr>
          <p:nvPr userDrawn="1"/>
        </p:nvSpPr>
        <p:spPr bwMode="auto">
          <a:xfrm>
            <a:off x="862264" y="5167299"/>
            <a:ext cx="130641" cy="132264"/>
          </a:xfrm>
          <a:custGeom>
            <a:avLst/>
            <a:gdLst>
              <a:gd name="T0" fmla="*/ 0 w 161"/>
              <a:gd name="T1" fmla="*/ 0 h 163"/>
              <a:gd name="T2" fmla="*/ 161 w 161"/>
              <a:gd name="T3" fmla="*/ 83 h 163"/>
              <a:gd name="T4" fmla="*/ 0 w 161"/>
              <a:gd name="T5" fmla="*/ 163 h 163"/>
              <a:gd name="T6" fmla="*/ 0 w 161"/>
              <a:gd name="T7" fmla="*/ 0 h 163"/>
            </a:gdLst>
            <a:ahLst/>
            <a:cxnLst>
              <a:cxn ang="0">
                <a:pos x="T0" y="T1"/>
              </a:cxn>
              <a:cxn ang="0">
                <a:pos x="T2" y="T3"/>
              </a:cxn>
              <a:cxn ang="0">
                <a:pos x="T4" y="T5"/>
              </a:cxn>
              <a:cxn ang="0">
                <a:pos x="T6" y="T7"/>
              </a:cxn>
            </a:cxnLst>
            <a:rect l="0" t="0" r="r" b="b"/>
            <a:pathLst>
              <a:path w="161" h="163">
                <a:moveTo>
                  <a:pt x="0" y="0"/>
                </a:moveTo>
                <a:lnTo>
                  <a:pt x="161"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1" name="Freeform 625"/>
          <p:cNvSpPr>
            <a:spLocks/>
          </p:cNvSpPr>
          <p:nvPr userDrawn="1"/>
        </p:nvSpPr>
        <p:spPr bwMode="auto">
          <a:xfrm>
            <a:off x="862264" y="516729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2" name="Freeform 626"/>
          <p:cNvSpPr>
            <a:spLocks/>
          </p:cNvSpPr>
          <p:nvPr userDrawn="1"/>
        </p:nvSpPr>
        <p:spPr bwMode="auto">
          <a:xfrm>
            <a:off x="1240603" y="5067493"/>
            <a:ext cx="471442" cy="331876"/>
          </a:xfrm>
          <a:custGeom>
            <a:avLst/>
            <a:gdLst>
              <a:gd name="T0" fmla="*/ 244 w 246"/>
              <a:gd name="T1" fmla="*/ 37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3"/>
                </a:cubicBezTo>
                <a:cubicBezTo>
                  <a:pt x="175" y="0"/>
                  <a:pt x="123" y="0"/>
                  <a:pt x="123" y="0"/>
                </a:cubicBezTo>
                <a:cubicBezTo>
                  <a:pt x="123" y="0"/>
                  <a:pt x="123" y="0"/>
                  <a:pt x="123" y="0"/>
                </a:cubicBezTo>
                <a:cubicBezTo>
                  <a:pt x="123" y="0"/>
                  <a:pt x="72" y="0"/>
                  <a:pt x="37" y="3"/>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3" name="Freeform 627"/>
          <p:cNvSpPr>
            <a:spLocks/>
          </p:cNvSpPr>
          <p:nvPr userDrawn="1"/>
        </p:nvSpPr>
        <p:spPr bwMode="auto">
          <a:xfrm>
            <a:off x="1426421" y="5167299"/>
            <a:ext cx="128206" cy="132264"/>
          </a:xfrm>
          <a:custGeom>
            <a:avLst/>
            <a:gdLst>
              <a:gd name="T0" fmla="*/ 0 w 158"/>
              <a:gd name="T1" fmla="*/ 0 h 163"/>
              <a:gd name="T2" fmla="*/ 158 w 158"/>
              <a:gd name="T3" fmla="*/ 83 h 163"/>
              <a:gd name="T4" fmla="*/ 0 w 158"/>
              <a:gd name="T5" fmla="*/ 163 h 163"/>
              <a:gd name="T6" fmla="*/ 0 w 158"/>
              <a:gd name="T7" fmla="*/ 0 h 163"/>
            </a:gdLst>
            <a:ahLst/>
            <a:cxnLst>
              <a:cxn ang="0">
                <a:pos x="T0" y="T1"/>
              </a:cxn>
              <a:cxn ang="0">
                <a:pos x="T2" y="T3"/>
              </a:cxn>
              <a:cxn ang="0">
                <a:pos x="T4" y="T5"/>
              </a:cxn>
              <a:cxn ang="0">
                <a:pos x="T6" y="T7"/>
              </a:cxn>
            </a:cxnLst>
            <a:rect l="0" t="0" r="r" b="b"/>
            <a:pathLst>
              <a:path w="158" h="163">
                <a:moveTo>
                  <a:pt x="0" y="0"/>
                </a:moveTo>
                <a:lnTo>
                  <a:pt x="158"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4" name="Freeform 628"/>
          <p:cNvSpPr>
            <a:spLocks/>
          </p:cNvSpPr>
          <p:nvPr userDrawn="1"/>
        </p:nvSpPr>
        <p:spPr bwMode="auto">
          <a:xfrm>
            <a:off x="1426421" y="516729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5" name="Freeform 629"/>
          <p:cNvSpPr>
            <a:spLocks/>
          </p:cNvSpPr>
          <p:nvPr userDrawn="1"/>
        </p:nvSpPr>
        <p:spPr bwMode="auto">
          <a:xfrm>
            <a:off x="1803950" y="5067493"/>
            <a:ext cx="472254"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6" name="Freeform 630"/>
          <p:cNvSpPr>
            <a:spLocks/>
          </p:cNvSpPr>
          <p:nvPr userDrawn="1"/>
        </p:nvSpPr>
        <p:spPr bwMode="auto">
          <a:xfrm>
            <a:off x="1988145" y="5167299"/>
            <a:ext cx="129018" cy="132264"/>
          </a:xfrm>
          <a:custGeom>
            <a:avLst/>
            <a:gdLst>
              <a:gd name="T0" fmla="*/ 0 w 159"/>
              <a:gd name="T1" fmla="*/ 0 h 163"/>
              <a:gd name="T2" fmla="*/ 159 w 159"/>
              <a:gd name="T3" fmla="*/ 83 h 163"/>
              <a:gd name="T4" fmla="*/ 0 w 159"/>
              <a:gd name="T5" fmla="*/ 163 h 163"/>
              <a:gd name="T6" fmla="*/ 0 w 159"/>
              <a:gd name="T7" fmla="*/ 0 h 163"/>
            </a:gdLst>
            <a:ahLst/>
            <a:cxnLst>
              <a:cxn ang="0">
                <a:pos x="T0" y="T1"/>
              </a:cxn>
              <a:cxn ang="0">
                <a:pos x="T2" y="T3"/>
              </a:cxn>
              <a:cxn ang="0">
                <a:pos x="T4" y="T5"/>
              </a:cxn>
              <a:cxn ang="0">
                <a:pos x="T6" y="T7"/>
              </a:cxn>
            </a:cxnLst>
            <a:rect l="0" t="0" r="r" b="b"/>
            <a:pathLst>
              <a:path w="159" h="163">
                <a:moveTo>
                  <a:pt x="0" y="0"/>
                </a:moveTo>
                <a:lnTo>
                  <a:pt x="159"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7" name="Freeform 631"/>
          <p:cNvSpPr>
            <a:spLocks/>
          </p:cNvSpPr>
          <p:nvPr userDrawn="1"/>
        </p:nvSpPr>
        <p:spPr bwMode="auto">
          <a:xfrm>
            <a:off x="1988145" y="5167299"/>
            <a:ext cx="129018" cy="74652"/>
          </a:xfrm>
          <a:custGeom>
            <a:avLst/>
            <a:gdLst>
              <a:gd name="T0" fmla="*/ 0 w 159"/>
              <a:gd name="T1" fmla="*/ 0 h 92"/>
              <a:gd name="T2" fmla="*/ 159 w 159"/>
              <a:gd name="T3" fmla="*/ 83 h 92"/>
              <a:gd name="T4" fmla="*/ 137 w 159"/>
              <a:gd name="T5" fmla="*/ 92 h 92"/>
              <a:gd name="T6" fmla="*/ 0 w 159"/>
              <a:gd name="T7" fmla="*/ 0 h 92"/>
            </a:gdLst>
            <a:ahLst/>
            <a:cxnLst>
              <a:cxn ang="0">
                <a:pos x="T0" y="T1"/>
              </a:cxn>
              <a:cxn ang="0">
                <a:pos x="T2" y="T3"/>
              </a:cxn>
              <a:cxn ang="0">
                <a:pos x="T4" y="T5"/>
              </a:cxn>
              <a:cxn ang="0">
                <a:pos x="T6" y="T7"/>
              </a:cxn>
            </a:cxnLst>
            <a:rect l="0" t="0" r="r" b="b"/>
            <a:pathLst>
              <a:path w="159" h="92">
                <a:moveTo>
                  <a:pt x="0" y="0"/>
                </a:moveTo>
                <a:lnTo>
                  <a:pt x="159"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8" name="Freeform 632"/>
          <p:cNvSpPr>
            <a:spLocks/>
          </p:cNvSpPr>
          <p:nvPr userDrawn="1"/>
        </p:nvSpPr>
        <p:spPr bwMode="auto">
          <a:xfrm>
            <a:off x="2366484" y="5067493"/>
            <a:ext cx="471442"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3"/>
                </a:cubicBezTo>
                <a:cubicBezTo>
                  <a:pt x="175" y="0"/>
                  <a:pt x="123" y="0"/>
                  <a:pt x="123" y="0"/>
                </a:cubicBezTo>
                <a:cubicBezTo>
                  <a:pt x="123" y="0"/>
                  <a:pt x="123" y="0"/>
                  <a:pt x="123" y="0"/>
                </a:cubicBezTo>
                <a:cubicBezTo>
                  <a:pt x="123" y="0"/>
                  <a:pt x="72" y="0"/>
                  <a:pt x="37" y="3"/>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9" name="Freeform 633"/>
          <p:cNvSpPr>
            <a:spLocks/>
          </p:cNvSpPr>
          <p:nvPr userDrawn="1"/>
        </p:nvSpPr>
        <p:spPr bwMode="auto">
          <a:xfrm>
            <a:off x="2549868" y="5167299"/>
            <a:ext cx="130641" cy="132264"/>
          </a:xfrm>
          <a:custGeom>
            <a:avLst/>
            <a:gdLst>
              <a:gd name="T0" fmla="*/ 0 w 161"/>
              <a:gd name="T1" fmla="*/ 0 h 163"/>
              <a:gd name="T2" fmla="*/ 161 w 161"/>
              <a:gd name="T3" fmla="*/ 83 h 163"/>
              <a:gd name="T4" fmla="*/ 0 w 161"/>
              <a:gd name="T5" fmla="*/ 163 h 163"/>
              <a:gd name="T6" fmla="*/ 0 w 161"/>
              <a:gd name="T7" fmla="*/ 0 h 163"/>
            </a:gdLst>
            <a:ahLst/>
            <a:cxnLst>
              <a:cxn ang="0">
                <a:pos x="T0" y="T1"/>
              </a:cxn>
              <a:cxn ang="0">
                <a:pos x="T2" y="T3"/>
              </a:cxn>
              <a:cxn ang="0">
                <a:pos x="T4" y="T5"/>
              </a:cxn>
              <a:cxn ang="0">
                <a:pos x="T6" y="T7"/>
              </a:cxn>
            </a:cxnLst>
            <a:rect l="0" t="0" r="r" b="b"/>
            <a:pathLst>
              <a:path w="161" h="163">
                <a:moveTo>
                  <a:pt x="0" y="0"/>
                </a:moveTo>
                <a:lnTo>
                  <a:pt x="161"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0" name="Freeform 634"/>
          <p:cNvSpPr>
            <a:spLocks/>
          </p:cNvSpPr>
          <p:nvPr userDrawn="1"/>
        </p:nvSpPr>
        <p:spPr bwMode="auto">
          <a:xfrm>
            <a:off x="2549868" y="516729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1" name="Freeform 635"/>
          <p:cNvSpPr>
            <a:spLocks/>
          </p:cNvSpPr>
          <p:nvPr userDrawn="1"/>
        </p:nvSpPr>
        <p:spPr bwMode="auto">
          <a:xfrm>
            <a:off x="2929831" y="5067493"/>
            <a:ext cx="472254" cy="331876"/>
          </a:xfrm>
          <a:custGeom>
            <a:avLst/>
            <a:gdLst>
              <a:gd name="T0" fmla="*/ 243 w 246"/>
              <a:gd name="T1" fmla="*/ 37 h 173"/>
              <a:gd name="T2" fmla="*/ 233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3"/>
                </a:cubicBezTo>
                <a:cubicBezTo>
                  <a:pt x="174" y="0"/>
                  <a:pt x="123" y="0"/>
                  <a:pt x="123" y="0"/>
                </a:cubicBezTo>
                <a:cubicBezTo>
                  <a:pt x="123" y="0"/>
                  <a:pt x="123" y="0"/>
                  <a:pt x="123" y="0"/>
                </a:cubicBezTo>
                <a:cubicBezTo>
                  <a:pt x="123" y="0"/>
                  <a:pt x="71" y="0"/>
                  <a:pt x="37" y="3"/>
                </a:cubicBezTo>
                <a:cubicBezTo>
                  <a:pt x="32" y="3"/>
                  <a:pt x="21" y="3"/>
                  <a:pt x="12" y="13"/>
                </a:cubicBezTo>
                <a:cubicBezTo>
                  <a:pt x="4" y="20"/>
                  <a:pt x="2" y="37"/>
                  <a:pt x="2" y="37"/>
                </a:cubicBezTo>
                <a:cubicBezTo>
                  <a:pt x="2" y="37"/>
                  <a:pt x="0" y="57"/>
                  <a:pt x="0" y="77"/>
                </a:cubicBezTo>
                <a:cubicBezTo>
                  <a:pt x="0" y="96"/>
                  <a:pt x="0" y="96"/>
                  <a:pt x="0" y="96"/>
                </a:cubicBezTo>
                <a:cubicBezTo>
                  <a:pt x="0" y="116"/>
                  <a:pt x="2" y="136"/>
                  <a:pt x="2" y="136"/>
                </a:cubicBezTo>
                <a:cubicBezTo>
                  <a:pt x="2" y="136"/>
                  <a:pt x="4" y="153"/>
                  <a:pt x="12" y="160"/>
                </a:cubicBezTo>
                <a:cubicBezTo>
                  <a:pt x="21" y="170"/>
                  <a:pt x="34"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2" name="Freeform 636"/>
          <p:cNvSpPr>
            <a:spLocks/>
          </p:cNvSpPr>
          <p:nvPr userDrawn="1"/>
        </p:nvSpPr>
        <p:spPr bwMode="auto">
          <a:xfrm>
            <a:off x="3114026" y="5167299"/>
            <a:ext cx="128206" cy="132264"/>
          </a:xfrm>
          <a:custGeom>
            <a:avLst/>
            <a:gdLst>
              <a:gd name="T0" fmla="*/ 0 w 158"/>
              <a:gd name="T1" fmla="*/ 0 h 163"/>
              <a:gd name="T2" fmla="*/ 158 w 158"/>
              <a:gd name="T3" fmla="*/ 83 h 163"/>
              <a:gd name="T4" fmla="*/ 0 w 158"/>
              <a:gd name="T5" fmla="*/ 163 h 163"/>
              <a:gd name="T6" fmla="*/ 0 w 158"/>
              <a:gd name="T7" fmla="*/ 0 h 163"/>
            </a:gdLst>
            <a:ahLst/>
            <a:cxnLst>
              <a:cxn ang="0">
                <a:pos x="T0" y="T1"/>
              </a:cxn>
              <a:cxn ang="0">
                <a:pos x="T2" y="T3"/>
              </a:cxn>
              <a:cxn ang="0">
                <a:pos x="T4" y="T5"/>
              </a:cxn>
              <a:cxn ang="0">
                <a:pos x="T6" y="T7"/>
              </a:cxn>
            </a:cxnLst>
            <a:rect l="0" t="0" r="r" b="b"/>
            <a:pathLst>
              <a:path w="158" h="163">
                <a:moveTo>
                  <a:pt x="0" y="0"/>
                </a:moveTo>
                <a:lnTo>
                  <a:pt x="158"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3" name="Freeform 637"/>
          <p:cNvSpPr>
            <a:spLocks/>
          </p:cNvSpPr>
          <p:nvPr userDrawn="1"/>
        </p:nvSpPr>
        <p:spPr bwMode="auto">
          <a:xfrm>
            <a:off x="3114026" y="516729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4" name="Freeform 638"/>
          <p:cNvSpPr>
            <a:spLocks/>
          </p:cNvSpPr>
          <p:nvPr userDrawn="1"/>
        </p:nvSpPr>
        <p:spPr bwMode="auto">
          <a:xfrm>
            <a:off x="3492366" y="5067493"/>
            <a:ext cx="471442"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5" name="Freeform 639"/>
          <p:cNvSpPr>
            <a:spLocks/>
          </p:cNvSpPr>
          <p:nvPr userDrawn="1"/>
        </p:nvSpPr>
        <p:spPr bwMode="auto">
          <a:xfrm>
            <a:off x="3675749" y="5167299"/>
            <a:ext cx="130641" cy="132264"/>
          </a:xfrm>
          <a:custGeom>
            <a:avLst/>
            <a:gdLst>
              <a:gd name="T0" fmla="*/ 0 w 161"/>
              <a:gd name="T1" fmla="*/ 0 h 163"/>
              <a:gd name="T2" fmla="*/ 161 w 161"/>
              <a:gd name="T3" fmla="*/ 83 h 163"/>
              <a:gd name="T4" fmla="*/ 0 w 161"/>
              <a:gd name="T5" fmla="*/ 163 h 163"/>
              <a:gd name="T6" fmla="*/ 0 w 161"/>
              <a:gd name="T7" fmla="*/ 0 h 163"/>
            </a:gdLst>
            <a:ahLst/>
            <a:cxnLst>
              <a:cxn ang="0">
                <a:pos x="T0" y="T1"/>
              </a:cxn>
              <a:cxn ang="0">
                <a:pos x="T2" y="T3"/>
              </a:cxn>
              <a:cxn ang="0">
                <a:pos x="T4" y="T5"/>
              </a:cxn>
              <a:cxn ang="0">
                <a:pos x="T6" y="T7"/>
              </a:cxn>
            </a:cxnLst>
            <a:rect l="0" t="0" r="r" b="b"/>
            <a:pathLst>
              <a:path w="161" h="163">
                <a:moveTo>
                  <a:pt x="0" y="0"/>
                </a:moveTo>
                <a:lnTo>
                  <a:pt x="161"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6" name="Freeform 640"/>
          <p:cNvSpPr>
            <a:spLocks/>
          </p:cNvSpPr>
          <p:nvPr userDrawn="1"/>
        </p:nvSpPr>
        <p:spPr bwMode="auto">
          <a:xfrm>
            <a:off x="3675749" y="516729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9" name="Freeform 653"/>
          <p:cNvSpPr>
            <a:spLocks/>
          </p:cNvSpPr>
          <p:nvPr userDrawn="1"/>
        </p:nvSpPr>
        <p:spPr bwMode="auto">
          <a:xfrm>
            <a:off x="4055786" y="5067493"/>
            <a:ext cx="472254" cy="331876"/>
          </a:xfrm>
          <a:custGeom>
            <a:avLst/>
            <a:gdLst>
              <a:gd name="T0" fmla="*/ 244 w 246"/>
              <a:gd name="T1" fmla="*/ 37 h 173"/>
              <a:gd name="T2" fmla="*/ 234 w 246"/>
              <a:gd name="T3" fmla="*/ 13 h 173"/>
              <a:gd name="T4" fmla="*/ 210 w 246"/>
              <a:gd name="T5" fmla="*/ 3 h 173"/>
              <a:gd name="T6" fmla="*/ 124 w 246"/>
              <a:gd name="T7" fmla="*/ 0 h 173"/>
              <a:gd name="T8" fmla="*/ 123 w 246"/>
              <a:gd name="T9" fmla="*/ 0 h 173"/>
              <a:gd name="T10" fmla="*/ 37 w 246"/>
              <a:gd name="T11" fmla="*/ 3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3"/>
                </a:cubicBezTo>
                <a:cubicBezTo>
                  <a:pt x="175" y="0"/>
                  <a:pt x="124" y="0"/>
                  <a:pt x="124" y="0"/>
                </a:cubicBezTo>
                <a:cubicBezTo>
                  <a:pt x="123" y="0"/>
                  <a:pt x="123" y="0"/>
                  <a:pt x="123" y="0"/>
                </a:cubicBezTo>
                <a:cubicBezTo>
                  <a:pt x="123" y="0"/>
                  <a:pt x="72" y="0"/>
                  <a:pt x="37" y="3"/>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0" name="Freeform 654"/>
          <p:cNvSpPr>
            <a:spLocks/>
          </p:cNvSpPr>
          <p:nvPr userDrawn="1"/>
        </p:nvSpPr>
        <p:spPr bwMode="auto">
          <a:xfrm>
            <a:off x="4242415" y="5167299"/>
            <a:ext cx="128206" cy="132264"/>
          </a:xfrm>
          <a:custGeom>
            <a:avLst/>
            <a:gdLst>
              <a:gd name="T0" fmla="*/ 0 w 158"/>
              <a:gd name="T1" fmla="*/ 0 h 163"/>
              <a:gd name="T2" fmla="*/ 158 w 158"/>
              <a:gd name="T3" fmla="*/ 83 h 163"/>
              <a:gd name="T4" fmla="*/ 0 w 158"/>
              <a:gd name="T5" fmla="*/ 163 h 163"/>
              <a:gd name="T6" fmla="*/ 0 w 158"/>
              <a:gd name="T7" fmla="*/ 0 h 163"/>
            </a:gdLst>
            <a:ahLst/>
            <a:cxnLst>
              <a:cxn ang="0">
                <a:pos x="T0" y="T1"/>
              </a:cxn>
              <a:cxn ang="0">
                <a:pos x="T2" y="T3"/>
              </a:cxn>
              <a:cxn ang="0">
                <a:pos x="T4" y="T5"/>
              </a:cxn>
              <a:cxn ang="0">
                <a:pos x="T6" y="T7"/>
              </a:cxn>
            </a:cxnLst>
            <a:rect l="0" t="0" r="r" b="b"/>
            <a:pathLst>
              <a:path w="158" h="163">
                <a:moveTo>
                  <a:pt x="0" y="0"/>
                </a:moveTo>
                <a:lnTo>
                  <a:pt x="158"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1" name="Freeform 655"/>
          <p:cNvSpPr>
            <a:spLocks/>
          </p:cNvSpPr>
          <p:nvPr userDrawn="1"/>
        </p:nvSpPr>
        <p:spPr bwMode="auto">
          <a:xfrm>
            <a:off x="4242415" y="516729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2" name="Freeform 656"/>
          <p:cNvSpPr>
            <a:spLocks/>
          </p:cNvSpPr>
          <p:nvPr userDrawn="1"/>
        </p:nvSpPr>
        <p:spPr bwMode="auto">
          <a:xfrm>
            <a:off x="4619944" y="5067493"/>
            <a:ext cx="471442"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3" name="Freeform 657"/>
          <p:cNvSpPr>
            <a:spLocks/>
          </p:cNvSpPr>
          <p:nvPr userDrawn="1"/>
        </p:nvSpPr>
        <p:spPr bwMode="auto">
          <a:xfrm>
            <a:off x="4804139" y="5167299"/>
            <a:ext cx="130641" cy="132264"/>
          </a:xfrm>
          <a:custGeom>
            <a:avLst/>
            <a:gdLst>
              <a:gd name="T0" fmla="*/ 0 w 161"/>
              <a:gd name="T1" fmla="*/ 0 h 163"/>
              <a:gd name="T2" fmla="*/ 161 w 161"/>
              <a:gd name="T3" fmla="*/ 83 h 163"/>
              <a:gd name="T4" fmla="*/ 0 w 161"/>
              <a:gd name="T5" fmla="*/ 163 h 163"/>
              <a:gd name="T6" fmla="*/ 0 w 161"/>
              <a:gd name="T7" fmla="*/ 0 h 163"/>
            </a:gdLst>
            <a:ahLst/>
            <a:cxnLst>
              <a:cxn ang="0">
                <a:pos x="T0" y="T1"/>
              </a:cxn>
              <a:cxn ang="0">
                <a:pos x="T2" y="T3"/>
              </a:cxn>
              <a:cxn ang="0">
                <a:pos x="T4" y="T5"/>
              </a:cxn>
              <a:cxn ang="0">
                <a:pos x="T6" y="T7"/>
              </a:cxn>
            </a:cxnLst>
            <a:rect l="0" t="0" r="r" b="b"/>
            <a:pathLst>
              <a:path w="161" h="163">
                <a:moveTo>
                  <a:pt x="0" y="0"/>
                </a:moveTo>
                <a:lnTo>
                  <a:pt x="161"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4" name="Freeform 658"/>
          <p:cNvSpPr>
            <a:spLocks/>
          </p:cNvSpPr>
          <p:nvPr userDrawn="1"/>
        </p:nvSpPr>
        <p:spPr bwMode="auto">
          <a:xfrm>
            <a:off x="4804139" y="5167299"/>
            <a:ext cx="130641" cy="74652"/>
          </a:xfrm>
          <a:custGeom>
            <a:avLst/>
            <a:gdLst>
              <a:gd name="T0" fmla="*/ 0 w 161"/>
              <a:gd name="T1" fmla="*/ 0 h 92"/>
              <a:gd name="T2" fmla="*/ 161 w 161"/>
              <a:gd name="T3" fmla="*/ 83 h 92"/>
              <a:gd name="T4" fmla="*/ 139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39"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5" name="Freeform 659"/>
          <p:cNvSpPr>
            <a:spLocks/>
          </p:cNvSpPr>
          <p:nvPr userDrawn="1"/>
        </p:nvSpPr>
        <p:spPr bwMode="auto">
          <a:xfrm>
            <a:off x="5181667" y="5067493"/>
            <a:ext cx="472254"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40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3"/>
                </a:cubicBezTo>
                <a:cubicBezTo>
                  <a:pt x="175" y="0"/>
                  <a:pt x="123" y="0"/>
                  <a:pt x="123" y="0"/>
                </a:cubicBezTo>
                <a:cubicBezTo>
                  <a:pt x="123" y="0"/>
                  <a:pt x="123" y="0"/>
                  <a:pt x="123" y="0"/>
                </a:cubicBezTo>
                <a:cubicBezTo>
                  <a:pt x="123" y="0"/>
                  <a:pt x="72" y="0"/>
                  <a:pt x="37" y="3"/>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70"/>
                  <a:pt x="40"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6" name="Freeform 660"/>
          <p:cNvSpPr>
            <a:spLocks/>
          </p:cNvSpPr>
          <p:nvPr userDrawn="1"/>
        </p:nvSpPr>
        <p:spPr bwMode="auto">
          <a:xfrm>
            <a:off x="5365862" y="5167299"/>
            <a:ext cx="130641" cy="132264"/>
          </a:xfrm>
          <a:custGeom>
            <a:avLst/>
            <a:gdLst>
              <a:gd name="T0" fmla="*/ 0 w 161"/>
              <a:gd name="T1" fmla="*/ 0 h 163"/>
              <a:gd name="T2" fmla="*/ 161 w 161"/>
              <a:gd name="T3" fmla="*/ 83 h 163"/>
              <a:gd name="T4" fmla="*/ 0 w 161"/>
              <a:gd name="T5" fmla="*/ 163 h 163"/>
              <a:gd name="T6" fmla="*/ 0 w 161"/>
              <a:gd name="T7" fmla="*/ 0 h 163"/>
            </a:gdLst>
            <a:ahLst/>
            <a:cxnLst>
              <a:cxn ang="0">
                <a:pos x="T0" y="T1"/>
              </a:cxn>
              <a:cxn ang="0">
                <a:pos x="T2" y="T3"/>
              </a:cxn>
              <a:cxn ang="0">
                <a:pos x="T4" y="T5"/>
              </a:cxn>
              <a:cxn ang="0">
                <a:pos x="T6" y="T7"/>
              </a:cxn>
            </a:cxnLst>
            <a:rect l="0" t="0" r="r" b="b"/>
            <a:pathLst>
              <a:path w="161" h="163">
                <a:moveTo>
                  <a:pt x="0" y="0"/>
                </a:moveTo>
                <a:lnTo>
                  <a:pt x="161"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7" name="Freeform 661"/>
          <p:cNvSpPr>
            <a:spLocks/>
          </p:cNvSpPr>
          <p:nvPr userDrawn="1"/>
        </p:nvSpPr>
        <p:spPr bwMode="auto">
          <a:xfrm>
            <a:off x="5365862" y="516729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8" name="Freeform 662"/>
          <p:cNvSpPr>
            <a:spLocks/>
          </p:cNvSpPr>
          <p:nvPr userDrawn="1"/>
        </p:nvSpPr>
        <p:spPr bwMode="auto">
          <a:xfrm>
            <a:off x="5745824" y="5067493"/>
            <a:ext cx="471442"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4"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4"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9" name="Freeform 663"/>
          <p:cNvSpPr>
            <a:spLocks/>
          </p:cNvSpPr>
          <p:nvPr userDrawn="1"/>
        </p:nvSpPr>
        <p:spPr bwMode="auto">
          <a:xfrm>
            <a:off x="5930020" y="5167299"/>
            <a:ext cx="128206" cy="132264"/>
          </a:xfrm>
          <a:custGeom>
            <a:avLst/>
            <a:gdLst>
              <a:gd name="T0" fmla="*/ 0 w 158"/>
              <a:gd name="T1" fmla="*/ 0 h 163"/>
              <a:gd name="T2" fmla="*/ 158 w 158"/>
              <a:gd name="T3" fmla="*/ 83 h 163"/>
              <a:gd name="T4" fmla="*/ 0 w 158"/>
              <a:gd name="T5" fmla="*/ 163 h 163"/>
              <a:gd name="T6" fmla="*/ 0 w 158"/>
              <a:gd name="T7" fmla="*/ 0 h 163"/>
            </a:gdLst>
            <a:ahLst/>
            <a:cxnLst>
              <a:cxn ang="0">
                <a:pos x="T0" y="T1"/>
              </a:cxn>
              <a:cxn ang="0">
                <a:pos x="T2" y="T3"/>
              </a:cxn>
              <a:cxn ang="0">
                <a:pos x="T4" y="T5"/>
              </a:cxn>
              <a:cxn ang="0">
                <a:pos x="T6" y="T7"/>
              </a:cxn>
            </a:cxnLst>
            <a:rect l="0" t="0" r="r" b="b"/>
            <a:pathLst>
              <a:path w="158" h="163">
                <a:moveTo>
                  <a:pt x="0" y="0"/>
                </a:moveTo>
                <a:lnTo>
                  <a:pt x="158"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0" name="Freeform 664"/>
          <p:cNvSpPr>
            <a:spLocks/>
          </p:cNvSpPr>
          <p:nvPr userDrawn="1"/>
        </p:nvSpPr>
        <p:spPr bwMode="auto">
          <a:xfrm>
            <a:off x="5930020" y="516729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1" name="Freeform 665"/>
          <p:cNvSpPr>
            <a:spLocks/>
          </p:cNvSpPr>
          <p:nvPr userDrawn="1"/>
        </p:nvSpPr>
        <p:spPr bwMode="auto">
          <a:xfrm>
            <a:off x="6307548" y="5067493"/>
            <a:ext cx="472254"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70"/>
                  <a:pt x="39" y="171"/>
                </a:cubicBezTo>
                <a:cubicBezTo>
                  <a:pt x="59" y="173"/>
                  <a:pt x="123" y="173"/>
                  <a:pt x="123" y="173"/>
                </a:cubicBezTo>
                <a:cubicBezTo>
                  <a:pt x="123" y="173"/>
                  <a:pt x="175" y="173"/>
                  <a:pt x="209" y="171"/>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2" name="Freeform 666"/>
          <p:cNvSpPr>
            <a:spLocks/>
          </p:cNvSpPr>
          <p:nvPr userDrawn="1"/>
        </p:nvSpPr>
        <p:spPr bwMode="auto">
          <a:xfrm>
            <a:off x="6491743" y="5167299"/>
            <a:ext cx="130641" cy="132264"/>
          </a:xfrm>
          <a:custGeom>
            <a:avLst/>
            <a:gdLst>
              <a:gd name="T0" fmla="*/ 0 w 161"/>
              <a:gd name="T1" fmla="*/ 0 h 163"/>
              <a:gd name="T2" fmla="*/ 161 w 161"/>
              <a:gd name="T3" fmla="*/ 83 h 163"/>
              <a:gd name="T4" fmla="*/ 0 w 161"/>
              <a:gd name="T5" fmla="*/ 163 h 163"/>
              <a:gd name="T6" fmla="*/ 0 w 161"/>
              <a:gd name="T7" fmla="*/ 0 h 163"/>
            </a:gdLst>
            <a:ahLst/>
            <a:cxnLst>
              <a:cxn ang="0">
                <a:pos x="T0" y="T1"/>
              </a:cxn>
              <a:cxn ang="0">
                <a:pos x="T2" y="T3"/>
              </a:cxn>
              <a:cxn ang="0">
                <a:pos x="T4" y="T5"/>
              </a:cxn>
              <a:cxn ang="0">
                <a:pos x="T6" y="T7"/>
              </a:cxn>
            </a:cxnLst>
            <a:rect l="0" t="0" r="r" b="b"/>
            <a:pathLst>
              <a:path w="161" h="163">
                <a:moveTo>
                  <a:pt x="0" y="0"/>
                </a:moveTo>
                <a:lnTo>
                  <a:pt x="161"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3" name="Freeform 667"/>
          <p:cNvSpPr>
            <a:spLocks/>
          </p:cNvSpPr>
          <p:nvPr userDrawn="1"/>
        </p:nvSpPr>
        <p:spPr bwMode="auto">
          <a:xfrm>
            <a:off x="6491743" y="516729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4" name="Freeform 668"/>
          <p:cNvSpPr>
            <a:spLocks/>
          </p:cNvSpPr>
          <p:nvPr userDrawn="1"/>
        </p:nvSpPr>
        <p:spPr bwMode="auto">
          <a:xfrm>
            <a:off x="6871706" y="5067493"/>
            <a:ext cx="471442" cy="331876"/>
          </a:xfrm>
          <a:custGeom>
            <a:avLst/>
            <a:gdLst>
              <a:gd name="T0" fmla="*/ 243 w 246"/>
              <a:gd name="T1" fmla="*/ 37 h 173"/>
              <a:gd name="T2" fmla="*/ 233 w 246"/>
              <a:gd name="T3" fmla="*/ 13 h 173"/>
              <a:gd name="T4" fmla="*/ 209 w 246"/>
              <a:gd name="T5" fmla="*/ 3 h 173"/>
              <a:gd name="T6" fmla="*/ 123 w 246"/>
              <a:gd name="T7" fmla="*/ 0 h 173"/>
              <a:gd name="T8" fmla="*/ 123 w 246"/>
              <a:gd name="T9" fmla="*/ 0 h 173"/>
              <a:gd name="T10" fmla="*/ 36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3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3"/>
                </a:cubicBezTo>
                <a:cubicBezTo>
                  <a:pt x="174" y="0"/>
                  <a:pt x="123" y="0"/>
                  <a:pt x="123" y="0"/>
                </a:cubicBezTo>
                <a:cubicBezTo>
                  <a:pt x="123" y="0"/>
                  <a:pt x="123" y="0"/>
                  <a:pt x="123" y="0"/>
                </a:cubicBezTo>
                <a:cubicBezTo>
                  <a:pt x="123" y="0"/>
                  <a:pt x="71" y="0"/>
                  <a:pt x="36" y="3"/>
                </a:cubicBezTo>
                <a:cubicBezTo>
                  <a:pt x="32" y="3"/>
                  <a:pt x="21" y="3"/>
                  <a:pt x="12" y="13"/>
                </a:cubicBezTo>
                <a:cubicBezTo>
                  <a:pt x="4" y="20"/>
                  <a:pt x="2" y="37"/>
                  <a:pt x="2" y="37"/>
                </a:cubicBezTo>
                <a:cubicBezTo>
                  <a:pt x="2" y="37"/>
                  <a:pt x="0" y="57"/>
                  <a:pt x="0" y="77"/>
                </a:cubicBezTo>
                <a:cubicBezTo>
                  <a:pt x="0" y="96"/>
                  <a:pt x="0" y="96"/>
                  <a:pt x="0" y="96"/>
                </a:cubicBezTo>
                <a:cubicBezTo>
                  <a:pt x="0" y="116"/>
                  <a:pt x="2" y="136"/>
                  <a:pt x="2" y="136"/>
                </a:cubicBezTo>
                <a:cubicBezTo>
                  <a:pt x="2" y="136"/>
                  <a:pt x="4" y="153"/>
                  <a:pt x="12" y="160"/>
                </a:cubicBezTo>
                <a:cubicBezTo>
                  <a:pt x="21" y="170"/>
                  <a:pt x="33" y="170"/>
                  <a:pt x="39" y="171"/>
                </a:cubicBezTo>
                <a:cubicBezTo>
                  <a:pt x="59" y="173"/>
                  <a:pt x="123" y="173"/>
                  <a:pt x="123" y="173"/>
                </a:cubicBezTo>
                <a:cubicBezTo>
                  <a:pt x="123" y="173"/>
                  <a:pt x="174" y="173"/>
                  <a:pt x="209" y="171"/>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5" name="Freeform 669"/>
          <p:cNvSpPr>
            <a:spLocks/>
          </p:cNvSpPr>
          <p:nvPr userDrawn="1"/>
        </p:nvSpPr>
        <p:spPr bwMode="auto">
          <a:xfrm>
            <a:off x="7055901" y="5167299"/>
            <a:ext cx="128206" cy="132264"/>
          </a:xfrm>
          <a:custGeom>
            <a:avLst/>
            <a:gdLst>
              <a:gd name="T0" fmla="*/ 0 w 158"/>
              <a:gd name="T1" fmla="*/ 0 h 163"/>
              <a:gd name="T2" fmla="*/ 158 w 158"/>
              <a:gd name="T3" fmla="*/ 83 h 163"/>
              <a:gd name="T4" fmla="*/ 0 w 158"/>
              <a:gd name="T5" fmla="*/ 163 h 163"/>
              <a:gd name="T6" fmla="*/ 0 w 158"/>
              <a:gd name="T7" fmla="*/ 0 h 163"/>
            </a:gdLst>
            <a:ahLst/>
            <a:cxnLst>
              <a:cxn ang="0">
                <a:pos x="T0" y="T1"/>
              </a:cxn>
              <a:cxn ang="0">
                <a:pos x="T2" y="T3"/>
              </a:cxn>
              <a:cxn ang="0">
                <a:pos x="T4" y="T5"/>
              </a:cxn>
              <a:cxn ang="0">
                <a:pos x="T6" y="T7"/>
              </a:cxn>
            </a:cxnLst>
            <a:rect l="0" t="0" r="r" b="b"/>
            <a:pathLst>
              <a:path w="158" h="163">
                <a:moveTo>
                  <a:pt x="0" y="0"/>
                </a:moveTo>
                <a:lnTo>
                  <a:pt x="158"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6" name="Freeform 670"/>
          <p:cNvSpPr>
            <a:spLocks/>
          </p:cNvSpPr>
          <p:nvPr userDrawn="1"/>
        </p:nvSpPr>
        <p:spPr bwMode="auto">
          <a:xfrm>
            <a:off x="7055901" y="516729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7" name="Freeform 671"/>
          <p:cNvSpPr>
            <a:spLocks/>
          </p:cNvSpPr>
          <p:nvPr userDrawn="1"/>
        </p:nvSpPr>
        <p:spPr bwMode="auto">
          <a:xfrm>
            <a:off x="7433429" y="5067493"/>
            <a:ext cx="472254" cy="331876"/>
          </a:xfrm>
          <a:custGeom>
            <a:avLst/>
            <a:gdLst>
              <a:gd name="T0" fmla="*/ 244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70"/>
                  <a:pt x="39" y="171"/>
                </a:cubicBezTo>
                <a:cubicBezTo>
                  <a:pt x="59" y="173"/>
                  <a:pt x="123" y="173"/>
                  <a:pt x="123" y="173"/>
                </a:cubicBezTo>
                <a:cubicBezTo>
                  <a:pt x="123" y="173"/>
                  <a:pt x="175" y="173"/>
                  <a:pt x="209" y="171"/>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8" name="Freeform 672"/>
          <p:cNvSpPr>
            <a:spLocks/>
          </p:cNvSpPr>
          <p:nvPr userDrawn="1"/>
        </p:nvSpPr>
        <p:spPr bwMode="auto">
          <a:xfrm>
            <a:off x="7617624" y="5167299"/>
            <a:ext cx="130641" cy="132264"/>
          </a:xfrm>
          <a:custGeom>
            <a:avLst/>
            <a:gdLst>
              <a:gd name="T0" fmla="*/ 0 w 161"/>
              <a:gd name="T1" fmla="*/ 0 h 163"/>
              <a:gd name="T2" fmla="*/ 161 w 161"/>
              <a:gd name="T3" fmla="*/ 83 h 163"/>
              <a:gd name="T4" fmla="*/ 0 w 161"/>
              <a:gd name="T5" fmla="*/ 163 h 163"/>
              <a:gd name="T6" fmla="*/ 0 w 161"/>
              <a:gd name="T7" fmla="*/ 0 h 163"/>
            </a:gdLst>
            <a:ahLst/>
            <a:cxnLst>
              <a:cxn ang="0">
                <a:pos x="T0" y="T1"/>
              </a:cxn>
              <a:cxn ang="0">
                <a:pos x="T2" y="T3"/>
              </a:cxn>
              <a:cxn ang="0">
                <a:pos x="T4" y="T5"/>
              </a:cxn>
              <a:cxn ang="0">
                <a:pos x="T6" y="T7"/>
              </a:cxn>
            </a:cxnLst>
            <a:rect l="0" t="0" r="r" b="b"/>
            <a:pathLst>
              <a:path w="161" h="163">
                <a:moveTo>
                  <a:pt x="0" y="0"/>
                </a:moveTo>
                <a:lnTo>
                  <a:pt x="161"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9" name="Freeform 673"/>
          <p:cNvSpPr>
            <a:spLocks/>
          </p:cNvSpPr>
          <p:nvPr userDrawn="1"/>
        </p:nvSpPr>
        <p:spPr bwMode="auto">
          <a:xfrm>
            <a:off x="7617624" y="5167299"/>
            <a:ext cx="130641" cy="74652"/>
          </a:xfrm>
          <a:custGeom>
            <a:avLst/>
            <a:gdLst>
              <a:gd name="T0" fmla="*/ 0 w 161"/>
              <a:gd name="T1" fmla="*/ 0 h 92"/>
              <a:gd name="T2" fmla="*/ 161 w 161"/>
              <a:gd name="T3" fmla="*/ 83 h 92"/>
              <a:gd name="T4" fmla="*/ 140 w 161"/>
              <a:gd name="T5" fmla="*/ 92 h 92"/>
              <a:gd name="T6" fmla="*/ 0 w 161"/>
              <a:gd name="T7" fmla="*/ 0 h 92"/>
            </a:gdLst>
            <a:ahLst/>
            <a:cxnLst>
              <a:cxn ang="0">
                <a:pos x="T0" y="T1"/>
              </a:cxn>
              <a:cxn ang="0">
                <a:pos x="T2" y="T3"/>
              </a:cxn>
              <a:cxn ang="0">
                <a:pos x="T4" y="T5"/>
              </a:cxn>
              <a:cxn ang="0">
                <a:pos x="T6" y="T7"/>
              </a:cxn>
            </a:cxnLst>
            <a:rect l="0" t="0" r="r" b="b"/>
            <a:pathLst>
              <a:path w="161" h="92">
                <a:moveTo>
                  <a:pt x="0" y="0"/>
                </a:moveTo>
                <a:lnTo>
                  <a:pt x="161"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0" name="Freeform 674"/>
          <p:cNvSpPr>
            <a:spLocks/>
          </p:cNvSpPr>
          <p:nvPr userDrawn="1"/>
        </p:nvSpPr>
        <p:spPr bwMode="auto">
          <a:xfrm>
            <a:off x="7995964" y="5067493"/>
            <a:ext cx="471442" cy="331876"/>
          </a:xfrm>
          <a:custGeom>
            <a:avLst/>
            <a:gdLst>
              <a:gd name="T0" fmla="*/ 244 w 246"/>
              <a:gd name="T1" fmla="*/ 37 h 173"/>
              <a:gd name="T2" fmla="*/ 234 w 246"/>
              <a:gd name="T3" fmla="*/ 13 h 173"/>
              <a:gd name="T4" fmla="*/ 210 w 246"/>
              <a:gd name="T5" fmla="*/ 3 h 173"/>
              <a:gd name="T6" fmla="*/ 123 w 246"/>
              <a:gd name="T7" fmla="*/ 0 h 173"/>
              <a:gd name="T8" fmla="*/ 123 w 246"/>
              <a:gd name="T9" fmla="*/ 0 h 173"/>
              <a:gd name="T10" fmla="*/ 37 w 246"/>
              <a:gd name="T11" fmla="*/ 3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1 h 173"/>
              <a:gd name="T26" fmla="*/ 123 w 246"/>
              <a:gd name="T27" fmla="*/ 173 h 173"/>
              <a:gd name="T28" fmla="*/ 210 w 246"/>
              <a:gd name="T29" fmla="*/ 171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3"/>
                </a:cubicBezTo>
                <a:cubicBezTo>
                  <a:pt x="175" y="0"/>
                  <a:pt x="123" y="0"/>
                  <a:pt x="123" y="0"/>
                </a:cubicBezTo>
                <a:cubicBezTo>
                  <a:pt x="123" y="0"/>
                  <a:pt x="123" y="0"/>
                  <a:pt x="123" y="0"/>
                </a:cubicBezTo>
                <a:cubicBezTo>
                  <a:pt x="123" y="0"/>
                  <a:pt x="72" y="0"/>
                  <a:pt x="37" y="3"/>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70"/>
                  <a:pt x="40" y="171"/>
                </a:cubicBezTo>
                <a:cubicBezTo>
                  <a:pt x="59" y="173"/>
                  <a:pt x="123" y="173"/>
                  <a:pt x="123" y="173"/>
                </a:cubicBezTo>
                <a:cubicBezTo>
                  <a:pt x="123" y="173"/>
                  <a:pt x="175" y="173"/>
                  <a:pt x="210" y="171"/>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1" name="Freeform 675"/>
          <p:cNvSpPr>
            <a:spLocks/>
          </p:cNvSpPr>
          <p:nvPr userDrawn="1"/>
        </p:nvSpPr>
        <p:spPr bwMode="auto">
          <a:xfrm>
            <a:off x="8181782" y="5167299"/>
            <a:ext cx="128206" cy="132264"/>
          </a:xfrm>
          <a:custGeom>
            <a:avLst/>
            <a:gdLst>
              <a:gd name="T0" fmla="*/ 0 w 158"/>
              <a:gd name="T1" fmla="*/ 0 h 163"/>
              <a:gd name="T2" fmla="*/ 158 w 158"/>
              <a:gd name="T3" fmla="*/ 83 h 163"/>
              <a:gd name="T4" fmla="*/ 0 w 158"/>
              <a:gd name="T5" fmla="*/ 163 h 163"/>
              <a:gd name="T6" fmla="*/ 0 w 158"/>
              <a:gd name="T7" fmla="*/ 0 h 163"/>
            </a:gdLst>
            <a:ahLst/>
            <a:cxnLst>
              <a:cxn ang="0">
                <a:pos x="T0" y="T1"/>
              </a:cxn>
              <a:cxn ang="0">
                <a:pos x="T2" y="T3"/>
              </a:cxn>
              <a:cxn ang="0">
                <a:pos x="T4" y="T5"/>
              </a:cxn>
              <a:cxn ang="0">
                <a:pos x="T6" y="T7"/>
              </a:cxn>
            </a:cxnLst>
            <a:rect l="0" t="0" r="r" b="b"/>
            <a:pathLst>
              <a:path w="158" h="163">
                <a:moveTo>
                  <a:pt x="0" y="0"/>
                </a:moveTo>
                <a:lnTo>
                  <a:pt x="158"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2" name="Freeform 676"/>
          <p:cNvSpPr>
            <a:spLocks/>
          </p:cNvSpPr>
          <p:nvPr userDrawn="1"/>
        </p:nvSpPr>
        <p:spPr bwMode="auto">
          <a:xfrm>
            <a:off x="8181782" y="516729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3" name="Freeform 677"/>
          <p:cNvSpPr>
            <a:spLocks/>
          </p:cNvSpPr>
          <p:nvPr userDrawn="1"/>
        </p:nvSpPr>
        <p:spPr bwMode="auto">
          <a:xfrm>
            <a:off x="8559310" y="5067493"/>
            <a:ext cx="472254"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4" name="Freeform 678"/>
          <p:cNvSpPr>
            <a:spLocks/>
          </p:cNvSpPr>
          <p:nvPr userDrawn="1"/>
        </p:nvSpPr>
        <p:spPr bwMode="auto">
          <a:xfrm>
            <a:off x="8743505" y="5167299"/>
            <a:ext cx="128206" cy="132264"/>
          </a:xfrm>
          <a:custGeom>
            <a:avLst/>
            <a:gdLst>
              <a:gd name="T0" fmla="*/ 0 w 158"/>
              <a:gd name="T1" fmla="*/ 0 h 163"/>
              <a:gd name="T2" fmla="*/ 158 w 158"/>
              <a:gd name="T3" fmla="*/ 83 h 163"/>
              <a:gd name="T4" fmla="*/ 0 w 158"/>
              <a:gd name="T5" fmla="*/ 163 h 163"/>
              <a:gd name="T6" fmla="*/ 0 w 158"/>
              <a:gd name="T7" fmla="*/ 0 h 163"/>
            </a:gdLst>
            <a:ahLst/>
            <a:cxnLst>
              <a:cxn ang="0">
                <a:pos x="T0" y="T1"/>
              </a:cxn>
              <a:cxn ang="0">
                <a:pos x="T2" y="T3"/>
              </a:cxn>
              <a:cxn ang="0">
                <a:pos x="T4" y="T5"/>
              </a:cxn>
              <a:cxn ang="0">
                <a:pos x="T6" y="T7"/>
              </a:cxn>
            </a:cxnLst>
            <a:rect l="0" t="0" r="r" b="b"/>
            <a:pathLst>
              <a:path w="158" h="163">
                <a:moveTo>
                  <a:pt x="0" y="0"/>
                </a:moveTo>
                <a:lnTo>
                  <a:pt x="158"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5" name="Freeform 679"/>
          <p:cNvSpPr>
            <a:spLocks/>
          </p:cNvSpPr>
          <p:nvPr userDrawn="1"/>
        </p:nvSpPr>
        <p:spPr bwMode="auto">
          <a:xfrm>
            <a:off x="8743505" y="5167299"/>
            <a:ext cx="128206" cy="74652"/>
          </a:xfrm>
          <a:custGeom>
            <a:avLst/>
            <a:gdLst>
              <a:gd name="T0" fmla="*/ 0 w 158"/>
              <a:gd name="T1" fmla="*/ 0 h 92"/>
              <a:gd name="T2" fmla="*/ 158 w 158"/>
              <a:gd name="T3" fmla="*/ 83 h 92"/>
              <a:gd name="T4" fmla="*/ 137 w 158"/>
              <a:gd name="T5" fmla="*/ 92 h 92"/>
              <a:gd name="T6" fmla="*/ 0 w 158"/>
              <a:gd name="T7" fmla="*/ 0 h 92"/>
            </a:gdLst>
            <a:ahLst/>
            <a:cxnLst>
              <a:cxn ang="0">
                <a:pos x="T0" y="T1"/>
              </a:cxn>
              <a:cxn ang="0">
                <a:pos x="T2" y="T3"/>
              </a:cxn>
              <a:cxn ang="0">
                <a:pos x="T4" y="T5"/>
              </a:cxn>
              <a:cxn ang="0">
                <a:pos x="T6" y="T7"/>
              </a:cxn>
            </a:cxnLst>
            <a:rect l="0" t="0" r="r" b="b"/>
            <a:pathLst>
              <a:path w="158" h="92">
                <a:moveTo>
                  <a:pt x="0" y="0"/>
                </a:moveTo>
                <a:lnTo>
                  <a:pt x="158" y="83"/>
                </a:lnTo>
                <a:lnTo>
                  <a:pt x="137"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9" name="Freeform 683"/>
          <p:cNvSpPr>
            <a:spLocks/>
          </p:cNvSpPr>
          <p:nvPr userDrawn="1"/>
        </p:nvSpPr>
        <p:spPr bwMode="auto">
          <a:xfrm>
            <a:off x="678068" y="5521683"/>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0" name="Freeform 684"/>
          <p:cNvSpPr>
            <a:spLocks/>
          </p:cNvSpPr>
          <p:nvPr userDrawn="1"/>
        </p:nvSpPr>
        <p:spPr bwMode="auto">
          <a:xfrm>
            <a:off x="862264" y="5619866"/>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1" name="Freeform 685"/>
          <p:cNvSpPr>
            <a:spLocks/>
          </p:cNvSpPr>
          <p:nvPr userDrawn="1"/>
        </p:nvSpPr>
        <p:spPr bwMode="auto">
          <a:xfrm>
            <a:off x="862264" y="5619866"/>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2" name="Freeform 686"/>
          <p:cNvSpPr>
            <a:spLocks/>
          </p:cNvSpPr>
          <p:nvPr userDrawn="1"/>
        </p:nvSpPr>
        <p:spPr bwMode="auto">
          <a:xfrm>
            <a:off x="1240603" y="5521683"/>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3" name="Freeform 687"/>
          <p:cNvSpPr>
            <a:spLocks/>
          </p:cNvSpPr>
          <p:nvPr userDrawn="1"/>
        </p:nvSpPr>
        <p:spPr bwMode="auto">
          <a:xfrm>
            <a:off x="1426421" y="5619866"/>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4" name="Freeform 688"/>
          <p:cNvSpPr>
            <a:spLocks/>
          </p:cNvSpPr>
          <p:nvPr userDrawn="1"/>
        </p:nvSpPr>
        <p:spPr bwMode="auto">
          <a:xfrm>
            <a:off x="1426421" y="5619866"/>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5" name="Freeform 689"/>
          <p:cNvSpPr>
            <a:spLocks/>
          </p:cNvSpPr>
          <p:nvPr userDrawn="1"/>
        </p:nvSpPr>
        <p:spPr bwMode="auto">
          <a:xfrm>
            <a:off x="1803950" y="5521683"/>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6" name="Freeform 690"/>
          <p:cNvSpPr>
            <a:spLocks/>
          </p:cNvSpPr>
          <p:nvPr userDrawn="1"/>
        </p:nvSpPr>
        <p:spPr bwMode="auto">
          <a:xfrm>
            <a:off x="1988145" y="5619866"/>
            <a:ext cx="129018" cy="134698"/>
          </a:xfrm>
          <a:custGeom>
            <a:avLst/>
            <a:gdLst>
              <a:gd name="T0" fmla="*/ 0 w 159"/>
              <a:gd name="T1" fmla="*/ 0 h 166"/>
              <a:gd name="T2" fmla="*/ 159 w 159"/>
              <a:gd name="T3" fmla="*/ 83 h 166"/>
              <a:gd name="T4" fmla="*/ 0 w 159"/>
              <a:gd name="T5" fmla="*/ 166 h 166"/>
              <a:gd name="T6" fmla="*/ 0 w 159"/>
              <a:gd name="T7" fmla="*/ 0 h 166"/>
            </a:gdLst>
            <a:ahLst/>
            <a:cxnLst>
              <a:cxn ang="0">
                <a:pos x="T0" y="T1"/>
              </a:cxn>
              <a:cxn ang="0">
                <a:pos x="T2" y="T3"/>
              </a:cxn>
              <a:cxn ang="0">
                <a:pos x="T4" y="T5"/>
              </a:cxn>
              <a:cxn ang="0">
                <a:pos x="T6" y="T7"/>
              </a:cxn>
            </a:cxnLst>
            <a:rect l="0" t="0" r="r" b="b"/>
            <a:pathLst>
              <a:path w="159" h="166">
                <a:moveTo>
                  <a:pt x="0" y="0"/>
                </a:moveTo>
                <a:lnTo>
                  <a:pt x="159"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7" name="Freeform 691"/>
          <p:cNvSpPr>
            <a:spLocks/>
          </p:cNvSpPr>
          <p:nvPr userDrawn="1"/>
        </p:nvSpPr>
        <p:spPr bwMode="auto">
          <a:xfrm>
            <a:off x="1988145" y="5619866"/>
            <a:ext cx="129018" cy="77086"/>
          </a:xfrm>
          <a:custGeom>
            <a:avLst/>
            <a:gdLst>
              <a:gd name="T0" fmla="*/ 0 w 159"/>
              <a:gd name="T1" fmla="*/ 0 h 95"/>
              <a:gd name="T2" fmla="*/ 159 w 159"/>
              <a:gd name="T3" fmla="*/ 83 h 95"/>
              <a:gd name="T4" fmla="*/ 137 w 159"/>
              <a:gd name="T5" fmla="*/ 95 h 95"/>
              <a:gd name="T6" fmla="*/ 0 w 159"/>
              <a:gd name="T7" fmla="*/ 0 h 95"/>
            </a:gdLst>
            <a:ahLst/>
            <a:cxnLst>
              <a:cxn ang="0">
                <a:pos x="T0" y="T1"/>
              </a:cxn>
              <a:cxn ang="0">
                <a:pos x="T2" y="T3"/>
              </a:cxn>
              <a:cxn ang="0">
                <a:pos x="T4" y="T5"/>
              </a:cxn>
              <a:cxn ang="0">
                <a:pos x="T6" y="T7"/>
              </a:cxn>
            </a:cxnLst>
            <a:rect l="0" t="0" r="r" b="b"/>
            <a:pathLst>
              <a:path w="159" h="95">
                <a:moveTo>
                  <a:pt x="0" y="0"/>
                </a:moveTo>
                <a:lnTo>
                  <a:pt x="159"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8" name="Freeform 692"/>
          <p:cNvSpPr>
            <a:spLocks/>
          </p:cNvSpPr>
          <p:nvPr userDrawn="1"/>
        </p:nvSpPr>
        <p:spPr bwMode="auto">
          <a:xfrm>
            <a:off x="2366484" y="5521683"/>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69"/>
                  <a:pt x="40" y="170"/>
                </a:cubicBezTo>
                <a:cubicBezTo>
                  <a:pt x="59" y="172"/>
                  <a:pt x="123" y="173"/>
                  <a:pt x="123" y="173"/>
                </a:cubicBezTo>
                <a:cubicBezTo>
                  <a:pt x="123" y="173"/>
                  <a:pt x="175" y="173"/>
                  <a:pt x="209" y="170"/>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9" name="Freeform 693"/>
          <p:cNvSpPr>
            <a:spLocks/>
          </p:cNvSpPr>
          <p:nvPr userDrawn="1"/>
        </p:nvSpPr>
        <p:spPr bwMode="auto">
          <a:xfrm>
            <a:off x="2549868" y="5619866"/>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0" name="Freeform 694"/>
          <p:cNvSpPr>
            <a:spLocks/>
          </p:cNvSpPr>
          <p:nvPr userDrawn="1"/>
        </p:nvSpPr>
        <p:spPr bwMode="auto">
          <a:xfrm>
            <a:off x="2549868" y="5619866"/>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1" name="Freeform 695"/>
          <p:cNvSpPr>
            <a:spLocks/>
          </p:cNvSpPr>
          <p:nvPr userDrawn="1"/>
        </p:nvSpPr>
        <p:spPr bwMode="auto">
          <a:xfrm>
            <a:off x="2929831" y="5521683"/>
            <a:ext cx="472254"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4" y="20"/>
                  <a:pt x="2" y="37"/>
                  <a:pt x="2" y="37"/>
                </a:cubicBezTo>
                <a:cubicBezTo>
                  <a:pt x="2" y="37"/>
                  <a:pt x="0" y="57"/>
                  <a:pt x="0" y="77"/>
                </a:cubicBezTo>
                <a:cubicBezTo>
                  <a:pt x="0" y="96"/>
                  <a:pt x="0" y="96"/>
                  <a:pt x="0" y="96"/>
                </a:cubicBezTo>
                <a:cubicBezTo>
                  <a:pt x="0" y="116"/>
                  <a:pt x="2" y="136"/>
                  <a:pt x="2" y="136"/>
                </a:cubicBezTo>
                <a:cubicBezTo>
                  <a:pt x="2" y="136"/>
                  <a:pt x="4" y="153"/>
                  <a:pt x="12" y="160"/>
                </a:cubicBezTo>
                <a:cubicBezTo>
                  <a:pt x="21" y="170"/>
                  <a:pt x="34" y="169"/>
                  <a:pt x="39" y="170"/>
                </a:cubicBezTo>
                <a:cubicBezTo>
                  <a:pt x="59" y="172"/>
                  <a:pt x="123" y="173"/>
                  <a:pt x="123" y="173"/>
                </a:cubicBezTo>
                <a:cubicBezTo>
                  <a:pt x="123" y="173"/>
                  <a:pt x="174" y="173"/>
                  <a:pt x="209" y="170"/>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2" name="Freeform 696"/>
          <p:cNvSpPr>
            <a:spLocks/>
          </p:cNvSpPr>
          <p:nvPr userDrawn="1"/>
        </p:nvSpPr>
        <p:spPr bwMode="auto">
          <a:xfrm>
            <a:off x="3114026" y="5619866"/>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3" name="Freeform 697"/>
          <p:cNvSpPr>
            <a:spLocks/>
          </p:cNvSpPr>
          <p:nvPr userDrawn="1"/>
        </p:nvSpPr>
        <p:spPr bwMode="auto">
          <a:xfrm>
            <a:off x="3114026" y="5619866"/>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4" name="Freeform 698"/>
          <p:cNvSpPr>
            <a:spLocks/>
          </p:cNvSpPr>
          <p:nvPr userDrawn="1"/>
        </p:nvSpPr>
        <p:spPr bwMode="auto">
          <a:xfrm>
            <a:off x="3492366" y="5521683"/>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5" name="Freeform 699"/>
          <p:cNvSpPr>
            <a:spLocks/>
          </p:cNvSpPr>
          <p:nvPr userDrawn="1"/>
        </p:nvSpPr>
        <p:spPr bwMode="auto">
          <a:xfrm>
            <a:off x="3675749" y="5619866"/>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6" name="Freeform 700"/>
          <p:cNvSpPr>
            <a:spLocks/>
          </p:cNvSpPr>
          <p:nvPr userDrawn="1"/>
        </p:nvSpPr>
        <p:spPr bwMode="auto">
          <a:xfrm>
            <a:off x="3675749" y="5619866"/>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9" name="Freeform 713"/>
          <p:cNvSpPr>
            <a:spLocks/>
          </p:cNvSpPr>
          <p:nvPr userDrawn="1"/>
        </p:nvSpPr>
        <p:spPr bwMode="auto">
          <a:xfrm>
            <a:off x="4055786" y="5521683"/>
            <a:ext cx="472254" cy="331876"/>
          </a:xfrm>
          <a:custGeom>
            <a:avLst/>
            <a:gdLst>
              <a:gd name="T0" fmla="*/ 244 w 246"/>
              <a:gd name="T1" fmla="*/ 37 h 173"/>
              <a:gd name="T2" fmla="*/ 234 w 246"/>
              <a:gd name="T3" fmla="*/ 13 h 173"/>
              <a:gd name="T4" fmla="*/ 210 w 246"/>
              <a:gd name="T5" fmla="*/ 2 h 173"/>
              <a:gd name="T6" fmla="*/ 124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4" y="0"/>
                  <a:pt x="124"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0" name="Freeform 714"/>
          <p:cNvSpPr>
            <a:spLocks/>
          </p:cNvSpPr>
          <p:nvPr userDrawn="1"/>
        </p:nvSpPr>
        <p:spPr bwMode="auto">
          <a:xfrm>
            <a:off x="4242415" y="5619866"/>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1" name="Freeform 715"/>
          <p:cNvSpPr>
            <a:spLocks/>
          </p:cNvSpPr>
          <p:nvPr userDrawn="1"/>
        </p:nvSpPr>
        <p:spPr bwMode="auto">
          <a:xfrm>
            <a:off x="4242415" y="5619866"/>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2" name="Freeform 716"/>
          <p:cNvSpPr>
            <a:spLocks/>
          </p:cNvSpPr>
          <p:nvPr userDrawn="1"/>
        </p:nvSpPr>
        <p:spPr bwMode="auto">
          <a:xfrm>
            <a:off x="4619944" y="5521683"/>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3" name="Freeform 717"/>
          <p:cNvSpPr>
            <a:spLocks/>
          </p:cNvSpPr>
          <p:nvPr userDrawn="1"/>
        </p:nvSpPr>
        <p:spPr bwMode="auto">
          <a:xfrm>
            <a:off x="4804139" y="5619866"/>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4" name="Freeform 718"/>
          <p:cNvSpPr>
            <a:spLocks/>
          </p:cNvSpPr>
          <p:nvPr userDrawn="1"/>
        </p:nvSpPr>
        <p:spPr bwMode="auto">
          <a:xfrm>
            <a:off x="4804139" y="5619866"/>
            <a:ext cx="130641" cy="77086"/>
          </a:xfrm>
          <a:custGeom>
            <a:avLst/>
            <a:gdLst>
              <a:gd name="T0" fmla="*/ 0 w 161"/>
              <a:gd name="T1" fmla="*/ 0 h 95"/>
              <a:gd name="T2" fmla="*/ 161 w 161"/>
              <a:gd name="T3" fmla="*/ 83 h 95"/>
              <a:gd name="T4" fmla="*/ 139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39"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5" name="Freeform 719"/>
          <p:cNvSpPr>
            <a:spLocks/>
          </p:cNvSpPr>
          <p:nvPr userDrawn="1"/>
        </p:nvSpPr>
        <p:spPr bwMode="auto">
          <a:xfrm>
            <a:off x="5181667" y="5521683"/>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69"/>
                  <a:pt x="40" y="170"/>
                </a:cubicBezTo>
                <a:cubicBezTo>
                  <a:pt x="59" y="172"/>
                  <a:pt x="123" y="173"/>
                  <a:pt x="123" y="173"/>
                </a:cubicBezTo>
                <a:cubicBezTo>
                  <a:pt x="123" y="173"/>
                  <a:pt x="175" y="173"/>
                  <a:pt x="209" y="170"/>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6" name="Freeform 720"/>
          <p:cNvSpPr>
            <a:spLocks/>
          </p:cNvSpPr>
          <p:nvPr userDrawn="1"/>
        </p:nvSpPr>
        <p:spPr bwMode="auto">
          <a:xfrm>
            <a:off x="5365862" y="5619866"/>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7" name="Freeform 721"/>
          <p:cNvSpPr>
            <a:spLocks/>
          </p:cNvSpPr>
          <p:nvPr userDrawn="1"/>
        </p:nvSpPr>
        <p:spPr bwMode="auto">
          <a:xfrm>
            <a:off x="5365862" y="5619866"/>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8" name="Freeform 722"/>
          <p:cNvSpPr>
            <a:spLocks/>
          </p:cNvSpPr>
          <p:nvPr userDrawn="1"/>
        </p:nvSpPr>
        <p:spPr bwMode="auto">
          <a:xfrm>
            <a:off x="5745824" y="5521683"/>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69"/>
                  <a:pt x="39" y="170"/>
                </a:cubicBezTo>
                <a:cubicBezTo>
                  <a:pt x="59" y="172"/>
                  <a:pt x="123" y="173"/>
                  <a:pt x="123" y="173"/>
                </a:cubicBezTo>
                <a:cubicBezTo>
                  <a:pt x="123" y="173"/>
                  <a:pt x="174" y="173"/>
                  <a:pt x="209" y="170"/>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9" name="Freeform 723"/>
          <p:cNvSpPr>
            <a:spLocks/>
          </p:cNvSpPr>
          <p:nvPr userDrawn="1"/>
        </p:nvSpPr>
        <p:spPr bwMode="auto">
          <a:xfrm>
            <a:off x="5930020" y="5619866"/>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0" name="Freeform 724"/>
          <p:cNvSpPr>
            <a:spLocks/>
          </p:cNvSpPr>
          <p:nvPr userDrawn="1"/>
        </p:nvSpPr>
        <p:spPr bwMode="auto">
          <a:xfrm>
            <a:off x="5930020" y="5619866"/>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1" name="Freeform 725"/>
          <p:cNvSpPr>
            <a:spLocks/>
          </p:cNvSpPr>
          <p:nvPr userDrawn="1"/>
        </p:nvSpPr>
        <p:spPr bwMode="auto">
          <a:xfrm>
            <a:off x="6307548" y="5521683"/>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6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2" name="Freeform 726"/>
          <p:cNvSpPr>
            <a:spLocks/>
          </p:cNvSpPr>
          <p:nvPr userDrawn="1"/>
        </p:nvSpPr>
        <p:spPr bwMode="auto">
          <a:xfrm>
            <a:off x="6491743" y="5619866"/>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3" name="Freeform 727"/>
          <p:cNvSpPr>
            <a:spLocks/>
          </p:cNvSpPr>
          <p:nvPr userDrawn="1"/>
        </p:nvSpPr>
        <p:spPr bwMode="auto">
          <a:xfrm>
            <a:off x="6491743" y="5619866"/>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4" name="Freeform 728"/>
          <p:cNvSpPr>
            <a:spLocks/>
          </p:cNvSpPr>
          <p:nvPr userDrawn="1"/>
        </p:nvSpPr>
        <p:spPr bwMode="auto">
          <a:xfrm>
            <a:off x="6871706" y="5521683"/>
            <a:ext cx="471442"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6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6" y="2"/>
                </a:cubicBezTo>
                <a:cubicBezTo>
                  <a:pt x="32" y="3"/>
                  <a:pt x="21" y="3"/>
                  <a:pt x="12" y="13"/>
                </a:cubicBezTo>
                <a:cubicBezTo>
                  <a:pt x="4" y="20"/>
                  <a:pt x="2" y="37"/>
                  <a:pt x="2" y="37"/>
                </a:cubicBezTo>
                <a:cubicBezTo>
                  <a:pt x="2" y="37"/>
                  <a:pt x="0" y="57"/>
                  <a:pt x="0" y="77"/>
                </a:cubicBezTo>
                <a:cubicBezTo>
                  <a:pt x="0" y="96"/>
                  <a:pt x="0" y="96"/>
                  <a:pt x="0" y="96"/>
                </a:cubicBezTo>
                <a:cubicBezTo>
                  <a:pt x="0" y="116"/>
                  <a:pt x="2" y="136"/>
                  <a:pt x="2" y="136"/>
                </a:cubicBezTo>
                <a:cubicBezTo>
                  <a:pt x="2" y="136"/>
                  <a:pt x="4" y="153"/>
                  <a:pt x="12" y="160"/>
                </a:cubicBezTo>
                <a:cubicBezTo>
                  <a:pt x="21" y="170"/>
                  <a:pt x="33" y="169"/>
                  <a:pt x="39" y="170"/>
                </a:cubicBezTo>
                <a:cubicBezTo>
                  <a:pt x="59" y="172"/>
                  <a:pt x="123" y="173"/>
                  <a:pt x="123" y="173"/>
                </a:cubicBezTo>
                <a:cubicBezTo>
                  <a:pt x="123" y="173"/>
                  <a:pt x="174" y="173"/>
                  <a:pt x="209" y="170"/>
                </a:cubicBezTo>
                <a:cubicBezTo>
                  <a:pt x="214" y="170"/>
                  <a:pt x="224" y="170"/>
                  <a:pt x="233"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5" name="Freeform 729"/>
          <p:cNvSpPr>
            <a:spLocks/>
          </p:cNvSpPr>
          <p:nvPr userDrawn="1"/>
        </p:nvSpPr>
        <p:spPr bwMode="auto">
          <a:xfrm>
            <a:off x="7055901" y="5619866"/>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6" name="Freeform 730"/>
          <p:cNvSpPr>
            <a:spLocks/>
          </p:cNvSpPr>
          <p:nvPr userDrawn="1"/>
        </p:nvSpPr>
        <p:spPr bwMode="auto">
          <a:xfrm>
            <a:off x="7055901" y="5619866"/>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7" name="Freeform 731"/>
          <p:cNvSpPr>
            <a:spLocks/>
          </p:cNvSpPr>
          <p:nvPr userDrawn="1"/>
        </p:nvSpPr>
        <p:spPr bwMode="auto">
          <a:xfrm>
            <a:off x="7433429" y="5521683"/>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8" name="Freeform 732"/>
          <p:cNvSpPr>
            <a:spLocks/>
          </p:cNvSpPr>
          <p:nvPr userDrawn="1"/>
        </p:nvSpPr>
        <p:spPr bwMode="auto">
          <a:xfrm>
            <a:off x="7617624" y="5619866"/>
            <a:ext cx="130641" cy="134698"/>
          </a:xfrm>
          <a:custGeom>
            <a:avLst/>
            <a:gdLst>
              <a:gd name="T0" fmla="*/ 0 w 161"/>
              <a:gd name="T1" fmla="*/ 0 h 166"/>
              <a:gd name="T2" fmla="*/ 161 w 161"/>
              <a:gd name="T3" fmla="*/ 83 h 166"/>
              <a:gd name="T4" fmla="*/ 0 w 161"/>
              <a:gd name="T5" fmla="*/ 166 h 166"/>
              <a:gd name="T6" fmla="*/ 0 w 161"/>
              <a:gd name="T7" fmla="*/ 0 h 166"/>
            </a:gdLst>
            <a:ahLst/>
            <a:cxnLst>
              <a:cxn ang="0">
                <a:pos x="T0" y="T1"/>
              </a:cxn>
              <a:cxn ang="0">
                <a:pos x="T2" y="T3"/>
              </a:cxn>
              <a:cxn ang="0">
                <a:pos x="T4" y="T5"/>
              </a:cxn>
              <a:cxn ang="0">
                <a:pos x="T6" y="T7"/>
              </a:cxn>
            </a:cxnLst>
            <a:rect l="0" t="0" r="r" b="b"/>
            <a:pathLst>
              <a:path w="161" h="166">
                <a:moveTo>
                  <a:pt x="0" y="0"/>
                </a:moveTo>
                <a:lnTo>
                  <a:pt x="161"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9" name="Freeform 733"/>
          <p:cNvSpPr>
            <a:spLocks/>
          </p:cNvSpPr>
          <p:nvPr userDrawn="1"/>
        </p:nvSpPr>
        <p:spPr bwMode="auto">
          <a:xfrm>
            <a:off x="7617624" y="5619866"/>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0" name="Freeform 734"/>
          <p:cNvSpPr>
            <a:spLocks/>
          </p:cNvSpPr>
          <p:nvPr userDrawn="1"/>
        </p:nvSpPr>
        <p:spPr bwMode="auto">
          <a:xfrm>
            <a:off x="7995964" y="5521683"/>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6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6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6"/>
                  <a:pt x="3" y="136"/>
                  <a:pt x="3" y="136"/>
                </a:cubicBezTo>
                <a:cubicBezTo>
                  <a:pt x="3" y="136"/>
                  <a:pt x="5" y="153"/>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3"/>
                  <a:pt x="244" y="136"/>
                  <a:pt x="244" y="136"/>
                </a:cubicBezTo>
                <a:cubicBezTo>
                  <a:pt x="244" y="136"/>
                  <a:pt x="246" y="116"/>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1" name="Freeform 735"/>
          <p:cNvSpPr>
            <a:spLocks/>
          </p:cNvSpPr>
          <p:nvPr userDrawn="1"/>
        </p:nvSpPr>
        <p:spPr bwMode="auto">
          <a:xfrm>
            <a:off x="8181782" y="5619866"/>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2" name="Freeform 736"/>
          <p:cNvSpPr>
            <a:spLocks/>
          </p:cNvSpPr>
          <p:nvPr userDrawn="1"/>
        </p:nvSpPr>
        <p:spPr bwMode="auto">
          <a:xfrm>
            <a:off x="8181782" y="5619866"/>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3" name="Freeform 737"/>
          <p:cNvSpPr>
            <a:spLocks/>
          </p:cNvSpPr>
          <p:nvPr userDrawn="1"/>
        </p:nvSpPr>
        <p:spPr bwMode="auto">
          <a:xfrm>
            <a:off x="8559310" y="5521683"/>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4" name="Freeform 738"/>
          <p:cNvSpPr>
            <a:spLocks/>
          </p:cNvSpPr>
          <p:nvPr userDrawn="1"/>
        </p:nvSpPr>
        <p:spPr bwMode="auto">
          <a:xfrm>
            <a:off x="8743505" y="5619866"/>
            <a:ext cx="128206" cy="134698"/>
          </a:xfrm>
          <a:custGeom>
            <a:avLst/>
            <a:gdLst>
              <a:gd name="T0" fmla="*/ 0 w 158"/>
              <a:gd name="T1" fmla="*/ 0 h 166"/>
              <a:gd name="T2" fmla="*/ 158 w 158"/>
              <a:gd name="T3" fmla="*/ 83 h 166"/>
              <a:gd name="T4" fmla="*/ 0 w 158"/>
              <a:gd name="T5" fmla="*/ 166 h 166"/>
              <a:gd name="T6" fmla="*/ 0 w 158"/>
              <a:gd name="T7" fmla="*/ 0 h 166"/>
            </a:gdLst>
            <a:ahLst/>
            <a:cxnLst>
              <a:cxn ang="0">
                <a:pos x="T0" y="T1"/>
              </a:cxn>
              <a:cxn ang="0">
                <a:pos x="T2" y="T3"/>
              </a:cxn>
              <a:cxn ang="0">
                <a:pos x="T4" y="T5"/>
              </a:cxn>
              <a:cxn ang="0">
                <a:pos x="T6" y="T7"/>
              </a:cxn>
            </a:cxnLst>
            <a:rect l="0" t="0" r="r" b="b"/>
            <a:pathLst>
              <a:path w="158" h="166">
                <a:moveTo>
                  <a:pt x="0" y="0"/>
                </a:moveTo>
                <a:lnTo>
                  <a:pt x="158"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5" name="Freeform 739"/>
          <p:cNvSpPr>
            <a:spLocks/>
          </p:cNvSpPr>
          <p:nvPr userDrawn="1"/>
        </p:nvSpPr>
        <p:spPr bwMode="auto">
          <a:xfrm>
            <a:off x="8743505" y="5619866"/>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9" name="Freeform 743"/>
          <p:cNvSpPr>
            <a:spLocks/>
          </p:cNvSpPr>
          <p:nvPr userDrawn="1"/>
        </p:nvSpPr>
        <p:spPr bwMode="auto">
          <a:xfrm>
            <a:off x="678068" y="5976684"/>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5"/>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2"/>
                  <a:pt x="244" y="135"/>
                  <a:pt x="244" y="135"/>
                </a:cubicBezTo>
                <a:cubicBezTo>
                  <a:pt x="244" y="135"/>
                  <a:pt x="246" y="115"/>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0" name="Freeform 744"/>
          <p:cNvSpPr>
            <a:spLocks/>
          </p:cNvSpPr>
          <p:nvPr userDrawn="1"/>
        </p:nvSpPr>
        <p:spPr bwMode="auto">
          <a:xfrm>
            <a:off x="862264" y="607486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1" name="Freeform 745"/>
          <p:cNvSpPr>
            <a:spLocks/>
          </p:cNvSpPr>
          <p:nvPr userDrawn="1"/>
        </p:nvSpPr>
        <p:spPr bwMode="auto">
          <a:xfrm>
            <a:off x="862264" y="607486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2" name="Freeform 746"/>
          <p:cNvSpPr>
            <a:spLocks/>
          </p:cNvSpPr>
          <p:nvPr userDrawn="1"/>
        </p:nvSpPr>
        <p:spPr bwMode="auto">
          <a:xfrm>
            <a:off x="1240603" y="5976684"/>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5"/>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5"/>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3" name="Freeform 747"/>
          <p:cNvSpPr>
            <a:spLocks/>
          </p:cNvSpPr>
          <p:nvPr userDrawn="1"/>
        </p:nvSpPr>
        <p:spPr bwMode="auto">
          <a:xfrm>
            <a:off x="1426421" y="607486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4" name="Freeform 748"/>
          <p:cNvSpPr>
            <a:spLocks/>
          </p:cNvSpPr>
          <p:nvPr userDrawn="1"/>
        </p:nvSpPr>
        <p:spPr bwMode="auto">
          <a:xfrm>
            <a:off x="1426421" y="607486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5" name="Freeform 749"/>
          <p:cNvSpPr>
            <a:spLocks/>
          </p:cNvSpPr>
          <p:nvPr userDrawn="1"/>
        </p:nvSpPr>
        <p:spPr bwMode="auto">
          <a:xfrm>
            <a:off x="1803950" y="5976684"/>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5"/>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5"/>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6" name="Freeform 750"/>
          <p:cNvSpPr>
            <a:spLocks/>
          </p:cNvSpPr>
          <p:nvPr userDrawn="1"/>
        </p:nvSpPr>
        <p:spPr bwMode="auto">
          <a:xfrm>
            <a:off x="1988145" y="6074868"/>
            <a:ext cx="129018" cy="133887"/>
          </a:xfrm>
          <a:custGeom>
            <a:avLst/>
            <a:gdLst>
              <a:gd name="T0" fmla="*/ 0 w 159"/>
              <a:gd name="T1" fmla="*/ 0 h 165"/>
              <a:gd name="T2" fmla="*/ 159 w 159"/>
              <a:gd name="T3" fmla="*/ 82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7" name="Freeform 751"/>
          <p:cNvSpPr>
            <a:spLocks/>
          </p:cNvSpPr>
          <p:nvPr userDrawn="1"/>
        </p:nvSpPr>
        <p:spPr bwMode="auto">
          <a:xfrm>
            <a:off x="1988145" y="6074868"/>
            <a:ext cx="129018" cy="76275"/>
          </a:xfrm>
          <a:custGeom>
            <a:avLst/>
            <a:gdLst>
              <a:gd name="T0" fmla="*/ 0 w 159"/>
              <a:gd name="T1" fmla="*/ 0 h 94"/>
              <a:gd name="T2" fmla="*/ 159 w 159"/>
              <a:gd name="T3" fmla="*/ 82 h 94"/>
              <a:gd name="T4" fmla="*/ 137 w 159"/>
              <a:gd name="T5" fmla="*/ 94 h 94"/>
              <a:gd name="T6" fmla="*/ 0 w 159"/>
              <a:gd name="T7" fmla="*/ 0 h 94"/>
            </a:gdLst>
            <a:ahLst/>
            <a:cxnLst>
              <a:cxn ang="0">
                <a:pos x="T0" y="T1"/>
              </a:cxn>
              <a:cxn ang="0">
                <a:pos x="T2" y="T3"/>
              </a:cxn>
              <a:cxn ang="0">
                <a:pos x="T4" y="T5"/>
              </a:cxn>
              <a:cxn ang="0">
                <a:pos x="T6" y="T7"/>
              </a:cxn>
            </a:cxnLst>
            <a:rect l="0" t="0" r="r" b="b"/>
            <a:pathLst>
              <a:path w="159" h="94">
                <a:moveTo>
                  <a:pt x="0" y="0"/>
                </a:moveTo>
                <a:lnTo>
                  <a:pt x="159"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8" name="Freeform 752"/>
          <p:cNvSpPr>
            <a:spLocks/>
          </p:cNvSpPr>
          <p:nvPr userDrawn="1"/>
        </p:nvSpPr>
        <p:spPr bwMode="auto">
          <a:xfrm>
            <a:off x="2366484" y="5976684"/>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6"/>
                  <a:pt x="0" y="96"/>
                  <a:pt x="0" y="96"/>
                </a:cubicBezTo>
                <a:cubicBezTo>
                  <a:pt x="0" y="115"/>
                  <a:pt x="3" y="135"/>
                  <a:pt x="3" y="135"/>
                </a:cubicBezTo>
                <a:cubicBezTo>
                  <a:pt x="3" y="135"/>
                  <a:pt x="5" y="152"/>
                  <a:pt x="12" y="160"/>
                </a:cubicBezTo>
                <a:cubicBezTo>
                  <a:pt x="22" y="170"/>
                  <a:pt x="34" y="169"/>
                  <a:pt x="40"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5"/>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9" name="Freeform 753"/>
          <p:cNvSpPr>
            <a:spLocks/>
          </p:cNvSpPr>
          <p:nvPr userDrawn="1"/>
        </p:nvSpPr>
        <p:spPr bwMode="auto">
          <a:xfrm>
            <a:off x="2549868" y="607486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0" name="Freeform 754"/>
          <p:cNvSpPr>
            <a:spLocks/>
          </p:cNvSpPr>
          <p:nvPr userDrawn="1"/>
        </p:nvSpPr>
        <p:spPr bwMode="auto">
          <a:xfrm>
            <a:off x="2549868" y="607486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1" name="Freeform 755"/>
          <p:cNvSpPr>
            <a:spLocks/>
          </p:cNvSpPr>
          <p:nvPr userDrawn="1"/>
        </p:nvSpPr>
        <p:spPr bwMode="auto">
          <a:xfrm>
            <a:off x="2929831" y="5976684"/>
            <a:ext cx="472254"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4" y="20"/>
                  <a:pt x="2" y="37"/>
                  <a:pt x="2" y="37"/>
                </a:cubicBezTo>
                <a:cubicBezTo>
                  <a:pt x="2" y="37"/>
                  <a:pt x="0" y="57"/>
                  <a:pt x="0" y="77"/>
                </a:cubicBezTo>
                <a:cubicBezTo>
                  <a:pt x="0" y="96"/>
                  <a:pt x="0" y="96"/>
                  <a:pt x="0" y="96"/>
                </a:cubicBezTo>
                <a:cubicBezTo>
                  <a:pt x="0" y="115"/>
                  <a:pt x="2" y="135"/>
                  <a:pt x="2" y="135"/>
                </a:cubicBezTo>
                <a:cubicBezTo>
                  <a:pt x="2" y="135"/>
                  <a:pt x="4" y="152"/>
                  <a:pt x="12" y="160"/>
                </a:cubicBezTo>
                <a:cubicBezTo>
                  <a:pt x="21" y="170"/>
                  <a:pt x="34" y="169"/>
                  <a:pt x="39" y="170"/>
                </a:cubicBezTo>
                <a:cubicBezTo>
                  <a:pt x="59" y="172"/>
                  <a:pt x="123" y="173"/>
                  <a:pt x="123" y="173"/>
                </a:cubicBezTo>
                <a:cubicBezTo>
                  <a:pt x="123" y="173"/>
                  <a:pt x="174" y="173"/>
                  <a:pt x="209" y="170"/>
                </a:cubicBezTo>
                <a:cubicBezTo>
                  <a:pt x="214" y="170"/>
                  <a:pt x="224" y="170"/>
                  <a:pt x="233" y="160"/>
                </a:cubicBezTo>
                <a:cubicBezTo>
                  <a:pt x="241" y="152"/>
                  <a:pt x="243" y="135"/>
                  <a:pt x="243" y="135"/>
                </a:cubicBezTo>
                <a:cubicBezTo>
                  <a:pt x="243" y="135"/>
                  <a:pt x="246" y="115"/>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2" name="Freeform 756"/>
          <p:cNvSpPr>
            <a:spLocks/>
          </p:cNvSpPr>
          <p:nvPr userDrawn="1"/>
        </p:nvSpPr>
        <p:spPr bwMode="auto">
          <a:xfrm>
            <a:off x="3114026" y="607486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3" name="Freeform 757"/>
          <p:cNvSpPr>
            <a:spLocks/>
          </p:cNvSpPr>
          <p:nvPr userDrawn="1"/>
        </p:nvSpPr>
        <p:spPr bwMode="auto">
          <a:xfrm>
            <a:off x="3114026" y="607486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4" name="Freeform 758"/>
          <p:cNvSpPr>
            <a:spLocks/>
          </p:cNvSpPr>
          <p:nvPr userDrawn="1"/>
        </p:nvSpPr>
        <p:spPr bwMode="auto">
          <a:xfrm>
            <a:off x="3492366" y="5976684"/>
            <a:ext cx="471442"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5"/>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5"/>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5" name="Freeform 759"/>
          <p:cNvSpPr>
            <a:spLocks/>
          </p:cNvSpPr>
          <p:nvPr userDrawn="1"/>
        </p:nvSpPr>
        <p:spPr bwMode="auto">
          <a:xfrm>
            <a:off x="3675749" y="607486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6" name="Freeform 760"/>
          <p:cNvSpPr>
            <a:spLocks/>
          </p:cNvSpPr>
          <p:nvPr userDrawn="1"/>
        </p:nvSpPr>
        <p:spPr bwMode="auto">
          <a:xfrm>
            <a:off x="3675749" y="607486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9" name="Freeform 773"/>
          <p:cNvSpPr>
            <a:spLocks/>
          </p:cNvSpPr>
          <p:nvPr userDrawn="1"/>
        </p:nvSpPr>
        <p:spPr bwMode="auto">
          <a:xfrm>
            <a:off x="4055786" y="5976684"/>
            <a:ext cx="472254" cy="331876"/>
          </a:xfrm>
          <a:custGeom>
            <a:avLst/>
            <a:gdLst>
              <a:gd name="T0" fmla="*/ 244 w 246"/>
              <a:gd name="T1" fmla="*/ 37 h 173"/>
              <a:gd name="T2" fmla="*/ 234 w 246"/>
              <a:gd name="T3" fmla="*/ 13 h 173"/>
              <a:gd name="T4" fmla="*/ 210 w 246"/>
              <a:gd name="T5" fmla="*/ 2 h 173"/>
              <a:gd name="T6" fmla="*/ 124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4" y="0"/>
                  <a:pt x="124"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5"/>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5"/>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0" name="Freeform 774"/>
          <p:cNvSpPr>
            <a:spLocks/>
          </p:cNvSpPr>
          <p:nvPr userDrawn="1"/>
        </p:nvSpPr>
        <p:spPr bwMode="auto">
          <a:xfrm>
            <a:off x="4242415" y="607486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1" name="Freeform 775"/>
          <p:cNvSpPr>
            <a:spLocks/>
          </p:cNvSpPr>
          <p:nvPr userDrawn="1"/>
        </p:nvSpPr>
        <p:spPr bwMode="auto">
          <a:xfrm>
            <a:off x="4242415" y="607486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2" name="Freeform 776"/>
          <p:cNvSpPr>
            <a:spLocks/>
          </p:cNvSpPr>
          <p:nvPr userDrawn="1"/>
        </p:nvSpPr>
        <p:spPr bwMode="auto">
          <a:xfrm>
            <a:off x="4619944" y="5976684"/>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5"/>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5"/>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3" name="Freeform 777"/>
          <p:cNvSpPr>
            <a:spLocks/>
          </p:cNvSpPr>
          <p:nvPr userDrawn="1"/>
        </p:nvSpPr>
        <p:spPr bwMode="auto">
          <a:xfrm>
            <a:off x="4804139" y="607486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4" name="Freeform 778"/>
          <p:cNvSpPr>
            <a:spLocks/>
          </p:cNvSpPr>
          <p:nvPr userDrawn="1"/>
        </p:nvSpPr>
        <p:spPr bwMode="auto">
          <a:xfrm>
            <a:off x="4804139" y="6074868"/>
            <a:ext cx="130641" cy="76275"/>
          </a:xfrm>
          <a:custGeom>
            <a:avLst/>
            <a:gdLst>
              <a:gd name="T0" fmla="*/ 0 w 161"/>
              <a:gd name="T1" fmla="*/ 0 h 94"/>
              <a:gd name="T2" fmla="*/ 161 w 161"/>
              <a:gd name="T3" fmla="*/ 82 h 94"/>
              <a:gd name="T4" fmla="*/ 139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39"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5" name="Freeform 779"/>
          <p:cNvSpPr>
            <a:spLocks/>
          </p:cNvSpPr>
          <p:nvPr userDrawn="1"/>
        </p:nvSpPr>
        <p:spPr bwMode="auto">
          <a:xfrm>
            <a:off x="5181667" y="5976684"/>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5 h 173"/>
              <a:gd name="T22" fmla="*/ 12 w 246"/>
              <a:gd name="T23" fmla="*/ 160 h 173"/>
              <a:gd name="T24" fmla="*/ 40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2" y="0"/>
                  <a:pt x="37" y="2"/>
                </a:cubicBezTo>
                <a:cubicBezTo>
                  <a:pt x="32" y="3"/>
                  <a:pt x="22" y="3"/>
                  <a:pt x="12" y="13"/>
                </a:cubicBezTo>
                <a:cubicBezTo>
                  <a:pt x="5" y="20"/>
                  <a:pt x="3" y="37"/>
                  <a:pt x="3" y="37"/>
                </a:cubicBezTo>
                <a:cubicBezTo>
                  <a:pt x="3" y="37"/>
                  <a:pt x="0" y="57"/>
                  <a:pt x="0" y="77"/>
                </a:cubicBezTo>
                <a:cubicBezTo>
                  <a:pt x="0" y="96"/>
                  <a:pt x="0" y="96"/>
                  <a:pt x="0" y="96"/>
                </a:cubicBezTo>
                <a:cubicBezTo>
                  <a:pt x="0" y="115"/>
                  <a:pt x="3" y="135"/>
                  <a:pt x="3" y="135"/>
                </a:cubicBezTo>
                <a:cubicBezTo>
                  <a:pt x="3" y="135"/>
                  <a:pt x="5" y="152"/>
                  <a:pt x="12" y="160"/>
                </a:cubicBezTo>
                <a:cubicBezTo>
                  <a:pt x="22" y="170"/>
                  <a:pt x="34" y="169"/>
                  <a:pt x="40"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5"/>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6" name="Freeform 780"/>
          <p:cNvSpPr>
            <a:spLocks/>
          </p:cNvSpPr>
          <p:nvPr userDrawn="1"/>
        </p:nvSpPr>
        <p:spPr bwMode="auto">
          <a:xfrm>
            <a:off x="5365862" y="607486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7" name="Freeform 781"/>
          <p:cNvSpPr>
            <a:spLocks/>
          </p:cNvSpPr>
          <p:nvPr userDrawn="1"/>
        </p:nvSpPr>
        <p:spPr bwMode="auto">
          <a:xfrm>
            <a:off x="5365862" y="607486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8" name="Freeform 782"/>
          <p:cNvSpPr>
            <a:spLocks/>
          </p:cNvSpPr>
          <p:nvPr userDrawn="1"/>
        </p:nvSpPr>
        <p:spPr bwMode="auto">
          <a:xfrm>
            <a:off x="5745824" y="5976684"/>
            <a:ext cx="471442"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4"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5"/>
                  <a:pt x="2" y="135"/>
                  <a:pt x="2" y="135"/>
                </a:cubicBezTo>
                <a:cubicBezTo>
                  <a:pt x="2" y="135"/>
                  <a:pt x="5" y="152"/>
                  <a:pt x="12" y="160"/>
                </a:cubicBezTo>
                <a:cubicBezTo>
                  <a:pt x="21" y="170"/>
                  <a:pt x="34" y="169"/>
                  <a:pt x="39" y="170"/>
                </a:cubicBezTo>
                <a:cubicBezTo>
                  <a:pt x="59" y="172"/>
                  <a:pt x="123" y="173"/>
                  <a:pt x="123" y="173"/>
                </a:cubicBezTo>
                <a:cubicBezTo>
                  <a:pt x="123" y="173"/>
                  <a:pt x="174" y="173"/>
                  <a:pt x="209" y="170"/>
                </a:cubicBezTo>
                <a:cubicBezTo>
                  <a:pt x="214" y="170"/>
                  <a:pt x="224" y="170"/>
                  <a:pt x="234" y="160"/>
                </a:cubicBezTo>
                <a:cubicBezTo>
                  <a:pt x="241" y="152"/>
                  <a:pt x="243" y="135"/>
                  <a:pt x="243" y="135"/>
                </a:cubicBezTo>
                <a:cubicBezTo>
                  <a:pt x="243" y="135"/>
                  <a:pt x="246" y="115"/>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9" name="Freeform 783"/>
          <p:cNvSpPr>
            <a:spLocks/>
          </p:cNvSpPr>
          <p:nvPr userDrawn="1"/>
        </p:nvSpPr>
        <p:spPr bwMode="auto">
          <a:xfrm>
            <a:off x="5930020" y="607486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0" name="Freeform 784"/>
          <p:cNvSpPr>
            <a:spLocks/>
          </p:cNvSpPr>
          <p:nvPr userDrawn="1"/>
        </p:nvSpPr>
        <p:spPr bwMode="auto">
          <a:xfrm>
            <a:off x="5930020" y="607486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1" name="Freeform 785"/>
          <p:cNvSpPr>
            <a:spLocks/>
          </p:cNvSpPr>
          <p:nvPr userDrawn="1"/>
        </p:nvSpPr>
        <p:spPr bwMode="auto">
          <a:xfrm>
            <a:off x="6307548" y="5976684"/>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3 w 246"/>
              <a:gd name="T15" fmla="*/ 37 h 173"/>
              <a:gd name="T16" fmla="*/ 0 w 246"/>
              <a:gd name="T17" fmla="*/ 77 h 173"/>
              <a:gd name="T18" fmla="*/ 0 w 246"/>
              <a:gd name="T19" fmla="*/ 96 h 173"/>
              <a:gd name="T20" fmla="*/ 3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5"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3" y="37"/>
                  <a:pt x="3" y="37"/>
                </a:cubicBezTo>
                <a:cubicBezTo>
                  <a:pt x="3" y="37"/>
                  <a:pt x="0" y="57"/>
                  <a:pt x="0" y="77"/>
                </a:cubicBezTo>
                <a:cubicBezTo>
                  <a:pt x="0" y="96"/>
                  <a:pt x="0" y="96"/>
                  <a:pt x="0" y="96"/>
                </a:cubicBezTo>
                <a:cubicBezTo>
                  <a:pt x="0" y="115"/>
                  <a:pt x="3" y="135"/>
                  <a:pt x="3" y="135"/>
                </a:cubicBezTo>
                <a:cubicBezTo>
                  <a:pt x="3" y="135"/>
                  <a:pt x="5" y="152"/>
                  <a:pt x="12" y="160"/>
                </a:cubicBezTo>
                <a:cubicBezTo>
                  <a:pt x="22" y="170"/>
                  <a:pt x="34" y="169"/>
                  <a:pt x="39" y="170"/>
                </a:cubicBezTo>
                <a:cubicBezTo>
                  <a:pt x="59" y="172"/>
                  <a:pt x="123" y="173"/>
                  <a:pt x="123" y="173"/>
                </a:cubicBezTo>
                <a:cubicBezTo>
                  <a:pt x="123" y="173"/>
                  <a:pt x="175" y="173"/>
                  <a:pt x="209" y="170"/>
                </a:cubicBezTo>
                <a:cubicBezTo>
                  <a:pt x="214" y="170"/>
                  <a:pt x="225" y="170"/>
                  <a:pt x="234" y="160"/>
                </a:cubicBezTo>
                <a:cubicBezTo>
                  <a:pt x="241" y="152"/>
                  <a:pt x="244" y="135"/>
                  <a:pt x="244" y="135"/>
                </a:cubicBezTo>
                <a:cubicBezTo>
                  <a:pt x="244" y="135"/>
                  <a:pt x="246" y="115"/>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2" name="Freeform 786"/>
          <p:cNvSpPr>
            <a:spLocks/>
          </p:cNvSpPr>
          <p:nvPr userDrawn="1"/>
        </p:nvSpPr>
        <p:spPr bwMode="auto">
          <a:xfrm>
            <a:off x="6491743" y="607486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3" name="Freeform 787"/>
          <p:cNvSpPr>
            <a:spLocks/>
          </p:cNvSpPr>
          <p:nvPr userDrawn="1"/>
        </p:nvSpPr>
        <p:spPr bwMode="auto">
          <a:xfrm>
            <a:off x="6491743" y="607486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4" name="Freeform 788"/>
          <p:cNvSpPr>
            <a:spLocks/>
          </p:cNvSpPr>
          <p:nvPr userDrawn="1"/>
        </p:nvSpPr>
        <p:spPr bwMode="auto">
          <a:xfrm>
            <a:off x="6871706" y="5976684"/>
            <a:ext cx="471442" cy="331876"/>
          </a:xfrm>
          <a:custGeom>
            <a:avLst/>
            <a:gdLst>
              <a:gd name="T0" fmla="*/ 243 w 246"/>
              <a:gd name="T1" fmla="*/ 37 h 173"/>
              <a:gd name="T2" fmla="*/ 233 w 246"/>
              <a:gd name="T3" fmla="*/ 13 h 173"/>
              <a:gd name="T4" fmla="*/ 209 w 246"/>
              <a:gd name="T5" fmla="*/ 2 h 173"/>
              <a:gd name="T6" fmla="*/ 123 w 246"/>
              <a:gd name="T7" fmla="*/ 0 h 173"/>
              <a:gd name="T8" fmla="*/ 123 w 246"/>
              <a:gd name="T9" fmla="*/ 0 h 173"/>
              <a:gd name="T10" fmla="*/ 36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3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3" y="13"/>
                </a:cubicBezTo>
                <a:cubicBezTo>
                  <a:pt x="224" y="3"/>
                  <a:pt x="214" y="3"/>
                  <a:pt x="209" y="2"/>
                </a:cubicBezTo>
                <a:cubicBezTo>
                  <a:pt x="174" y="0"/>
                  <a:pt x="123" y="0"/>
                  <a:pt x="123" y="0"/>
                </a:cubicBezTo>
                <a:cubicBezTo>
                  <a:pt x="123" y="0"/>
                  <a:pt x="123" y="0"/>
                  <a:pt x="123" y="0"/>
                </a:cubicBezTo>
                <a:cubicBezTo>
                  <a:pt x="123" y="0"/>
                  <a:pt x="71" y="0"/>
                  <a:pt x="36" y="2"/>
                </a:cubicBezTo>
                <a:cubicBezTo>
                  <a:pt x="32" y="3"/>
                  <a:pt x="21" y="3"/>
                  <a:pt x="12" y="13"/>
                </a:cubicBezTo>
                <a:cubicBezTo>
                  <a:pt x="4" y="20"/>
                  <a:pt x="2" y="37"/>
                  <a:pt x="2" y="37"/>
                </a:cubicBezTo>
                <a:cubicBezTo>
                  <a:pt x="2" y="37"/>
                  <a:pt x="0" y="57"/>
                  <a:pt x="0" y="77"/>
                </a:cubicBezTo>
                <a:cubicBezTo>
                  <a:pt x="0" y="96"/>
                  <a:pt x="0" y="96"/>
                  <a:pt x="0" y="96"/>
                </a:cubicBezTo>
                <a:cubicBezTo>
                  <a:pt x="0" y="115"/>
                  <a:pt x="2" y="135"/>
                  <a:pt x="2" y="135"/>
                </a:cubicBezTo>
                <a:cubicBezTo>
                  <a:pt x="2" y="135"/>
                  <a:pt x="4" y="152"/>
                  <a:pt x="12" y="160"/>
                </a:cubicBezTo>
                <a:cubicBezTo>
                  <a:pt x="21" y="170"/>
                  <a:pt x="33" y="169"/>
                  <a:pt x="39" y="170"/>
                </a:cubicBezTo>
                <a:cubicBezTo>
                  <a:pt x="59" y="172"/>
                  <a:pt x="123" y="173"/>
                  <a:pt x="123" y="173"/>
                </a:cubicBezTo>
                <a:cubicBezTo>
                  <a:pt x="123" y="173"/>
                  <a:pt x="174" y="173"/>
                  <a:pt x="209" y="170"/>
                </a:cubicBezTo>
                <a:cubicBezTo>
                  <a:pt x="214" y="170"/>
                  <a:pt x="224" y="170"/>
                  <a:pt x="233" y="160"/>
                </a:cubicBezTo>
                <a:cubicBezTo>
                  <a:pt x="241" y="152"/>
                  <a:pt x="243" y="135"/>
                  <a:pt x="243" y="135"/>
                </a:cubicBezTo>
                <a:cubicBezTo>
                  <a:pt x="243" y="135"/>
                  <a:pt x="246" y="115"/>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5" name="Freeform 789"/>
          <p:cNvSpPr>
            <a:spLocks/>
          </p:cNvSpPr>
          <p:nvPr userDrawn="1"/>
        </p:nvSpPr>
        <p:spPr bwMode="auto">
          <a:xfrm>
            <a:off x="7055901" y="607486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6" name="Freeform 790"/>
          <p:cNvSpPr>
            <a:spLocks/>
          </p:cNvSpPr>
          <p:nvPr userDrawn="1"/>
        </p:nvSpPr>
        <p:spPr bwMode="auto">
          <a:xfrm>
            <a:off x="7055901" y="607486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7" name="Freeform 791"/>
          <p:cNvSpPr>
            <a:spLocks/>
          </p:cNvSpPr>
          <p:nvPr userDrawn="1"/>
        </p:nvSpPr>
        <p:spPr bwMode="auto">
          <a:xfrm>
            <a:off x="7433429" y="5976684"/>
            <a:ext cx="472254" cy="331876"/>
          </a:xfrm>
          <a:custGeom>
            <a:avLst/>
            <a:gdLst>
              <a:gd name="T0" fmla="*/ 244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3"/>
                </a:cubicBezTo>
                <a:cubicBezTo>
                  <a:pt x="5" y="20"/>
                  <a:pt x="2" y="37"/>
                  <a:pt x="2" y="37"/>
                </a:cubicBezTo>
                <a:cubicBezTo>
                  <a:pt x="2" y="37"/>
                  <a:pt x="0" y="57"/>
                  <a:pt x="0" y="77"/>
                </a:cubicBezTo>
                <a:cubicBezTo>
                  <a:pt x="0" y="96"/>
                  <a:pt x="0" y="96"/>
                  <a:pt x="0" y="96"/>
                </a:cubicBezTo>
                <a:cubicBezTo>
                  <a:pt x="0" y="115"/>
                  <a:pt x="2" y="135"/>
                  <a:pt x="2" y="135"/>
                </a:cubicBezTo>
                <a:cubicBezTo>
                  <a:pt x="2" y="135"/>
                  <a:pt x="5" y="152"/>
                  <a:pt x="12" y="160"/>
                </a:cubicBezTo>
                <a:cubicBezTo>
                  <a:pt x="22" y="170"/>
                  <a:pt x="34" y="169"/>
                  <a:pt x="39" y="170"/>
                </a:cubicBezTo>
                <a:cubicBezTo>
                  <a:pt x="59" y="172"/>
                  <a:pt x="123" y="173"/>
                  <a:pt x="123" y="173"/>
                </a:cubicBezTo>
                <a:cubicBezTo>
                  <a:pt x="123" y="173"/>
                  <a:pt x="175" y="173"/>
                  <a:pt x="209" y="170"/>
                </a:cubicBezTo>
                <a:cubicBezTo>
                  <a:pt x="214" y="170"/>
                  <a:pt x="224" y="170"/>
                  <a:pt x="234" y="160"/>
                </a:cubicBezTo>
                <a:cubicBezTo>
                  <a:pt x="241" y="152"/>
                  <a:pt x="244" y="135"/>
                  <a:pt x="244" y="135"/>
                </a:cubicBezTo>
                <a:cubicBezTo>
                  <a:pt x="244" y="135"/>
                  <a:pt x="246" y="115"/>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8" name="Freeform 792"/>
          <p:cNvSpPr>
            <a:spLocks/>
          </p:cNvSpPr>
          <p:nvPr userDrawn="1"/>
        </p:nvSpPr>
        <p:spPr bwMode="auto">
          <a:xfrm>
            <a:off x="7617624" y="6074868"/>
            <a:ext cx="130641" cy="133887"/>
          </a:xfrm>
          <a:custGeom>
            <a:avLst/>
            <a:gdLst>
              <a:gd name="T0" fmla="*/ 0 w 161"/>
              <a:gd name="T1" fmla="*/ 0 h 165"/>
              <a:gd name="T2" fmla="*/ 161 w 161"/>
              <a:gd name="T3" fmla="*/ 82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9" name="Freeform 793"/>
          <p:cNvSpPr>
            <a:spLocks/>
          </p:cNvSpPr>
          <p:nvPr userDrawn="1"/>
        </p:nvSpPr>
        <p:spPr bwMode="auto">
          <a:xfrm>
            <a:off x="7617624" y="6074868"/>
            <a:ext cx="130641" cy="76275"/>
          </a:xfrm>
          <a:custGeom>
            <a:avLst/>
            <a:gdLst>
              <a:gd name="T0" fmla="*/ 0 w 161"/>
              <a:gd name="T1" fmla="*/ 0 h 94"/>
              <a:gd name="T2" fmla="*/ 161 w 161"/>
              <a:gd name="T3" fmla="*/ 82 h 94"/>
              <a:gd name="T4" fmla="*/ 140 w 161"/>
              <a:gd name="T5" fmla="*/ 94 h 94"/>
              <a:gd name="T6" fmla="*/ 0 w 161"/>
              <a:gd name="T7" fmla="*/ 0 h 94"/>
            </a:gdLst>
            <a:ahLst/>
            <a:cxnLst>
              <a:cxn ang="0">
                <a:pos x="T0" y="T1"/>
              </a:cxn>
              <a:cxn ang="0">
                <a:pos x="T2" y="T3"/>
              </a:cxn>
              <a:cxn ang="0">
                <a:pos x="T4" y="T5"/>
              </a:cxn>
              <a:cxn ang="0">
                <a:pos x="T6" y="T7"/>
              </a:cxn>
            </a:cxnLst>
            <a:rect l="0" t="0" r="r" b="b"/>
            <a:pathLst>
              <a:path w="161" h="94">
                <a:moveTo>
                  <a:pt x="0" y="0"/>
                </a:moveTo>
                <a:lnTo>
                  <a:pt x="161"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0" name="Freeform 794"/>
          <p:cNvSpPr>
            <a:spLocks/>
          </p:cNvSpPr>
          <p:nvPr userDrawn="1"/>
        </p:nvSpPr>
        <p:spPr bwMode="auto">
          <a:xfrm>
            <a:off x="7995964" y="5976684"/>
            <a:ext cx="471442" cy="331876"/>
          </a:xfrm>
          <a:custGeom>
            <a:avLst/>
            <a:gdLst>
              <a:gd name="T0" fmla="*/ 244 w 246"/>
              <a:gd name="T1" fmla="*/ 37 h 173"/>
              <a:gd name="T2" fmla="*/ 234 w 246"/>
              <a:gd name="T3" fmla="*/ 13 h 173"/>
              <a:gd name="T4" fmla="*/ 210 w 246"/>
              <a:gd name="T5" fmla="*/ 2 h 173"/>
              <a:gd name="T6" fmla="*/ 123 w 246"/>
              <a:gd name="T7" fmla="*/ 0 h 173"/>
              <a:gd name="T8" fmla="*/ 123 w 246"/>
              <a:gd name="T9" fmla="*/ 0 h 173"/>
              <a:gd name="T10" fmla="*/ 37 w 246"/>
              <a:gd name="T11" fmla="*/ 2 h 173"/>
              <a:gd name="T12" fmla="*/ 13 w 246"/>
              <a:gd name="T13" fmla="*/ 13 h 173"/>
              <a:gd name="T14" fmla="*/ 3 w 246"/>
              <a:gd name="T15" fmla="*/ 37 h 173"/>
              <a:gd name="T16" fmla="*/ 0 w 246"/>
              <a:gd name="T17" fmla="*/ 77 h 173"/>
              <a:gd name="T18" fmla="*/ 0 w 246"/>
              <a:gd name="T19" fmla="*/ 96 h 173"/>
              <a:gd name="T20" fmla="*/ 3 w 246"/>
              <a:gd name="T21" fmla="*/ 135 h 173"/>
              <a:gd name="T22" fmla="*/ 13 w 246"/>
              <a:gd name="T23" fmla="*/ 160 h 173"/>
              <a:gd name="T24" fmla="*/ 40 w 246"/>
              <a:gd name="T25" fmla="*/ 170 h 173"/>
              <a:gd name="T26" fmla="*/ 123 w 246"/>
              <a:gd name="T27" fmla="*/ 173 h 173"/>
              <a:gd name="T28" fmla="*/ 210 w 246"/>
              <a:gd name="T29" fmla="*/ 170 h 173"/>
              <a:gd name="T30" fmla="*/ 234 w 246"/>
              <a:gd name="T31" fmla="*/ 160 h 173"/>
              <a:gd name="T32" fmla="*/ 244 w 246"/>
              <a:gd name="T33" fmla="*/ 135 h 173"/>
              <a:gd name="T34" fmla="*/ 246 w 246"/>
              <a:gd name="T35" fmla="*/ 96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2" y="20"/>
                  <a:pt x="234" y="13"/>
                </a:cubicBezTo>
                <a:cubicBezTo>
                  <a:pt x="225" y="3"/>
                  <a:pt x="214" y="3"/>
                  <a:pt x="210" y="2"/>
                </a:cubicBezTo>
                <a:cubicBezTo>
                  <a:pt x="175" y="0"/>
                  <a:pt x="123" y="0"/>
                  <a:pt x="123" y="0"/>
                </a:cubicBezTo>
                <a:cubicBezTo>
                  <a:pt x="123" y="0"/>
                  <a:pt x="123" y="0"/>
                  <a:pt x="123" y="0"/>
                </a:cubicBezTo>
                <a:cubicBezTo>
                  <a:pt x="123" y="0"/>
                  <a:pt x="72" y="0"/>
                  <a:pt x="37" y="2"/>
                </a:cubicBezTo>
                <a:cubicBezTo>
                  <a:pt x="32" y="3"/>
                  <a:pt x="22" y="3"/>
                  <a:pt x="13" y="13"/>
                </a:cubicBezTo>
                <a:cubicBezTo>
                  <a:pt x="5" y="20"/>
                  <a:pt x="3" y="37"/>
                  <a:pt x="3" y="37"/>
                </a:cubicBezTo>
                <a:cubicBezTo>
                  <a:pt x="3" y="37"/>
                  <a:pt x="0" y="57"/>
                  <a:pt x="0" y="77"/>
                </a:cubicBezTo>
                <a:cubicBezTo>
                  <a:pt x="0" y="96"/>
                  <a:pt x="0" y="96"/>
                  <a:pt x="0" y="96"/>
                </a:cubicBezTo>
                <a:cubicBezTo>
                  <a:pt x="0" y="115"/>
                  <a:pt x="3" y="135"/>
                  <a:pt x="3" y="135"/>
                </a:cubicBezTo>
                <a:cubicBezTo>
                  <a:pt x="3" y="135"/>
                  <a:pt x="5" y="152"/>
                  <a:pt x="13" y="160"/>
                </a:cubicBezTo>
                <a:cubicBezTo>
                  <a:pt x="22" y="170"/>
                  <a:pt x="34" y="169"/>
                  <a:pt x="40" y="170"/>
                </a:cubicBezTo>
                <a:cubicBezTo>
                  <a:pt x="59" y="172"/>
                  <a:pt x="123" y="173"/>
                  <a:pt x="123" y="173"/>
                </a:cubicBezTo>
                <a:cubicBezTo>
                  <a:pt x="123" y="173"/>
                  <a:pt x="175" y="173"/>
                  <a:pt x="210" y="170"/>
                </a:cubicBezTo>
                <a:cubicBezTo>
                  <a:pt x="214" y="170"/>
                  <a:pt x="225" y="170"/>
                  <a:pt x="234" y="160"/>
                </a:cubicBezTo>
                <a:cubicBezTo>
                  <a:pt x="242" y="152"/>
                  <a:pt x="244" y="135"/>
                  <a:pt x="244" y="135"/>
                </a:cubicBezTo>
                <a:cubicBezTo>
                  <a:pt x="244" y="135"/>
                  <a:pt x="246" y="115"/>
                  <a:pt x="246" y="96"/>
                </a:cubicBezTo>
                <a:cubicBezTo>
                  <a:pt x="246" y="77"/>
                  <a:pt x="246" y="77"/>
                  <a:pt x="246" y="77"/>
                </a:cubicBezTo>
                <a:cubicBezTo>
                  <a:pt x="246" y="57"/>
                  <a:pt x="244" y="37"/>
                  <a:pt x="244"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1" name="Freeform 795"/>
          <p:cNvSpPr>
            <a:spLocks/>
          </p:cNvSpPr>
          <p:nvPr userDrawn="1"/>
        </p:nvSpPr>
        <p:spPr bwMode="auto">
          <a:xfrm>
            <a:off x="8181782" y="607486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2" name="Freeform 796"/>
          <p:cNvSpPr>
            <a:spLocks/>
          </p:cNvSpPr>
          <p:nvPr userDrawn="1"/>
        </p:nvSpPr>
        <p:spPr bwMode="auto">
          <a:xfrm>
            <a:off x="8181782" y="607486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3" name="Freeform 797"/>
          <p:cNvSpPr>
            <a:spLocks/>
          </p:cNvSpPr>
          <p:nvPr userDrawn="1"/>
        </p:nvSpPr>
        <p:spPr bwMode="auto">
          <a:xfrm>
            <a:off x="8559310" y="5976684"/>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5"/>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5"/>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4" name="Freeform 798"/>
          <p:cNvSpPr>
            <a:spLocks/>
          </p:cNvSpPr>
          <p:nvPr userDrawn="1"/>
        </p:nvSpPr>
        <p:spPr bwMode="auto">
          <a:xfrm>
            <a:off x="8743505" y="6074868"/>
            <a:ext cx="128206" cy="133887"/>
          </a:xfrm>
          <a:custGeom>
            <a:avLst/>
            <a:gdLst>
              <a:gd name="T0" fmla="*/ 0 w 158"/>
              <a:gd name="T1" fmla="*/ 0 h 165"/>
              <a:gd name="T2" fmla="*/ 158 w 158"/>
              <a:gd name="T3" fmla="*/ 82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5" name="Freeform 799"/>
          <p:cNvSpPr>
            <a:spLocks/>
          </p:cNvSpPr>
          <p:nvPr userDrawn="1"/>
        </p:nvSpPr>
        <p:spPr bwMode="auto">
          <a:xfrm>
            <a:off x="8743505" y="6074868"/>
            <a:ext cx="128206" cy="76275"/>
          </a:xfrm>
          <a:custGeom>
            <a:avLst/>
            <a:gdLst>
              <a:gd name="T0" fmla="*/ 0 w 158"/>
              <a:gd name="T1" fmla="*/ 0 h 94"/>
              <a:gd name="T2" fmla="*/ 158 w 158"/>
              <a:gd name="T3" fmla="*/ 82 h 94"/>
              <a:gd name="T4" fmla="*/ 137 w 158"/>
              <a:gd name="T5" fmla="*/ 94 h 94"/>
              <a:gd name="T6" fmla="*/ 0 w 158"/>
              <a:gd name="T7" fmla="*/ 0 h 94"/>
            </a:gdLst>
            <a:ahLst/>
            <a:cxnLst>
              <a:cxn ang="0">
                <a:pos x="T0" y="T1"/>
              </a:cxn>
              <a:cxn ang="0">
                <a:pos x="T2" y="T3"/>
              </a:cxn>
              <a:cxn ang="0">
                <a:pos x="T4" y="T5"/>
              </a:cxn>
              <a:cxn ang="0">
                <a:pos x="T6" y="T7"/>
              </a:cxn>
            </a:cxnLst>
            <a:rect l="0" t="0" r="r" b="b"/>
            <a:pathLst>
              <a:path w="158" h="94">
                <a:moveTo>
                  <a:pt x="0" y="0"/>
                </a:moveTo>
                <a:lnTo>
                  <a:pt x="158" y="82"/>
                </a:lnTo>
                <a:lnTo>
                  <a:pt x="137"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9" name="Freeform 803"/>
          <p:cNvSpPr>
            <a:spLocks/>
          </p:cNvSpPr>
          <p:nvPr userDrawn="1"/>
        </p:nvSpPr>
        <p:spPr bwMode="auto">
          <a:xfrm>
            <a:off x="678068" y="6429251"/>
            <a:ext cx="472254" cy="333499"/>
          </a:xfrm>
          <a:custGeom>
            <a:avLst/>
            <a:gdLst>
              <a:gd name="T0" fmla="*/ 244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4 w 246"/>
              <a:gd name="T31" fmla="*/ 161 h 174"/>
              <a:gd name="T32" fmla="*/ 244 w 246"/>
              <a:gd name="T33" fmla="*/ 136 h 174"/>
              <a:gd name="T34" fmla="*/ 246 w 246"/>
              <a:gd name="T35" fmla="*/ 96 h 174"/>
              <a:gd name="T36" fmla="*/ 246 w 246"/>
              <a:gd name="T37" fmla="*/ 78 h 174"/>
              <a:gd name="T38" fmla="*/ 244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4" y="38"/>
                </a:moveTo>
                <a:cubicBezTo>
                  <a:pt x="244" y="38"/>
                  <a:pt x="241" y="21"/>
                  <a:pt x="234" y="13"/>
                </a:cubicBezTo>
                <a:cubicBezTo>
                  <a:pt x="224" y="4"/>
                  <a:pt x="214" y="4"/>
                  <a:pt x="209" y="3"/>
                </a:cubicBezTo>
                <a:cubicBezTo>
                  <a:pt x="175" y="0"/>
                  <a:pt x="123" y="0"/>
                  <a:pt x="123" y="0"/>
                </a:cubicBezTo>
                <a:cubicBezTo>
                  <a:pt x="123" y="0"/>
                  <a:pt x="123" y="0"/>
                  <a:pt x="123" y="0"/>
                </a:cubicBezTo>
                <a:cubicBezTo>
                  <a:pt x="123" y="0"/>
                  <a:pt x="71" y="0"/>
                  <a:pt x="37" y="3"/>
                </a:cubicBezTo>
                <a:cubicBezTo>
                  <a:pt x="32" y="4"/>
                  <a:pt x="22"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1"/>
                </a:cubicBezTo>
                <a:cubicBezTo>
                  <a:pt x="22" y="170"/>
                  <a:pt x="34" y="170"/>
                  <a:pt x="39" y="171"/>
                </a:cubicBezTo>
                <a:cubicBezTo>
                  <a:pt x="59" y="173"/>
                  <a:pt x="123" y="174"/>
                  <a:pt x="123" y="174"/>
                </a:cubicBezTo>
                <a:cubicBezTo>
                  <a:pt x="123" y="174"/>
                  <a:pt x="175" y="173"/>
                  <a:pt x="209" y="171"/>
                </a:cubicBezTo>
                <a:cubicBezTo>
                  <a:pt x="214" y="170"/>
                  <a:pt x="224" y="170"/>
                  <a:pt x="234" y="161"/>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0" name="Freeform 804"/>
          <p:cNvSpPr>
            <a:spLocks/>
          </p:cNvSpPr>
          <p:nvPr userDrawn="1"/>
        </p:nvSpPr>
        <p:spPr bwMode="auto">
          <a:xfrm>
            <a:off x="862264" y="652905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1" name="Freeform 805"/>
          <p:cNvSpPr>
            <a:spLocks/>
          </p:cNvSpPr>
          <p:nvPr userDrawn="1"/>
        </p:nvSpPr>
        <p:spPr bwMode="auto">
          <a:xfrm>
            <a:off x="862264" y="652905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2" name="Freeform 806"/>
          <p:cNvSpPr>
            <a:spLocks/>
          </p:cNvSpPr>
          <p:nvPr userDrawn="1"/>
        </p:nvSpPr>
        <p:spPr bwMode="auto">
          <a:xfrm>
            <a:off x="112288" y="92076"/>
            <a:ext cx="472254"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5" y="172"/>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3" name="Freeform 807"/>
          <p:cNvSpPr>
            <a:spLocks/>
          </p:cNvSpPr>
          <p:nvPr userDrawn="1"/>
        </p:nvSpPr>
        <p:spPr bwMode="auto">
          <a:xfrm>
            <a:off x="296483" y="189448"/>
            <a:ext cx="129018" cy="134698"/>
          </a:xfrm>
          <a:custGeom>
            <a:avLst/>
            <a:gdLst>
              <a:gd name="T0" fmla="*/ 0 w 159"/>
              <a:gd name="T1" fmla="*/ 0 h 166"/>
              <a:gd name="T2" fmla="*/ 159 w 159"/>
              <a:gd name="T3" fmla="*/ 83 h 166"/>
              <a:gd name="T4" fmla="*/ 0 w 159"/>
              <a:gd name="T5" fmla="*/ 166 h 166"/>
              <a:gd name="T6" fmla="*/ 0 w 159"/>
              <a:gd name="T7" fmla="*/ 0 h 166"/>
            </a:gdLst>
            <a:ahLst/>
            <a:cxnLst>
              <a:cxn ang="0">
                <a:pos x="T0" y="T1"/>
              </a:cxn>
              <a:cxn ang="0">
                <a:pos x="T2" y="T3"/>
              </a:cxn>
              <a:cxn ang="0">
                <a:pos x="T4" y="T5"/>
              </a:cxn>
              <a:cxn ang="0">
                <a:pos x="T6" y="T7"/>
              </a:cxn>
            </a:cxnLst>
            <a:rect l="0" t="0" r="r" b="b"/>
            <a:pathLst>
              <a:path w="159" h="166">
                <a:moveTo>
                  <a:pt x="0" y="0"/>
                </a:moveTo>
                <a:lnTo>
                  <a:pt x="159"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4" name="Freeform 809"/>
          <p:cNvSpPr>
            <a:spLocks/>
          </p:cNvSpPr>
          <p:nvPr userDrawn="1"/>
        </p:nvSpPr>
        <p:spPr bwMode="auto">
          <a:xfrm>
            <a:off x="296483" y="189448"/>
            <a:ext cx="129018" cy="77086"/>
          </a:xfrm>
          <a:custGeom>
            <a:avLst/>
            <a:gdLst>
              <a:gd name="T0" fmla="*/ 0 w 159"/>
              <a:gd name="T1" fmla="*/ 0 h 95"/>
              <a:gd name="T2" fmla="*/ 159 w 159"/>
              <a:gd name="T3" fmla="*/ 83 h 95"/>
              <a:gd name="T4" fmla="*/ 140 w 159"/>
              <a:gd name="T5" fmla="*/ 95 h 95"/>
              <a:gd name="T6" fmla="*/ 0 w 159"/>
              <a:gd name="T7" fmla="*/ 0 h 95"/>
            </a:gdLst>
            <a:ahLst/>
            <a:cxnLst>
              <a:cxn ang="0">
                <a:pos x="T0" y="T1"/>
              </a:cxn>
              <a:cxn ang="0">
                <a:pos x="T2" y="T3"/>
              </a:cxn>
              <a:cxn ang="0">
                <a:pos x="T4" y="T5"/>
              </a:cxn>
              <a:cxn ang="0">
                <a:pos x="T6" y="T7"/>
              </a:cxn>
            </a:cxnLst>
            <a:rect l="0" t="0" r="r" b="b"/>
            <a:pathLst>
              <a:path w="159" h="95">
                <a:moveTo>
                  <a:pt x="0" y="0"/>
                </a:moveTo>
                <a:lnTo>
                  <a:pt x="159"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5" name="Freeform 810"/>
          <p:cNvSpPr>
            <a:spLocks/>
          </p:cNvSpPr>
          <p:nvPr userDrawn="1"/>
        </p:nvSpPr>
        <p:spPr bwMode="auto">
          <a:xfrm>
            <a:off x="112288" y="544643"/>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6" name="Freeform 811"/>
          <p:cNvSpPr>
            <a:spLocks/>
          </p:cNvSpPr>
          <p:nvPr userDrawn="1"/>
        </p:nvSpPr>
        <p:spPr bwMode="auto">
          <a:xfrm>
            <a:off x="296483" y="644450"/>
            <a:ext cx="129018" cy="133887"/>
          </a:xfrm>
          <a:custGeom>
            <a:avLst/>
            <a:gdLst>
              <a:gd name="T0" fmla="*/ 0 w 159"/>
              <a:gd name="T1" fmla="*/ 0 h 165"/>
              <a:gd name="T2" fmla="*/ 159 w 159"/>
              <a:gd name="T3" fmla="*/ 83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7" name="Freeform 812"/>
          <p:cNvSpPr>
            <a:spLocks/>
          </p:cNvSpPr>
          <p:nvPr userDrawn="1"/>
        </p:nvSpPr>
        <p:spPr bwMode="auto">
          <a:xfrm>
            <a:off x="296483" y="644450"/>
            <a:ext cx="129018" cy="74652"/>
          </a:xfrm>
          <a:custGeom>
            <a:avLst/>
            <a:gdLst>
              <a:gd name="T0" fmla="*/ 0 w 159"/>
              <a:gd name="T1" fmla="*/ 0 h 92"/>
              <a:gd name="T2" fmla="*/ 159 w 159"/>
              <a:gd name="T3" fmla="*/ 83 h 92"/>
              <a:gd name="T4" fmla="*/ 140 w 159"/>
              <a:gd name="T5" fmla="*/ 92 h 92"/>
              <a:gd name="T6" fmla="*/ 0 w 159"/>
              <a:gd name="T7" fmla="*/ 0 h 92"/>
            </a:gdLst>
            <a:ahLst/>
            <a:cxnLst>
              <a:cxn ang="0">
                <a:pos x="T0" y="T1"/>
              </a:cxn>
              <a:cxn ang="0">
                <a:pos x="T2" y="T3"/>
              </a:cxn>
              <a:cxn ang="0">
                <a:pos x="T4" y="T5"/>
              </a:cxn>
              <a:cxn ang="0">
                <a:pos x="T6" y="T7"/>
              </a:cxn>
            </a:cxnLst>
            <a:rect l="0" t="0" r="r" b="b"/>
            <a:pathLst>
              <a:path w="159" h="92">
                <a:moveTo>
                  <a:pt x="0" y="0"/>
                </a:moveTo>
                <a:lnTo>
                  <a:pt x="159"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8" name="Freeform 813"/>
          <p:cNvSpPr>
            <a:spLocks/>
          </p:cNvSpPr>
          <p:nvPr userDrawn="1"/>
        </p:nvSpPr>
        <p:spPr bwMode="auto">
          <a:xfrm>
            <a:off x="112288" y="998833"/>
            <a:ext cx="472254"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9" name="Freeform 814"/>
          <p:cNvSpPr>
            <a:spLocks/>
          </p:cNvSpPr>
          <p:nvPr userDrawn="1"/>
        </p:nvSpPr>
        <p:spPr bwMode="auto">
          <a:xfrm>
            <a:off x="296483" y="1098639"/>
            <a:ext cx="129018" cy="133075"/>
          </a:xfrm>
          <a:custGeom>
            <a:avLst/>
            <a:gdLst>
              <a:gd name="T0" fmla="*/ 0 w 159"/>
              <a:gd name="T1" fmla="*/ 0 h 164"/>
              <a:gd name="T2" fmla="*/ 159 w 159"/>
              <a:gd name="T3" fmla="*/ 81 h 164"/>
              <a:gd name="T4" fmla="*/ 0 w 159"/>
              <a:gd name="T5" fmla="*/ 164 h 164"/>
              <a:gd name="T6" fmla="*/ 0 w 159"/>
              <a:gd name="T7" fmla="*/ 0 h 164"/>
            </a:gdLst>
            <a:ahLst/>
            <a:cxnLst>
              <a:cxn ang="0">
                <a:pos x="T0" y="T1"/>
              </a:cxn>
              <a:cxn ang="0">
                <a:pos x="T2" y="T3"/>
              </a:cxn>
              <a:cxn ang="0">
                <a:pos x="T4" y="T5"/>
              </a:cxn>
              <a:cxn ang="0">
                <a:pos x="T6" y="T7"/>
              </a:cxn>
            </a:cxnLst>
            <a:rect l="0" t="0" r="r" b="b"/>
            <a:pathLst>
              <a:path w="159" h="164">
                <a:moveTo>
                  <a:pt x="0" y="0"/>
                </a:moveTo>
                <a:lnTo>
                  <a:pt x="159"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0" name="Freeform 815"/>
          <p:cNvSpPr>
            <a:spLocks/>
          </p:cNvSpPr>
          <p:nvPr userDrawn="1"/>
        </p:nvSpPr>
        <p:spPr bwMode="auto">
          <a:xfrm>
            <a:off x="296483" y="1098639"/>
            <a:ext cx="129018" cy="75463"/>
          </a:xfrm>
          <a:custGeom>
            <a:avLst/>
            <a:gdLst>
              <a:gd name="T0" fmla="*/ 0 w 159"/>
              <a:gd name="T1" fmla="*/ 0 h 93"/>
              <a:gd name="T2" fmla="*/ 159 w 159"/>
              <a:gd name="T3" fmla="*/ 81 h 93"/>
              <a:gd name="T4" fmla="*/ 140 w 159"/>
              <a:gd name="T5" fmla="*/ 93 h 93"/>
              <a:gd name="T6" fmla="*/ 0 w 159"/>
              <a:gd name="T7" fmla="*/ 0 h 93"/>
            </a:gdLst>
            <a:ahLst/>
            <a:cxnLst>
              <a:cxn ang="0">
                <a:pos x="T0" y="T1"/>
              </a:cxn>
              <a:cxn ang="0">
                <a:pos x="T2" y="T3"/>
              </a:cxn>
              <a:cxn ang="0">
                <a:pos x="T4" y="T5"/>
              </a:cxn>
              <a:cxn ang="0">
                <a:pos x="T6" y="T7"/>
              </a:cxn>
            </a:cxnLst>
            <a:rect l="0" t="0" r="r" b="b"/>
            <a:pathLst>
              <a:path w="159" h="93">
                <a:moveTo>
                  <a:pt x="0" y="0"/>
                </a:moveTo>
                <a:lnTo>
                  <a:pt x="159"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1" name="Freeform 816"/>
          <p:cNvSpPr>
            <a:spLocks/>
          </p:cNvSpPr>
          <p:nvPr userDrawn="1"/>
        </p:nvSpPr>
        <p:spPr bwMode="auto">
          <a:xfrm>
            <a:off x="112288" y="1453835"/>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2" name="Freeform 817"/>
          <p:cNvSpPr>
            <a:spLocks/>
          </p:cNvSpPr>
          <p:nvPr userDrawn="1"/>
        </p:nvSpPr>
        <p:spPr bwMode="auto">
          <a:xfrm>
            <a:off x="296483" y="1552018"/>
            <a:ext cx="129018" cy="133887"/>
          </a:xfrm>
          <a:custGeom>
            <a:avLst/>
            <a:gdLst>
              <a:gd name="T0" fmla="*/ 0 w 159"/>
              <a:gd name="T1" fmla="*/ 0 h 165"/>
              <a:gd name="T2" fmla="*/ 159 w 159"/>
              <a:gd name="T3" fmla="*/ 82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3" name="Freeform 818"/>
          <p:cNvSpPr>
            <a:spLocks/>
          </p:cNvSpPr>
          <p:nvPr userDrawn="1"/>
        </p:nvSpPr>
        <p:spPr bwMode="auto">
          <a:xfrm>
            <a:off x="296483" y="1552018"/>
            <a:ext cx="129018" cy="76275"/>
          </a:xfrm>
          <a:custGeom>
            <a:avLst/>
            <a:gdLst>
              <a:gd name="T0" fmla="*/ 0 w 159"/>
              <a:gd name="T1" fmla="*/ 0 h 94"/>
              <a:gd name="T2" fmla="*/ 159 w 159"/>
              <a:gd name="T3" fmla="*/ 82 h 94"/>
              <a:gd name="T4" fmla="*/ 140 w 159"/>
              <a:gd name="T5" fmla="*/ 94 h 94"/>
              <a:gd name="T6" fmla="*/ 0 w 159"/>
              <a:gd name="T7" fmla="*/ 0 h 94"/>
            </a:gdLst>
            <a:ahLst/>
            <a:cxnLst>
              <a:cxn ang="0">
                <a:pos x="T0" y="T1"/>
              </a:cxn>
              <a:cxn ang="0">
                <a:pos x="T2" y="T3"/>
              </a:cxn>
              <a:cxn ang="0">
                <a:pos x="T4" y="T5"/>
              </a:cxn>
              <a:cxn ang="0">
                <a:pos x="T6" y="T7"/>
              </a:cxn>
            </a:cxnLst>
            <a:rect l="0" t="0" r="r" b="b"/>
            <a:pathLst>
              <a:path w="159" h="94">
                <a:moveTo>
                  <a:pt x="0" y="0"/>
                </a:moveTo>
                <a:lnTo>
                  <a:pt x="159"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4" name="Freeform 819"/>
          <p:cNvSpPr>
            <a:spLocks/>
          </p:cNvSpPr>
          <p:nvPr userDrawn="1"/>
        </p:nvSpPr>
        <p:spPr bwMode="auto">
          <a:xfrm>
            <a:off x="112288" y="1908025"/>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5" name="Freeform 820"/>
          <p:cNvSpPr>
            <a:spLocks/>
          </p:cNvSpPr>
          <p:nvPr userDrawn="1"/>
        </p:nvSpPr>
        <p:spPr bwMode="auto">
          <a:xfrm>
            <a:off x="296483" y="2006208"/>
            <a:ext cx="129018" cy="133887"/>
          </a:xfrm>
          <a:custGeom>
            <a:avLst/>
            <a:gdLst>
              <a:gd name="T0" fmla="*/ 0 w 159"/>
              <a:gd name="T1" fmla="*/ 0 h 165"/>
              <a:gd name="T2" fmla="*/ 159 w 159"/>
              <a:gd name="T3" fmla="*/ 83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6" name="Freeform 821"/>
          <p:cNvSpPr>
            <a:spLocks/>
          </p:cNvSpPr>
          <p:nvPr userDrawn="1"/>
        </p:nvSpPr>
        <p:spPr bwMode="auto">
          <a:xfrm>
            <a:off x="296483" y="2006208"/>
            <a:ext cx="129018" cy="77086"/>
          </a:xfrm>
          <a:custGeom>
            <a:avLst/>
            <a:gdLst>
              <a:gd name="T0" fmla="*/ 0 w 159"/>
              <a:gd name="T1" fmla="*/ 0 h 95"/>
              <a:gd name="T2" fmla="*/ 159 w 159"/>
              <a:gd name="T3" fmla="*/ 83 h 95"/>
              <a:gd name="T4" fmla="*/ 140 w 159"/>
              <a:gd name="T5" fmla="*/ 95 h 95"/>
              <a:gd name="T6" fmla="*/ 0 w 159"/>
              <a:gd name="T7" fmla="*/ 0 h 95"/>
            </a:gdLst>
            <a:ahLst/>
            <a:cxnLst>
              <a:cxn ang="0">
                <a:pos x="T0" y="T1"/>
              </a:cxn>
              <a:cxn ang="0">
                <a:pos x="T2" y="T3"/>
              </a:cxn>
              <a:cxn ang="0">
                <a:pos x="T4" y="T5"/>
              </a:cxn>
              <a:cxn ang="0">
                <a:pos x="T6" y="T7"/>
              </a:cxn>
            </a:cxnLst>
            <a:rect l="0" t="0" r="r" b="b"/>
            <a:pathLst>
              <a:path w="159" h="95">
                <a:moveTo>
                  <a:pt x="0" y="0"/>
                </a:moveTo>
                <a:lnTo>
                  <a:pt x="159"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7" name="Freeform 822"/>
          <p:cNvSpPr>
            <a:spLocks/>
          </p:cNvSpPr>
          <p:nvPr userDrawn="1"/>
        </p:nvSpPr>
        <p:spPr bwMode="auto">
          <a:xfrm>
            <a:off x="112288" y="2351878"/>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8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8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4"/>
                  <a:pt x="214" y="3"/>
                  <a:pt x="209" y="3"/>
                </a:cubicBezTo>
                <a:cubicBezTo>
                  <a:pt x="175" y="0"/>
                  <a:pt x="123" y="0"/>
                  <a:pt x="123" y="0"/>
                </a:cubicBezTo>
                <a:cubicBezTo>
                  <a:pt x="123" y="0"/>
                  <a:pt x="123" y="0"/>
                  <a:pt x="123" y="0"/>
                </a:cubicBezTo>
                <a:cubicBezTo>
                  <a:pt x="123" y="0"/>
                  <a:pt x="71" y="0"/>
                  <a:pt x="37" y="3"/>
                </a:cubicBezTo>
                <a:cubicBezTo>
                  <a:pt x="32" y="3"/>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8" name="Freeform 823"/>
          <p:cNvSpPr>
            <a:spLocks/>
          </p:cNvSpPr>
          <p:nvPr userDrawn="1"/>
        </p:nvSpPr>
        <p:spPr bwMode="auto">
          <a:xfrm>
            <a:off x="296483" y="2450873"/>
            <a:ext cx="129018" cy="134698"/>
          </a:xfrm>
          <a:custGeom>
            <a:avLst/>
            <a:gdLst>
              <a:gd name="T0" fmla="*/ 0 w 159"/>
              <a:gd name="T1" fmla="*/ 0 h 166"/>
              <a:gd name="T2" fmla="*/ 159 w 159"/>
              <a:gd name="T3" fmla="*/ 83 h 166"/>
              <a:gd name="T4" fmla="*/ 0 w 159"/>
              <a:gd name="T5" fmla="*/ 166 h 166"/>
              <a:gd name="T6" fmla="*/ 0 w 159"/>
              <a:gd name="T7" fmla="*/ 0 h 166"/>
            </a:gdLst>
            <a:ahLst/>
            <a:cxnLst>
              <a:cxn ang="0">
                <a:pos x="T0" y="T1"/>
              </a:cxn>
              <a:cxn ang="0">
                <a:pos x="T2" y="T3"/>
              </a:cxn>
              <a:cxn ang="0">
                <a:pos x="T4" y="T5"/>
              </a:cxn>
              <a:cxn ang="0">
                <a:pos x="T6" y="T7"/>
              </a:cxn>
            </a:cxnLst>
            <a:rect l="0" t="0" r="r" b="b"/>
            <a:pathLst>
              <a:path w="159" h="166">
                <a:moveTo>
                  <a:pt x="0" y="0"/>
                </a:moveTo>
                <a:lnTo>
                  <a:pt x="159"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9" name="Freeform 824"/>
          <p:cNvSpPr>
            <a:spLocks/>
          </p:cNvSpPr>
          <p:nvPr userDrawn="1"/>
        </p:nvSpPr>
        <p:spPr bwMode="auto">
          <a:xfrm>
            <a:off x="296483" y="2450873"/>
            <a:ext cx="129018" cy="75463"/>
          </a:xfrm>
          <a:custGeom>
            <a:avLst/>
            <a:gdLst>
              <a:gd name="T0" fmla="*/ 0 w 159"/>
              <a:gd name="T1" fmla="*/ 0 h 93"/>
              <a:gd name="T2" fmla="*/ 159 w 159"/>
              <a:gd name="T3" fmla="*/ 83 h 93"/>
              <a:gd name="T4" fmla="*/ 140 w 159"/>
              <a:gd name="T5" fmla="*/ 93 h 93"/>
              <a:gd name="T6" fmla="*/ 0 w 159"/>
              <a:gd name="T7" fmla="*/ 0 h 93"/>
            </a:gdLst>
            <a:ahLst/>
            <a:cxnLst>
              <a:cxn ang="0">
                <a:pos x="T0" y="T1"/>
              </a:cxn>
              <a:cxn ang="0">
                <a:pos x="T2" y="T3"/>
              </a:cxn>
              <a:cxn ang="0">
                <a:pos x="T4" y="T5"/>
              </a:cxn>
              <a:cxn ang="0">
                <a:pos x="T6" y="T7"/>
              </a:cxn>
            </a:cxnLst>
            <a:rect l="0" t="0" r="r" b="b"/>
            <a:pathLst>
              <a:path w="159" h="93">
                <a:moveTo>
                  <a:pt x="0" y="0"/>
                </a:moveTo>
                <a:lnTo>
                  <a:pt x="159"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0" name="Freeform 825"/>
          <p:cNvSpPr>
            <a:spLocks/>
          </p:cNvSpPr>
          <p:nvPr userDrawn="1"/>
        </p:nvSpPr>
        <p:spPr bwMode="auto">
          <a:xfrm>
            <a:off x="112288" y="2806068"/>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1" name="Freeform 826"/>
          <p:cNvSpPr>
            <a:spLocks/>
          </p:cNvSpPr>
          <p:nvPr userDrawn="1"/>
        </p:nvSpPr>
        <p:spPr bwMode="auto">
          <a:xfrm>
            <a:off x="296483" y="2905874"/>
            <a:ext cx="129018" cy="133887"/>
          </a:xfrm>
          <a:custGeom>
            <a:avLst/>
            <a:gdLst>
              <a:gd name="T0" fmla="*/ 0 w 159"/>
              <a:gd name="T1" fmla="*/ 0 h 165"/>
              <a:gd name="T2" fmla="*/ 159 w 159"/>
              <a:gd name="T3" fmla="*/ 83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2" name="Freeform 827"/>
          <p:cNvSpPr>
            <a:spLocks/>
          </p:cNvSpPr>
          <p:nvPr userDrawn="1"/>
        </p:nvSpPr>
        <p:spPr bwMode="auto">
          <a:xfrm>
            <a:off x="296483" y="2905874"/>
            <a:ext cx="129018" cy="74652"/>
          </a:xfrm>
          <a:custGeom>
            <a:avLst/>
            <a:gdLst>
              <a:gd name="T0" fmla="*/ 0 w 159"/>
              <a:gd name="T1" fmla="*/ 0 h 92"/>
              <a:gd name="T2" fmla="*/ 159 w 159"/>
              <a:gd name="T3" fmla="*/ 83 h 92"/>
              <a:gd name="T4" fmla="*/ 140 w 159"/>
              <a:gd name="T5" fmla="*/ 92 h 92"/>
              <a:gd name="T6" fmla="*/ 0 w 159"/>
              <a:gd name="T7" fmla="*/ 0 h 92"/>
            </a:gdLst>
            <a:ahLst/>
            <a:cxnLst>
              <a:cxn ang="0">
                <a:pos x="T0" y="T1"/>
              </a:cxn>
              <a:cxn ang="0">
                <a:pos x="T2" y="T3"/>
              </a:cxn>
              <a:cxn ang="0">
                <a:pos x="T4" y="T5"/>
              </a:cxn>
              <a:cxn ang="0">
                <a:pos x="T6" y="T7"/>
              </a:cxn>
            </a:cxnLst>
            <a:rect l="0" t="0" r="r" b="b"/>
            <a:pathLst>
              <a:path w="159" h="92">
                <a:moveTo>
                  <a:pt x="0" y="0"/>
                </a:moveTo>
                <a:lnTo>
                  <a:pt x="159"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3" name="Freeform 828"/>
          <p:cNvSpPr>
            <a:spLocks/>
          </p:cNvSpPr>
          <p:nvPr userDrawn="1"/>
        </p:nvSpPr>
        <p:spPr bwMode="auto">
          <a:xfrm>
            <a:off x="112288" y="3260258"/>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0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2"/>
                  <a:pt x="123" y="173"/>
                  <a:pt x="123" y="173"/>
                </a:cubicBezTo>
                <a:cubicBezTo>
                  <a:pt x="123" y="173"/>
                  <a:pt x="175" y="173"/>
                  <a:pt x="209" y="170"/>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4" name="Freeform 829"/>
          <p:cNvSpPr>
            <a:spLocks/>
          </p:cNvSpPr>
          <p:nvPr userDrawn="1"/>
        </p:nvSpPr>
        <p:spPr bwMode="auto">
          <a:xfrm>
            <a:off x="296483" y="3360064"/>
            <a:ext cx="129018" cy="133075"/>
          </a:xfrm>
          <a:custGeom>
            <a:avLst/>
            <a:gdLst>
              <a:gd name="T0" fmla="*/ 0 w 159"/>
              <a:gd name="T1" fmla="*/ 0 h 164"/>
              <a:gd name="T2" fmla="*/ 159 w 159"/>
              <a:gd name="T3" fmla="*/ 81 h 164"/>
              <a:gd name="T4" fmla="*/ 0 w 159"/>
              <a:gd name="T5" fmla="*/ 164 h 164"/>
              <a:gd name="T6" fmla="*/ 0 w 159"/>
              <a:gd name="T7" fmla="*/ 0 h 164"/>
            </a:gdLst>
            <a:ahLst/>
            <a:cxnLst>
              <a:cxn ang="0">
                <a:pos x="T0" y="T1"/>
              </a:cxn>
              <a:cxn ang="0">
                <a:pos x="T2" y="T3"/>
              </a:cxn>
              <a:cxn ang="0">
                <a:pos x="T4" y="T5"/>
              </a:cxn>
              <a:cxn ang="0">
                <a:pos x="T6" y="T7"/>
              </a:cxn>
            </a:cxnLst>
            <a:rect l="0" t="0" r="r" b="b"/>
            <a:pathLst>
              <a:path w="159" h="164">
                <a:moveTo>
                  <a:pt x="0" y="0"/>
                </a:moveTo>
                <a:lnTo>
                  <a:pt x="159" y="81"/>
                </a:lnTo>
                <a:lnTo>
                  <a:pt x="0" y="16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5" name="Freeform 830"/>
          <p:cNvSpPr>
            <a:spLocks/>
          </p:cNvSpPr>
          <p:nvPr userDrawn="1"/>
        </p:nvSpPr>
        <p:spPr bwMode="auto">
          <a:xfrm>
            <a:off x="296483" y="3360064"/>
            <a:ext cx="129018" cy="75463"/>
          </a:xfrm>
          <a:custGeom>
            <a:avLst/>
            <a:gdLst>
              <a:gd name="T0" fmla="*/ 0 w 159"/>
              <a:gd name="T1" fmla="*/ 0 h 93"/>
              <a:gd name="T2" fmla="*/ 159 w 159"/>
              <a:gd name="T3" fmla="*/ 81 h 93"/>
              <a:gd name="T4" fmla="*/ 140 w 159"/>
              <a:gd name="T5" fmla="*/ 93 h 93"/>
              <a:gd name="T6" fmla="*/ 0 w 159"/>
              <a:gd name="T7" fmla="*/ 0 h 93"/>
            </a:gdLst>
            <a:ahLst/>
            <a:cxnLst>
              <a:cxn ang="0">
                <a:pos x="T0" y="T1"/>
              </a:cxn>
              <a:cxn ang="0">
                <a:pos x="T2" y="T3"/>
              </a:cxn>
              <a:cxn ang="0">
                <a:pos x="T4" y="T5"/>
              </a:cxn>
              <a:cxn ang="0">
                <a:pos x="T6" y="T7"/>
              </a:cxn>
            </a:cxnLst>
            <a:rect l="0" t="0" r="r" b="b"/>
            <a:pathLst>
              <a:path w="159" h="93">
                <a:moveTo>
                  <a:pt x="0" y="0"/>
                </a:moveTo>
                <a:lnTo>
                  <a:pt x="159" y="81"/>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6" name="Freeform 831"/>
          <p:cNvSpPr>
            <a:spLocks/>
          </p:cNvSpPr>
          <p:nvPr userDrawn="1"/>
        </p:nvSpPr>
        <p:spPr bwMode="auto">
          <a:xfrm>
            <a:off x="112288" y="3705734"/>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7" name="Freeform 832"/>
          <p:cNvSpPr>
            <a:spLocks/>
          </p:cNvSpPr>
          <p:nvPr userDrawn="1"/>
        </p:nvSpPr>
        <p:spPr bwMode="auto">
          <a:xfrm>
            <a:off x="296483" y="3803918"/>
            <a:ext cx="129018" cy="133887"/>
          </a:xfrm>
          <a:custGeom>
            <a:avLst/>
            <a:gdLst>
              <a:gd name="T0" fmla="*/ 0 w 159"/>
              <a:gd name="T1" fmla="*/ 0 h 165"/>
              <a:gd name="T2" fmla="*/ 159 w 159"/>
              <a:gd name="T3" fmla="*/ 82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8" name="Freeform 833"/>
          <p:cNvSpPr>
            <a:spLocks/>
          </p:cNvSpPr>
          <p:nvPr userDrawn="1"/>
        </p:nvSpPr>
        <p:spPr bwMode="auto">
          <a:xfrm>
            <a:off x="296483" y="3803918"/>
            <a:ext cx="129018" cy="76275"/>
          </a:xfrm>
          <a:custGeom>
            <a:avLst/>
            <a:gdLst>
              <a:gd name="T0" fmla="*/ 0 w 159"/>
              <a:gd name="T1" fmla="*/ 0 h 94"/>
              <a:gd name="T2" fmla="*/ 159 w 159"/>
              <a:gd name="T3" fmla="*/ 82 h 94"/>
              <a:gd name="T4" fmla="*/ 140 w 159"/>
              <a:gd name="T5" fmla="*/ 94 h 94"/>
              <a:gd name="T6" fmla="*/ 0 w 159"/>
              <a:gd name="T7" fmla="*/ 0 h 94"/>
            </a:gdLst>
            <a:ahLst/>
            <a:cxnLst>
              <a:cxn ang="0">
                <a:pos x="T0" y="T1"/>
              </a:cxn>
              <a:cxn ang="0">
                <a:pos x="T2" y="T3"/>
              </a:cxn>
              <a:cxn ang="0">
                <a:pos x="T4" y="T5"/>
              </a:cxn>
              <a:cxn ang="0">
                <a:pos x="T6" y="T7"/>
              </a:cxn>
            </a:cxnLst>
            <a:rect l="0" t="0" r="r" b="b"/>
            <a:pathLst>
              <a:path w="159" h="94">
                <a:moveTo>
                  <a:pt x="0" y="0"/>
                </a:moveTo>
                <a:lnTo>
                  <a:pt x="159"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9" name="Freeform 834"/>
          <p:cNvSpPr>
            <a:spLocks/>
          </p:cNvSpPr>
          <p:nvPr userDrawn="1"/>
        </p:nvSpPr>
        <p:spPr bwMode="auto">
          <a:xfrm>
            <a:off x="112288" y="4159924"/>
            <a:ext cx="472254" cy="331876"/>
          </a:xfrm>
          <a:custGeom>
            <a:avLst/>
            <a:gdLst>
              <a:gd name="T0" fmla="*/ 243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5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1" y="169"/>
                  <a:pt x="34" y="169"/>
                  <a:pt x="39" y="170"/>
                </a:cubicBezTo>
                <a:cubicBezTo>
                  <a:pt x="59" y="172"/>
                  <a:pt x="123" y="173"/>
                  <a:pt x="123" y="173"/>
                </a:cubicBezTo>
                <a:cubicBezTo>
                  <a:pt x="123" y="173"/>
                  <a:pt x="175" y="173"/>
                  <a:pt x="209" y="170"/>
                </a:cubicBezTo>
                <a:cubicBezTo>
                  <a:pt x="214" y="169"/>
                  <a:pt x="224" y="169"/>
                  <a:pt x="234" y="160"/>
                </a:cubicBezTo>
                <a:cubicBezTo>
                  <a:pt x="241" y="152"/>
                  <a:pt x="243" y="135"/>
                  <a:pt x="243" y="135"/>
                </a:cubicBezTo>
                <a:cubicBezTo>
                  <a:pt x="243" y="135"/>
                  <a:pt x="246" y="115"/>
                  <a:pt x="246" y="95"/>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0" name="Freeform 835"/>
          <p:cNvSpPr>
            <a:spLocks/>
          </p:cNvSpPr>
          <p:nvPr userDrawn="1"/>
        </p:nvSpPr>
        <p:spPr bwMode="auto">
          <a:xfrm>
            <a:off x="296483" y="4258108"/>
            <a:ext cx="129018" cy="133887"/>
          </a:xfrm>
          <a:custGeom>
            <a:avLst/>
            <a:gdLst>
              <a:gd name="T0" fmla="*/ 0 w 159"/>
              <a:gd name="T1" fmla="*/ 0 h 165"/>
              <a:gd name="T2" fmla="*/ 159 w 159"/>
              <a:gd name="T3" fmla="*/ 83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1" name="Freeform 836"/>
          <p:cNvSpPr>
            <a:spLocks/>
          </p:cNvSpPr>
          <p:nvPr userDrawn="1"/>
        </p:nvSpPr>
        <p:spPr bwMode="auto">
          <a:xfrm>
            <a:off x="296483" y="4258108"/>
            <a:ext cx="129018" cy="77086"/>
          </a:xfrm>
          <a:custGeom>
            <a:avLst/>
            <a:gdLst>
              <a:gd name="T0" fmla="*/ 0 w 159"/>
              <a:gd name="T1" fmla="*/ 0 h 95"/>
              <a:gd name="T2" fmla="*/ 159 w 159"/>
              <a:gd name="T3" fmla="*/ 83 h 95"/>
              <a:gd name="T4" fmla="*/ 140 w 159"/>
              <a:gd name="T5" fmla="*/ 95 h 95"/>
              <a:gd name="T6" fmla="*/ 0 w 159"/>
              <a:gd name="T7" fmla="*/ 0 h 95"/>
            </a:gdLst>
            <a:ahLst/>
            <a:cxnLst>
              <a:cxn ang="0">
                <a:pos x="T0" y="T1"/>
              </a:cxn>
              <a:cxn ang="0">
                <a:pos x="T2" y="T3"/>
              </a:cxn>
              <a:cxn ang="0">
                <a:pos x="T4" y="T5"/>
              </a:cxn>
              <a:cxn ang="0">
                <a:pos x="T6" y="T7"/>
              </a:cxn>
            </a:cxnLst>
            <a:rect l="0" t="0" r="r" b="b"/>
            <a:pathLst>
              <a:path w="159" h="95">
                <a:moveTo>
                  <a:pt x="0" y="0"/>
                </a:moveTo>
                <a:lnTo>
                  <a:pt x="159"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2" name="Freeform 837"/>
          <p:cNvSpPr>
            <a:spLocks/>
          </p:cNvSpPr>
          <p:nvPr userDrawn="1"/>
        </p:nvSpPr>
        <p:spPr bwMode="auto">
          <a:xfrm>
            <a:off x="112288" y="4613303"/>
            <a:ext cx="472254" cy="331876"/>
          </a:xfrm>
          <a:custGeom>
            <a:avLst/>
            <a:gdLst>
              <a:gd name="T0" fmla="*/ 243 w 246"/>
              <a:gd name="T1" fmla="*/ 38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8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8"/>
                </a:moveTo>
                <a:cubicBezTo>
                  <a:pt x="243" y="38"/>
                  <a:pt x="241" y="21"/>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1"/>
                  <a:pt x="2" y="38"/>
                  <a:pt x="2" y="38"/>
                </a:cubicBezTo>
                <a:cubicBezTo>
                  <a:pt x="2" y="38"/>
                  <a:pt x="0" y="58"/>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3" name="Freeform 838"/>
          <p:cNvSpPr>
            <a:spLocks/>
          </p:cNvSpPr>
          <p:nvPr userDrawn="1"/>
        </p:nvSpPr>
        <p:spPr bwMode="auto">
          <a:xfrm>
            <a:off x="296483" y="4712298"/>
            <a:ext cx="129018" cy="134698"/>
          </a:xfrm>
          <a:custGeom>
            <a:avLst/>
            <a:gdLst>
              <a:gd name="T0" fmla="*/ 0 w 159"/>
              <a:gd name="T1" fmla="*/ 0 h 166"/>
              <a:gd name="T2" fmla="*/ 159 w 159"/>
              <a:gd name="T3" fmla="*/ 83 h 166"/>
              <a:gd name="T4" fmla="*/ 0 w 159"/>
              <a:gd name="T5" fmla="*/ 166 h 166"/>
              <a:gd name="T6" fmla="*/ 0 w 159"/>
              <a:gd name="T7" fmla="*/ 0 h 166"/>
            </a:gdLst>
            <a:ahLst/>
            <a:cxnLst>
              <a:cxn ang="0">
                <a:pos x="T0" y="T1"/>
              </a:cxn>
              <a:cxn ang="0">
                <a:pos x="T2" y="T3"/>
              </a:cxn>
              <a:cxn ang="0">
                <a:pos x="T4" y="T5"/>
              </a:cxn>
              <a:cxn ang="0">
                <a:pos x="T6" y="T7"/>
              </a:cxn>
            </a:cxnLst>
            <a:rect l="0" t="0" r="r" b="b"/>
            <a:pathLst>
              <a:path w="159" h="166">
                <a:moveTo>
                  <a:pt x="0" y="0"/>
                </a:moveTo>
                <a:lnTo>
                  <a:pt x="159"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4" name="Freeform 839"/>
          <p:cNvSpPr>
            <a:spLocks/>
          </p:cNvSpPr>
          <p:nvPr userDrawn="1"/>
        </p:nvSpPr>
        <p:spPr bwMode="auto">
          <a:xfrm>
            <a:off x="296483" y="4712298"/>
            <a:ext cx="129018" cy="75463"/>
          </a:xfrm>
          <a:custGeom>
            <a:avLst/>
            <a:gdLst>
              <a:gd name="T0" fmla="*/ 0 w 159"/>
              <a:gd name="T1" fmla="*/ 0 h 93"/>
              <a:gd name="T2" fmla="*/ 159 w 159"/>
              <a:gd name="T3" fmla="*/ 83 h 93"/>
              <a:gd name="T4" fmla="*/ 140 w 159"/>
              <a:gd name="T5" fmla="*/ 93 h 93"/>
              <a:gd name="T6" fmla="*/ 0 w 159"/>
              <a:gd name="T7" fmla="*/ 0 h 93"/>
            </a:gdLst>
            <a:ahLst/>
            <a:cxnLst>
              <a:cxn ang="0">
                <a:pos x="T0" y="T1"/>
              </a:cxn>
              <a:cxn ang="0">
                <a:pos x="T2" y="T3"/>
              </a:cxn>
              <a:cxn ang="0">
                <a:pos x="T4" y="T5"/>
              </a:cxn>
              <a:cxn ang="0">
                <a:pos x="T6" y="T7"/>
              </a:cxn>
            </a:cxnLst>
            <a:rect l="0" t="0" r="r" b="b"/>
            <a:pathLst>
              <a:path w="159" h="93">
                <a:moveTo>
                  <a:pt x="0" y="0"/>
                </a:moveTo>
                <a:lnTo>
                  <a:pt x="159" y="83"/>
                </a:lnTo>
                <a:lnTo>
                  <a:pt x="140" y="93"/>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5" name="Freeform 840"/>
          <p:cNvSpPr>
            <a:spLocks/>
          </p:cNvSpPr>
          <p:nvPr userDrawn="1"/>
        </p:nvSpPr>
        <p:spPr bwMode="auto">
          <a:xfrm>
            <a:off x="112288" y="5067493"/>
            <a:ext cx="472254" cy="331876"/>
          </a:xfrm>
          <a:custGeom>
            <a:avLst/>
            <a:gdLst>
              <a:gd name="T0" fmla="*/ 243 w 246"/>
              <a:gd name="T1" fmla="*/ 37 h 173"/>
              <a:gd name="T2" fmla="*/ 234 w 246"/>
              <a:gd name="T3" fmla="*/ 13 h 173"/>
              <a:gd name="T4" fmla="*/ 209 w 246"/>
              <a:gd name="T5" fmla="*/ 3 h 173"/>
              <a:gd name="T6" fmla="*/ 123 w 246"/>
              <a:gd name="T7" fmla="*/ 0 h 173"/>
              <a:gd name="T8" fmla="*/ 123 w 246"/>
              <a:gd name="T9" fmla="*/ 0 h 173"/>
              <a:gd name="T10" fmla="*/ 37 w 246"/>
              <a:gd name="T11" fmla="*/ 3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1 h 173"/>
              <a:gd name="T26" fmla="*/ 123 w 246"/>
              <a:gd name="T27" fmla="*/ 173 h 173"/>
              <a:gd name="T28" fmla="*/ 209 w 246"/>
              <a:gd name="T29" fmla="*/ 171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3"/>
                </a:cubicBezTo>
                <a:cubicBezTo>
                  <a:pt x="175" y="0"/>
                  <a:pt x="123" y="0"/>
                  <a:pt x="123" y="0"/>
                </a:cubicBezTo>
                <a:cubicBezTo>
                  <a:pt x="123" y="0"/>
                  <a:pt x="123" y="0"/>
                  <a:pt x="123" y="0"/>
                </a:cubicBezTo>
                <a:cubicBezTo>
                  <a:pt x="123" y="0"/>
                  <a:pt x="71" y="0"/>
                  <a:pt x="37" y="3"/>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70"/>
                  <a:pt x="39" y="171"/>
                </a:cubicBezTo>
                <a:cubicBezTo>
                  <a:pt x="59" y="173"/>
                  <a:pt x="123" y="173"/>
                  <a:pt x="123" y="173"/>
                </a:cubicBezTo>
                <a:cubicBezTo>
                  <a:pt x="123" y="173"/>
                  <a:pt x="175" y="173"/>
                  <a:pt x="209" y="171"/>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6" name="Freeform 841"/>
          <p:cNvSpPr>
            <a:spLocks/>
          </p:cNvSpPr>
          <p:nvPr userDrawn="1"/>
        </p:nvSpPr>
        <p:spPr bwMode="auto">
          <a:xfrm>
            <a:off x="296483" y="5167299"/>
            <a:ext cx="129018" cy="132264"/>
          </a:xfrm>
          <a:custGeom>
            <a:avLst/>
            <a:gdLst>
              <a:gd name="T0" fmla="*/ 0 w 159"/>
              <a:gd name="T1" fmla="*/ 0 h 163"/>
              <a:gd name="T2" fmla="*/ 159 w 159"/>
              <a:gd name="T3" fmla="*/ 83 h 163"/>
              <a:gd name="T4" fmla="*/ 0 w 159"/>
              <a:gd name="T5" fmla="*/ 163 h 163"/>
              <a:gd name="T6" fmla="*/ 0 w 159"/>
              <a:gd name="T7" fmla="*/ 0 h 163"/>
            </a:gdLst>
            <a:ahLst/>
            <a:cxnLst>
              <a:cxn ang="0">
                <a:pos x="T0" y="T1"/>
              </a:cxn>
              <a:cxn ang="0">
                <a:pos x="T2" y="T3"/>
              </a:cxn>
              <a:cxn ang="0">
                <a:pos x="T4" y="T5"/>
              </a:cxn>
              <a:cxn ang="0">
                <a:pos x="T6" y="T7"/>
              </a:cxn>
            </a:cxnLst>
            <a:rect l="0" t="0" r="r" b="b"/>
            <a:pathLst>
              <a:path w="159" h="163">
                <a:moveTo>
                  <a:pt x="0" y="0"/>
                </a:moveTo>
                <a:lnTo>
                  <a:pt x="159" y="83"/>
                </a:lnTo>
                <a:lnTo>
                  <a:pt x="0" y="163"/>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7" name="Freeform 842"/>
          <p:cNvSpPr>
            <a:spLocks/>
          </p:cNvSpPr>
          <p:nvPr userDrawn="1"/>
        </p:nvSpPr>
        <p:spPr bwMode="auto">
          <a:xfrm>
            <a:off x="296483" y="5167299"/>
            <a:ext cx="129018" cy="74652"/>
          </a:xfrm>
          <a:custGeom>
            <a:avLst/>
            <a:gdLst>
              <a:gd name="T0" fmla="*/ 0 w 159"/>
              <a:gd name="T1" fmla="*/ 0 h 92"/>
              <a:gd name="T2" fmla="*/ 159 w 159"/>
              <a:gd name="T3" fmla="*/ 83 h 92"/>
              <a:gd name="T4" fmla="*/ 140 w 159"/>
              <a:gd name="T5" fmla="*/ 92 h 92"/>
              <a:gd name="T6" fmla="*/ 0 w 159"/>
              <a:gd name="T7" fmla="*/ 0 h 92"/>
            </a:gdLst>
            <a:ahLst/>
            <a:cxnLst>
              <a:cxn ang="0">
                <a:pos x="T0" y="T1"/>
              </a:cxn>
              <a:cxn ang="0">
                <a:pos x="T2" y="T3"/>
              </a:cxn>
              <a:cxn ang="0">
                <a:pos x="T4" y="T5"/>
              </a:cxn>
              <a:cxn ang="0">
                <a:pos x="T6" y="T7"/>
              </a:cxn>
            </a:cxnLst>
            <a:rect l="0" t="0" r="r" b="b"/>
            <a:pathLst>
              <a:path w="159" h="92">
                <a:moveTo>
                  <a:pt x="0" y="0"/>
                </a:moveTo>
                <a:lnTo>
                  <a:pt x="159" y="83"/>
                </a:lnTo>
                <a:lnTo>
                  <a:pt x="140" y="92"/>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8" name="Freeform 843"/>
          <p:cNvSpPr>
            <a:spLocks/>
          </p:cNvSpPr>
          <p:nvPr userDrawn="1"/>
        </p:nvSpPr>
        <p:spPr bwMode="auto">
          <a:xfrm>
            <a:off x="112288" y="5521683"/>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6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6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6"/>
                  <a:pt x="2" y="136"/>
                  <a:pt x="2" y="136"/>
                </a:cubicBezTo>
                <a:cubicBezTo>
                  <a:pt x="2" y="136"/>
                  <a:pt x="5" y="153"/>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3"/>
                  <a:pt x="243" y="136"/>
                  <a:pt x="243" y="136"/>
                </a:cubicBezTo>
                <a:cubicBezTo>
                  <a:pt x="243" y="136"/>
                  <a:pt x="246" y="116"/>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9" name="Freeform 844"/>
          <p:cNvSpPr>
            <a:spLocks/>
          </p:cNvSpPr>
          <p:nvPr userDrawn="1"/>
        </p:nvSpPr>
        <p:spPr bwMode="auto">
          <a:xfrm>
            <a:off x="296483" y="5619866"/>
            <a:ext cx="129018" cy="134698"/>
          </a:xfrm>
          <a:custGeom>
            <a:avLst/>
            <a:gdLst>
              <a:gd name="T0" fmla="*/ 0 w 159"/>
              <a:gd name="T1" fmla="*/ 0 h 166"/>
              <a:gd name="T2" fmla="*/ 159 w 159"/>
              <a:gd name="T3" fmla="*/ 83 h 166"/>
              <a:gd name="T4" fmla="*/ 0 w 159"/>
              <a:gd name="T5" fmla="*/ 166 h 166"/>
              <a:gd name="T6" fmla="*/ 0 w 159"/>
              <a:gd name="T7" fmla="*/ 0 h 166"/>
            </a:gdLst>
            <a:ahLst/>
            <a:cxnLst>
              <a:cxn ang="0">
                <a:pos x="T0" y="T1"/>
              </a:cxn>
              <a:cxn ang="0">
                <a:pos x="T2" y="T3"/>
              </a:cxn>
              <a:cxn ang="0">
                <a:pos x="T4" y="T5"/>
              </a:cxn>
              <a:cxn ang="0">
                <a:pos x="T6" y="T7"/>
              </a:cxn>
            </a:cxnLst>
            <a:rect l="0" t="0" r="r" b="b"/>
            <a:pathLst>
              <a:path w="159" h="166">
                <a:moveTo>
                  <a:pt x="0" y="0"/>
                </a:moveTo>
                <a:lnTo>
                  <a:pt x="159" y="83"/>
                </a:lnTo>
                <a:lnTo>
                  <a:pt x="0" y="166"/>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0" name="Freeform 845"/>
          <p:cNvSpPr>
            <a:spLocks/>
          </p:cNvSpPr>
          <p:nvPr userDrawn="1"/>
        </p:nvSpPr>
        <p:spPr bwMode="auto">
          <a:xfrm>
            <a:off x="296483" y="5619866"/>
            <a:ext cx="129018" cy="77086"/>
          </a:xfrm>
          <a:custGeom>
            <a:avLst/>
            <a:gdLst>
              <a:gd name="T0" fmla="*/ 0 w 159"/>
              <a:gd name="T1" fmla="*/ 0 h 95"/>
              <a:gd name="T2" fmla="*/ 159 w 159"/>
              <a:gd name="T3" fmla="*/ 83 h 95"/>
              <a:gd name="T4" fmla="*/ 140 w 159"/>
              <a:gd name="T5" fmla="*/ 95 h 95"/>
              <a:gd name="T6" fmla="*/ 0 w 159"/>
              <a:gd name="T7" fmla="*/ 0 h 95"/>
            </a:gdLst>
            <a:ahLst/>
            <a:cxnLst>
              <a:cxn ang="0">
                <a:pos x="T0" y="T1"/>
              </a:cxn>
              <a:cxn ang="0">
                <a:pos x="T2" y="T3"/>
              </a:cxn>
              <a:cxn ang="0">
                <a:pos x="T4" y="T5"/>
              </a:cxn>
              <a:cxn ang="0">
                <a:pos x="T6" y="T7"/>
              </a:cxn>
            </a:cxnLst>
            <a:rect l="0" t="0" r="r" b="b"/>
            <a:pathLst>
              <a:path w="159" h="95">
                <a:moveTo>
                  <a:pt x="0" y="0"/>
                </a:moveTo>
                <a:lnTo>
                  <a:pt x="159"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1" name="Freeform 846"/>
          <p:cNvSpPr>
            <a:spLocks/>
          </p:cNvSpPr>
          <p:nvPr userDrawn="1"/>
        </p:nvSpPr>
        <p:spPr bwMode="auto">
          <a:xfrm>
            <a:off x="112288" y="5976684"/>
            <a:ext cx="472254" cy="331876"/>
          </a:xfrm>
          <a:custGeom>
            <a:avLst/>
            <a:gdLst>
              <a:gd name="T0" fmla="*/ 243 w 246"/>
              <a:gd name="T1" fmla="*/ 37 h 173"/>
              <a:gd name="T2" fmla="*/ 234 w 246"/>
              <a:gd name="T3" fmla="*/ 13 h 173"/>
              <a:gd name="T4" fmla="*/ 209 w 246"/>
              <a:gd name="T5" fmla="*/ 2 h 173"/>
              <a:gd name="T6" fmla="*/ 123 w 246"/>
              <a:gd name="T7" fmla="*/ 0 h 173"/>
              <a:gd name="T8" fmla="*/ 123 w 246"/>
              <a:gd name="T9" fmla="*/ 0 h 173"/>
              <a:gd name="T10" fmla="*/ 37 w 246"/>
              <a:gd name="T11" fmla="*/ 2 h 173"/>
              <a:gd name="T12" fmla="*/ 12 w 246"/>
              <a:gd name="T13" fmla="*/ 13 h 173"/>
              <a:gd name="T14" fmla="*/ 2 w 246"/>
              <a:gd name="T15" fmla="*/ 37 h 173"/>
              <a:gd name="T16" fmla="*/ 0 w 246"/>
              <a:gd name="T17" fmla="*/ 77 h 173"/>
              <a:gd name="T18" fmla="*/ 0 w 246"/>
              <a:gd name="T19" fmla="*/ 96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3 w 246"/>
              <a:gd name="T33" fmla="*/ 135 h 173"/>
              <a:gd name="T34" fmla="*/ 246 w 246"/>
              <a:gd name="T35" fmla="*/ 96 h 173"/>
              <a:gd name="T36" fmla="*/ 246 w 246"/>
              <a:gd name="T37" fmla="*/ 77 h 173"/>
              <a:gd name="T38" fmla="*/ 243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3" y="37"/>
                </a:moveTo>
                <a:cubicBezTo>
                  <a:pt x="243" y="37"/>
                  <a:pt x="241" y="20"/>
                  <a:pt x="234" y="13"/>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1" y="3"/>
                  <a:pt x="12" y="13"/>
                </a:cubicBezTo>
                <a:cubicBezTo>
                  <a:pt x="5" y="20"/>
                  <a:pt x="2" y="37"/>
                  <a:pt x="2" y="37"/>
                </a:cubicBezTo>
                <a:cubicBezTo>
                  <a:pt x="2" y="37"/>
                  <a:pt x="0" y="57"/>
                  <a:pt x="0" y="77"/>
                </a:cubicBezTo>
                <a:cubicBezTo>
                  <a:pt x="0" y="96"/>
                  <a:pt x="0" y="96"/>
                  <a:pt x="0" y="96"/>
                </a:cubicBezTo>
                <a:cubicBezTo>
                  <a:pt x="0" y="115"/>
                  <a:pt x="2" y="135"/>
                  <a:pt x="2" y="135"/>
                </a:cubicBezTo>
                <a:cubicBezTo>
                  <a:pt x="2" y="135"/>
                  <a:pt x="5" y="152"/>
                  <a:pt x="12" y="160"/>
                </a:cubicBezTo>
                <a:cubicBezTo>
                  <a:pt x="21" y="170"/>
                  <a:pt x="34" y="169"/>
                  <a:pt x="39" y="170"/>
                </a:cubicBezTo>
                <a:cubicBezTo>
                  <a:pt x="59" y="172"/>
                  <a:pt x="123" y="173"/>
                  <a:pt x="123" y="173"/>
                </a:cubicBezTo>
                <a:cubicBezTo>
                  <a:pt x="123" y="173"/>
                  <a:pt x="175" y="173"/>
                  <a:pt x="209" y="170"/>
                </a:cubicBezTo>
                <a:cubicBezTo>
                  <a:pt x="214" y="170"/>
                  <a:pt x="224" y="170"/>
                  <a:pt x="234" y="160"/>
                </a:cubicBezTo>
                <a:cubicBezTo>
                  <a:pt x="241" y="152"/>
                  <a:pt x="243" y="135"/>
                  <a:pt x="243" y="135"/>
                </a:cubicBezTo>
                <a:cubicBezTo>
                  <a:pt x="243" y="135"/>
                  <a:pt x="246" y="115"/>
                  <a:pt x="246" y="96"/>
                </a:cubicBezTo>
                <a:cubicBezTo>
                  <a:pt x="246" y="77"/>
                  <a:pt x="246" y="77"/>
                  <a:pt x="246" y="77"/>
                </a:cubicBezTo>
                <a:cubicBezTo>
                  <a:pt x="246" y="57"/>
                  <a:pt x="243" y="37"/>
                  <a:pt x="243" y="37"/>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2" name="Freeform 847"/>
          <p:cNvSpPr>
            <a:spLocks/>
          </p:cNvSpPr>
          <p:nvPr userDrawn="1"/>
        </p:nvSpPr>
        <p:spPr bwMode="auto">
          <a:xfrm>
            <a:off x="296483" y="6074868"/>
            <a:ext cx="129018" cy="133887"/>
          </a:xfrm>
          <a:custGeom>
            <a:avLst/>
            <a:gdLst>
              <a:gd name="T0" fmla="*/ 0 w 159"/>
              <a:gd name="T1" fmla="*/ 0 h 165"/>
              <a:gd name="T2" fmla="*/ 159 w 159"/>
              <a:gd name="T3" fmla="*/ 82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2"/>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3" name="Freeform 848"/>
          <p:cNvSpPr>
            <a:spLocks/>
          </p:cNvSpPr>
          <p:nvPr userDrawn="1"/>
        </p:nvSpPr>
        <p:spPr bwMode="auto">
          <a:xfrm>
            <a:off x="296483" y="6074868"/>
            <a:ext cx="129018" cy="76275"/>
          </a:xfrm>
          <a:custGeom>
            <a:avLst/>
            <a:gdLst>
              <a:gd name="T0" fmla="*/ 0 w 159"/>
              <a:gd name="T1" fmla="*/ 0 h 94"/>
              <a:gd name="T2" fmla="*/ 159 w 159"/>
              <a:gd name="T3" fmla="*/ 82 h 94"/>
              <a:gd name="T4" fmla="*/ 140 w 159"/>
              <a:gd name="T5" fmla="*/ 94 h 94"/>
              <a:gd name="T6" fmla="*/ 0 w 159"/>
              <a:gd name="T7" fmla="*/ 0 h 94"/>
            </a:gdLst>
            <a:ahLst/>
            <a:cxnLst>
              <a:cxn ang="0">
                <a:pos x="T0" y="T1"/>
              </a:cxn>
              <a:cxn ang="0">
                <a:pos x="T2" y="T3"/>
              </a:cxn>
              <a:cxn ang="0">
                <a:pos x="T4" y="T5"/>
              </a:cxn>
              <a:cxn ang="0">
                <a:pos x="T6" y="T7"/>
              </a:cxn>
            </a:cxnLst>
            <a:rect l="0" t="0" r="r" b="b"/>
            <a:pathLst>
              <a:path w="159" h="94">
                <a:moveTo>
                  <a:pt x="0" y="0"/>
                </a:moveTo>
                <a:lnTo>
                  <a:pt x="159" y="82"/>
                </a:lnTo>
                <a:lnTo>
                  <a:pt x="140" y="94"/>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4" name="Freeform 849"/>
          <p:cNvSpPr>
            <a:spLocks/>
          </p:cNvSpPr>
          <p:nvPr userDrawn="1"/>
        </p:nvSpPr>
        <p:spPr bwMode="auto">
          <a:xfrm>
            <a:off x="112288" y="6429251"/>
            <a:ext cx="472254" cy="333499"/>
          </a:xfrm>
          <a:custGeom>
            <a:avLst/>
            <a:gdLst>
              <a:gd name="T0" fmla="*/ 243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4 w 246"/>
              <a:gd name="T31" fmla="*/ 161 h 174"/>
              <a:gd name="T32" fmla="*/ 243 w 246"/>
              <a:gd name="T33" fmla="*/ 136 h 174"/>
              <a:gd name="T34" fmla="*/ 246 w 246"/>
              <a:gd name="T35" fmla="*/ 96 h 174"/>
              <a:gd name="T36" fmla="*/ 246 w 246"/>
              <a:gd name="T37" fmla="*/ 78 h 174"/>
              <a:gd name="T38" fmla="*/ 243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3" y="38"/>
                </a:moveTo>
                <a:cubicBezTo>
                  <a:pt x="243" y="38"/>
                  <a:pt x="241" y="21"/>
                  <a:pt x="234" y="13"/>
                </a:cubicBezTo>
                <a:cubicBezTo>
                  <a:pt x="224" y="4"/>
                  <a:pt x="214" y="4"/>
                  <a:pt x="209" y="3"/>
                </a:cubicBezTo>
                <a:cubicBezTo>
                  <a:pt x="175" y="0"/>
                  <a:pt x="123" y="0"/>
                  <a:pt x="123" y="0"/>
                </a:cubicBezTo>
                <a:cubicBezTo>
                  <a:pt x="123" y="0"/>
                  <a:pt x="123" y="0"/>
                  <a:pt x="123" y="0"/>
                </a:cubicBezTo>
                <a:cubicBezTo>
                  <a:pt x="123" y="0"/>
                  <a:pt x="71" y="0"/>
                  <a:pt x="37" y="3"/>
                </a:cubicBezTo>
                <a:cubicBezTo>
                  <a:pt x="32" y="4"/>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1"/>
                </a:cubicBezTo>
                <a:cubicBezTo>
                  <a:pt x="21" y="170"/>
                  <a:pt x="34" y="170"/>
                  <a:pt x="39" y="171"/>
                </a:cubicBezTo>
                <a:cubicBezTo>
                  <a:pt x="59" y="173"/>
                  <a:pt x="123" y="174"/>
                  <a:pt x="123" y="174"/>
                </a:cubicBezTo>
                <a:cubicBezTo>
                  <a:pt x="123" y="174"/>
                  <a:pt x="175" y="173"/>
                  <a:pt x="209" y="171"/>
                </a:cubicBezTo>
                <a:cubicBezTo>
                  <a:pt x="214" y="170"/>
                  <a:pt x="224" y="170"/>
                  <a:pt x="234" y="161"/>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5" name="Freeform 850"/>
          <p:cNvSpPr>
            <a:spLocks/>
          </p:cNvSpPr>
          <p:nvPr userDrawn="1"/>
        </p:nvSpPr>
        <p:spPr bwMode="auto">
          <a:xfrm>
            <a:off x="296483" y="6529057"/>
            <a:ext cx="129018" cy="133887"/>
          </a:xfrm>
          <a:custGeom>
            <a:avLst/>
            <a:gdLst>
              <a:gd name="T0" fmla="*/ 0 w 159"/>
              <a:gd name="T1" fmla="*/ 0 h 165"/>
              <a:gd name="T2" fmla="*/ 159 w 159"/>
              <a:gd name="T3" fmla="*/ 83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6" name="Freeform 851"/>
          <p:cNvSpPr>
            <a:spLocks/>
          </p:cNvSpPr>
          <p:nvPr userDrawn="1"/>
        </p:nvSpPr>
        <p:spPr bwMode="auto">
          <a:xfrm>
            <a:off x="296483" y="6529057"/>
            <a:ext cx="129018" cy="77086"/>
          </a:xfrm>
          <a:custGeom>
            <a:avLst/>
            <a:gdLst>
              <a:gd name="T0" fmla="*/ 0 w 159"/>
              <a:gd name="T1" fmla="*/ 0 h 95"/>
              <a:gd name="T2" fmla="*/ 159 w 159"/>
              <a:gd name="T3" fmla="*/ 83 h 95"/>
              <a:gd name="T4" fmla="*/ 140 w 159"/>
              <a:gd name="T5" fmla="*/ 95 h 95"/>
              <a:gd name="T6" fmla="*/ 0 w 159"/>
              <a:gd name="T7" fmla="*/ 0 h 95"/>
            </a:gdLst>
            <a:ahLst/>
            <a:cxnLst>
              <a:cxn ang="0">
                <a:pos x="T0" y="T1"/>
              </a:cxn>
              <a:cxn ang="0">
                <a:pos x="T2" y="T3"/>
              </a:cxn>
              <a:cxn ang="0">
                <a:pos x="T4" y="T5"/>
              </a:cxn>
              <a:cxn ang="0">
                <a:pos x="T6" y="T7"/>
              </a:cxn>
            </a:cxnLst>
            <a:rect l="0" t="0" r="r" b="b"/>
            <a:pathLst>
              <a:path w="159" h="95">
                <a:moveTo>
                  <a:pt x="0" y="0"/>
                </a:moveTo>
                <a:lnTo>
                  <a:pt x="159"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7" name="Freeform 852"/>
          <p:cNvSpPr>
            <a:spLocks/>
          </p:cNvSpPr>
          <p:nvPr userDrawn="1"/>
        </p:nvSpPr>
        <p:spPr bwMode="auto">
          <a:xfrm>
            <a:off x="1240603" y="6429251"/>
            <a:ext cx="471442" cy="333499"/>
          </a:xfrm>
          <a:custGeom>
            <a:avLst/>
            <a:gdLst>
              <a:gd name="T0" fmla="*/ 244 w 246"/>
              <a:gd name="T1" fmla="*/ 38 h 174"/>
              <a:gd name="T2" fmla="*/ 234 w 246"/>
              <a:gd name="T3" fmla="*/ 13 h 174"/>
              <a:gd name="T4" fmla="*/ 210 w 246"/>
              <a:gd name="T5" fmla="*/ 3 h 174"/>
              <a:gd name="T6" fmla="*/ 123 w 246"/>
              <a:gd name="T7" fmla="*/ 0 h 174"/>
              <a:gd name="T8" fmla="*/ 123 w 246"/>
              <a:gd name="T9" fmla="*/ 0 h 174"/>
              <a:gd name="T10" fmla="*/ 37 w 246"/>
              <a:gd name="T11" fmla="*/ 3 h 174"/>
              <a:gd name="T12" fmla="*/ 13 w 246"/>
              <a:gd name="T13" fmla="*/ 13 h 174"/>
              <a:gd name="T14" fmla="*/ 3 w 246"/>
              <a:gd name="T15" fmla="*/ 38 h 174"/>
              <a:gd name="T16" fmla="*/ 0 w 246"/>
              <a:gd name="T17" fmla="*/ 78 h 174"/>
              <a:gd name="T18" fmla="*/ 0 w 246"/>
              <a:gd name="T19" fmla="*/ 96 h 174"/>
              <a:gd name="T20" fmla="*/ 3 w 246"/>
              <a:gd name="T21" fmla="*/ 136 h 174"/>
              <a:gd name="T22" fmla="*/ 13 w 246"/>
              <a:gd name="T23" fmla="*/ 161 h 174"/>
              <a:gd name="T24" fmla="*/ 40 w 246"/>
              <a:gd name="T25" fmla="*/ 171 h 174"/>
              <a:gd name="T26" fmla="*/ 123 w 246"/>
              <a:gd name="T27" fmla="*/ 174 h 174"/>
              <a:gd name="T28" fmla="*/ 210 w 246"/>
              <a:gd name="T29" fmla="*/ 171 h 174"/>
              <a:gd name="T30" fmla="*/ 234 w 246"/>
              <a:gd name="T31" fmla="*/ 161 h 174"/>
              <a:gd name="T32" fmla="*/ 244 w 246"/>
              <a:gd name="T33" fmla="*/ 136 h 174"/>
              <a:gd name="T34" fmla="*/ 246 w 246"/>
              <a:gd name="T35" fmla="*/ 96 h 174"/>
              <a:gd name="T36" fmla="*/ 246 w 246"/>
              <a:gd name="T37" fmla="*/ 78 h 174"/>
              <a:gd name="T38" fmla="*/ 244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4" y="38"/>
                </a:moveTo>
                <a:cubicBezTo>
                  <a:pt x="244" y="38"/>
                  <a:pt x="242" y="21"/>
                  <a:pt x="234" y="13"/>
                </a:cubicBezTo>
                <a:cubicBezTo>
                  <a:pt x="225" y="4"/>
                  <a:pt x="214" y="4"/>
                  <a:pt x="210" y="3"/>
                </a:cubicBezTo>
                <a:cubicBezTo>
                  <a:pt x="175" y="0"/>
                  <a:pt x="123" y="0"/>
                  <a:pt x="123" y="0"/>
                </a:cubicBezTo>
                <a:cubicBezTo>
                  <a:pt x="123" y="0"/>
                  <a:pt x="123" y="0"/>
                  <a:pt x="123" y="0"/>
                </a:cubicBezTo>
                <a:cubicBezTo>
                  <a:pt x="123" y="0"/>
                  <a:pt x="72" y="0"/>
                  <a:pt x="37" y="3"/>
                </a:cubicBezTo>
                <a:cubicBezTo>
                  <a:pt x="32" y="4"/>
                  <a:pt x="22" y="4"/>
                  <a:pt x="13"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3" y="161"/>
                </a:cubicBezTo>
                <a:cubicBezTo>
                  <a:pt x="22" y="170"/>
                  <a:pt x="34" y="170"/>
                  <a:pt x="40" y="171"/>
                </a:cubicBezTo>
                <a:cubicBezTo>
                  <a:pt x="59" y="173"/>
                  <a:pt x="123" y="174"/>
                  <a:pt x="123" y="174"/>
                </a:cubicBezTo>
                <a:cubicBezTo>
                  <a:pt x="123" y="174"/>
                  <a:pt x="175" y="173"/>
                  <a:pt x="210" y="171"/>
                </a:cubicBezTo>
                <a:cubicBezTo>
                  <a:pt x="214" y="170"/>
                  <a:pt x="225" y="170"/>
                  <a:pt x="234" y="161"/>
                </a:cubicBezTo>
                <a:cubicBezTo>
                  <a:pt x="242"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8" name="Freeform 853"/>
          <p:cNvSpPr>
            <a:spLocks/>
          </p:cNvSpPr>
          <p:nvPr userDrawn="1"/>
        </p:nvSpPr>
        <p:spPr bwMode="auto">
          <a:xfrm>
            <a:off x="1426421" y="652905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9" name="Freeform 854"/>
          <p:cNvSpPr>
            <a:spLocks/>
          </p:cNvSpPr>
          <p:nvPr userDrawn="1"/>
        </p:nvSpPr>
        <p:spPr bwMode="auto">
          <a:xfrm>
            <a:off x="1426421" y="652905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0" name="Freeform 855"/>
          <p:cNvSpPr>
            <a:spLocks/>
          </p:cNvSpPr>
          <p:nvPr userDrawn="1"/>
        </p:nvSpPr>
        <p:spPr bwMode="auto">
          <a:xfrm>
            <a:off x="1803950" y="6429251"/>
            <a:ext cx="472254" cy="333499"/>
          </a:xfrm>
          <a:custGeom>
            <a:avLst/>
            <a:gdLst>
              <a:gd name="T0" fmla="*/ 243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4 w 246"/>
              <a:gd name="T31" fmla="*/ 161 h 174"/>
              <a:gd name="T32" fmla="*/ 243 w 246"/>
              <a:gd name="T33" fmla="*/ 136 h 174"/>
              <a:gd name="T34" fmla="*/ 246 w 246"/>
              <a:gd name="T35" fmla="*/ 96 h 174"/>
              <a:gd name="T36" fmla="*/ 246 w 246"/>
              <a:gd name="T37" fmla="*/ 78 h 174"/>
              <a:gd name="T38" fmla="*/ 243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3" y="38"/>
                </a:moveTo>
                <a:cubicBezTo>
                  <a:pt x="243" y="38"/>
                  <a:pt x="241" y="21"/>
                  <a:pt x="234" y="13"/>
                </a:cubicBezTo>
                <a:cubicBezTo>
                  <a:pt x="224" y="4"/>
                  <a:pt x="214" y="4"/>
                  <a:pt x="209" y="3"/>
                </a:cubicBezTo>
                <a:cubicBezTo>
                  <a:pt x="175" y="0"/>
                  <a:pt x="123" y="0"/>
                  <a:pt x="123" y="0"/>
                </a:cubicBezTo>
                <a:cubicBezTo>
                  <a:pt x="123" y="0"/>
                  <a:pt x="123" y="0"/>
                  <a:pt x="123" y="0"/>
                </a:cubicBezTo>
                <a:cubicBezTo>
                  <a:pt x="123" y="0"/>
                  <a:pt x="71" y="0"/>
                  <a:pt x="37" y="3"/>
                </a:cubicBezTo>
                <a:cubicBezTo>
                  <a:pt x="32" y="4"/>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1"/>
                </a:cubicBezTo>
                <a:cubicBezTo>
                  <a:pt x="21" y="170"/>
                  <a:pt x="34" y="170"/>
                  <a:pt x="39" y="171"/>
                </a:cubicBezTo>
                <a:cubicBezTo>
                  <a:pt x="59" y="173"/>
                  <a:pt x="123" y="174"/>
                  <a:pt x="123" y="174"/>
                </a:cubicBezTo>
                <a:cubicBezTo>
                  <a:pt x="123" y="174"/>
                  <a:pt x="175" y="173"/>
                  <a:pt x="209" y="171"/>
                </a:cubicBezTo>
                <a:cubicBezTo>
                  <a:pt x="214" y="170"/>
                  <a:pt x="224" y="170"/>
                  <a:pt x="234" y="161"/>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1" name="Freeform 856"/>
          <p:cNvSpPr>
            <a:spLocks/>
          </p:cNvSpPr>
          <p:nvPr userDrawn="1"/>
        </p:nvSpPr>
        <p:spPr bwMode="auto">
          <a:xfrm>
            <a:off x="1988145" y="6529057"/>
            <a:ext cx="129018" cy="133887"/>
          </a:xfrm>
          <a:custGeom>
            <a:avLst/>
            <a:gdLst>
              <a:gd name="T0" fmla="*/ 0 w 159"/>
              <a:gd name="T1" fmla="*/ 0 h 165"/>
              <a:gd name="T2" fmla="*/ 159 w 159"/>
              <a:gd name="T3" fmla="*/ 83 h 165"/>
              <a:gd name="T4" fmla="*/ 0 w 159"/>
              <a:gd name="T5" fmla="*/ 165 h 165"/>
              <a:gd name="T6" fmla="*/ 0 w 159"/>
              <a:gd name="T7" fmla="*/ 0 h 165"/>
            </a:gdLst>
            <a:ahLst/>
            <a:cxnLst>
              <a:cxn ang="0">
                <a:pos x="T0" y="T1"/>
              </a:cxn>
              <a:cxn ang="0">
                <a:pos x="T2" y="T3"/>
              </a:cxn>
              <a:cxn ang="0">
                <a:pos x="T4" y="T5"/>
              </a:cxn>
              <a:cxn ang="0">
                <a:pos x="T6" y="T7"/>
              </a:cxn>
            </a:cxnLst>
            <a:rect l="0" t="0" r="r" b="b"/>
            <a:pathLst>
              <a:path w="159" h="165">
                <a:moveTo>
                  <a:pt x="0" y="0"/>
                </a:moveTo>
                <a:lnTo>
                  <a:pt x="159"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2" name="Freeform 857"/>
          <p:cNvSpPr>
            <a:spLocks/>
          </p:cNvSpPr>
          <p:nvPr userDrawn="1"/>
        </p:nvSpPr>
        <p:spPr bwMode="auto">
          <a:xfrm>
            <a:off x="1988145" y="6529057"/>
            <a:ext cx="129018" cy="77086"/>
          </a:xfrm>
          <a:custGeom>
            <a:avLst/>
            <a:gdLst>
              <a:gd name="T0" fmla="*/ 0 w 159"/>
              <a:gd name="T1" fmla="*/ 0 h 95"/>
              <a:gd name="T2" fmla="*/ 159 w 159"/>
              <a:gd name="T3" fmla="*/ 83 h 95"/>
              <a:gd name="T4" fmla="*/ 137 w 159"/>
              <a:gd name="T5" fmla="*/ 95 h 95"/>
              <a:gd name="T6" fmla="*/ 0 w 159"/>
              <a:gd name="T7" fmla="*/ 0 h 95"/>
            </a:gdLst>
            <a:ahLst/>
            <a:cxnLst>
              <a:cxn ang="0">
                <a:pos x="T0" y="T1"/>
              </a:cxn>
              <a:cxn ang="0">
                <a:pos x="T2" y="T3"/>
              </a:cxn>
              <a:cxn ang="0">
                <a:pos x="T4" y="T5"/>
              </a:cxn>
              <a:cxn ang="0">
                <a:pos x="T6" y="T7"/>
              </a:cxn>
            </a:cxnLst>
            <a:rect l="0" t="0" r="r" b="b"/>
            <a:pathLst>
              <a:path w="159" h="95">
                <a:moveTo>
                  <a:pt x="0" y="0"/>
                </a:moveTo>
                <a:lnTo>
                  <a:pt x="159"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3" name="Freeform 858"/>
          <p:cNvSpPr>
            <a:spLocks/>
          </p:cNvSpPr>
          <p:nvPr userDrawn="1"/>
        </p:nvSpPr>
        <p:spPr bwMode="auto">
          <a:xfrm>
            <a:off x="2366484" y="6429251"/>
            <a:ext cx="471442" cy="333499"/>
          </a:xfrm>
          <a:custGeom>
            <a:avLst/>
            <a:gdLst>
              <a:gd name="T0" fmla="*/ 244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3 w 246"/>
              <a:gd name="T15" fmla="*/ 38 h 174"/>
              <a:gd name="T16" fmla="*/ 0 w 246"/>
              <a:gd name="T17" fmla="*/ 78 h 174"/>
              <a:gd name="T18" fmla="*/ 0 w 246"/>
              <a:gd name="T19" fmla="*/ 96 h 174"/>
              <a:gd name="T20" fmla="*/ 3 w 246"/>
              <a:gd name="T21" fmla="*/ 136 h 174"/>
              <a:gd name="T22" fmla="*/ 12 w 246"/>
              <a:gd name="T23" fmla="*/ 161 h 174"/>
              <a:gd name="T24" fmla="*/ 40 w 246"/>
              <a:gd name="T25" fmla="*/ 171 h 174"/>
              <a:gd name="T26" fmla="*/ 123 w 246"/>
              <a:gd name="T27" fmla="*/ 174 h 174"/>
              <a:gd name="T28" fmla="*/ 209 w 246"/>
              <a:gd name="T29" fmla="*/ 171 h 174"/>
              <a:gd name="T30" fmla="*/ 234 w 246"/>
              <a:gd name="T31" fmla="*/ 161 h 174"/>
              <a:gd name="T32" fmla="*/ 244 w 246"/>
              <a:gd name="T33" fmla="*/ 136 h 174"/>
              <a:gd name="T34" fmla="*/ 246 w 246"/>
              <a:gd name="T35" fmla="*/ 96 h 174"/>
              <a:gd name="T36" fmla="*/ 246 w 246"/>
              <a:gd name="T37" fmla="*/ 78 h 174"/>
              <a:gd name="T38" fmla="*/ 244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4" y="38"/>
                </a:moveTo>
                <a:cubicBezTo>
                  <a:pt x="244" y="38"/>
                  <a:pt x="241" y="21"/>
                  <a:pt x="234" y="13"/>
                </a:cubicBezTo>
                <a:cubicBezTo>
                  <a:pt x="225" y="4"/>
                  <a:pt x="214" y="4"/>
                  <a:pt x="209" y="3"/>
                </a:cubicBezTo>
                <a:cubicBezTo>
                  <a:pt x="175" y="0"/>
                  <a:pt x="123" y="0"/>
                  <a:pt x="123" y="0"/>
                </a:cubicBezTo>
                <a:cubicBezTo>
                  <a:pt x="123" y="0"/>
                  <a:pt x="123" y="0"/>
                  <a:pt x="123" y="0"/>
                </a:cubicBezTo>
                <a:cubicBezTo>
                  <a:pt x="123" y="0"/>
                  <a:pt x="72" y="0"/>
                  <a:pt x="37" y="3"/>
                </a:cubicBezTo>
                <a:cubicBezTo>
                  <a:pt x="32" y="4"/>
                  <a:pt x="22" y="4"/>
                  <a:pt x="12"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2" y="161"/>
                </a:cubicBezTo>
                <a:cubicBezTo>
                  <a:pt x="22" y="170"/>
                  <a:pt x="34" y="170"/>
                  <a:pt x="40" y="171"/>
                </a:cubicBezTo>
                <a:cubicBezTo>
                  <a:pt x="59" y="173"/>
                  <a:pt x="123" y="174"/>
                  <a:pt x="123" y="174"/>
                </a:cubicBezTo>
                <a:cubicBezTo>
                  <a:pt x="123" y="174"/>
                  <a:pt x="175" y="173"/>
                  <a:pt x="209" y="171"/>
                </a:cubicBezTo>
                <a:cubicBezTo>
                  <a:pt x="214" y="170"/>
                  <a:pt x="225" y="170"/>
                  <a:pt x="234" y="161"/>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4" name="Freeform 859"/>
          <p:cNvSpPr>
            <a:spLocks/>
          </p:cNvSpPr>
          <p:nvPr userDrawn="1"/>
        </p:nvSpPr>
        <p:spPr bwMode="auto">
          <a:xfrm>
            <a:off x="2549868" y="652905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5" name="Freeform 860"/>
          <p:cNvSpPr>
            <a:spLocks/>
          </p:cNvSpPr>
          <p:nvPr userDrawn="1"/>
        </p:nvSpPr>
        <p:spPr bwMode="auto">
          <a:xfrm>
            <a:off x="2549868" y="652905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6" name="Freeform 861"/>
          <p:cNvSpPr>
            <a:spLocks/>
          </p:cNvSpPr>
          <p:nvPr userDrawn="1"/>
        </p:nvSpPr>
        <p:spPr bwMode="auto">
          <a:xfrm>
            <a:off x="2929831" y="6429251"/>
            <a:ext cx="472254" cy="333499"/>
          </a:xfrm>
          <a:custGeom>
            <a:avLst/>
            <a:gdLst>
              <a:gd name="T0" fmla="*/ 243 w 246"/>
              <a:gd name="T1" fmla="*/ 38 h 174"/>
              <a:gd name="T2" fmla="*/ 233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3 w 246"/>
              <a:gd name="T31" fmla="*/ 161 h 174"/>
              <a:gd name="T32" fmla="*/ 243 w 246"/>
              <a:gd name="T33" fmla="*/ 136 h 174"/>
              <a:gd name="T34" fmla="*/ 246 w 246"/>
              <a:gd name="T35" fmla="*/ 96 h 174"/>
              <a:gd name="T36" fmla="*/ 246 w 246"/>
              <a:gd name="T37" fmla="*/ 78 h 174"/>
              <a:gd name="T38" fmla="*/ 243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3" y="38"/>
                </a:moveTo>
                <a:cubicBezTo>
                  <a:pt x="243" y="38"/>
                  <a:pt x="241" y="21"/>
                  <a:pt x="233" y="13"/>
                </a:cubicBezTo>
                <a:cubicBezTo>
                  <a:pt x="224" y="4"/>
                  <a:pt x="214" y="4"/>
                  <a:pt x="209" y="3"/>
                </a:cubicBezTo>
                <a:cubicBezTo>
                  <a:pt x="174" y="0"/>
                  <a:pt x="123" y="0"/>
                  <a:pt x="123" y="0"/>
                </a:cubicBezTo>
                <a:cubicBezTo>
                  <a:pt x="123" y="0"/>
                  <a:pt x="123" y="0"/>
                  <a:pt x="123" y="0"/>
                </a:cubicBezTo>
                <a:cubicBezTo>
                  <a:pt x="123" y="0"/>
                  <a:pt x="71" y="0"/>
                  <a:pt x="37" y="3"/>
                </a:cubicBezTo>
                <a:cubicBezTo>
                  <a:pt x="32" y="4"/>
                  <a:pt x="21" y="4"/>
                  <a:pt x="12" y="13"/>
                </a:cubicBezTo>
                <a:cubicBezTo>
                  <a:pt x="4" y="21"/>
                  <a:pt x="2" y="38"/>
                  <a:pt x="2" y="38"/>
                </a:cubicBezTo>
                <a:cubicBezTo>
                  <a:pt x="2" y="38"/>
                  <a:pt x="0" y="58"/>
                  <a:pt x="0" y="78"/>
                </a:cubicBezTo>
                <a:cubicBezTo>
                  <a:pt x="0" y="96"/>
                  <a:pt x="0" y="96"/>
                  <a:pt x="0" y="96"/>
                </a:cubicBezTo>
                <a:cubicBezTo>
                  <a:pt x="0" y="116"/>
                  <a:pt x="2" y="136"/>
                  <a:pt x="2" y="136"/>
                </a:cubicBezTo>
                <a:cubicBezTo>
                  <a:pt x="2" y="136"/>
                  <a:pt x="4" y="153"/>
                  <a:pt x="12" y="161"/>
                </a:cubicBezTo>
                <a:cubicBezTo>
                  <a:pt x="21" y="170"/>
                  <a:pt x="34" y="170"/>
                  <a:pt x="39" y="171"/>
                </a:cubicBezTo>
                <a:cubicBezTo>
                  <a:pt x="59" y="173"/>
                  <a:pt x="123" y="174"/>
                  <a:pt x="123" y="174"/>
                </a:cubicBezTo>
                <a:cubicBezTo>
                  <a:pt x="123" y="174"/>
                  <a:pt x="174" y="173"/>
                  <a:pt x="209" y="171"/>
                </a:cubicBezTo>
                <a:cubicBezTo>
                  <a:pt x="214" y="170"/>
                  <a:pt x="224" y="170"/>
                  <a:pt x="233" y="161"/>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7" name="Freeform 862"/>
          <p:cNvSpPr>
            <a:spLocks/>
          </p:cNvSpPr>
          <p:nvPr userDrawn="1"/>
        </p:nvSpPr>
        <p:spPr bwMode="auto">
          <a:xfrm>
            <a:off x="3114026" y="652905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8" name="Freeform 863"/>
          <p:cNvSpPr>
            <a:spLocks/>
          </p:cNvSpPr>
          <p:nvPr userDrawn="1"/>
        </p:nvSpPr>
        <p:spPr bwMode="auto">
          <a:xfrm>
            <a:off x="3114026" y="652905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9" name="Freeform 864"/>
          <p:cNvSpPr>
            <a:spLocks/>
          </p:cNvSpPr>
          <p:nvPr userDrawn="1"/>
        </p:nvSpPr>
        <p:spPr bwMode="auto">
          <a:xfrm>
            <a:off x="3492366" y="6429251"/>
            <a:ext cx="471442" cy="333499"/>
          </a:xfrm>
          <a:custGeom>
            <a:avLst/>
            <a:gdLst>
              <a:gd name="T0" fmla="*/ 244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4 w 246"/>
              <a:gd name="T31" fmla="*/ 161 h 174"/>
              <a:gd name="T32" fmla="*/ 244 w 246"/>
              <a:gd name="T33" fmla="*/ 136 h 174"/>
              <a:gd name="T34" fmla="*/ 246 w 246"/>
              <a:gd name="T35" fmla="*/ 96 h 174"/>
              <a:gd name="T36" fmla="*/ 246 w 246"/>
              <a:gd name="T37" fmla="*/ 78 h 174"/>
              <a:gd name="T38" fmla="*/ 244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4" y="38"/>
                </a:moveTo>
                <a:cubicBezTo>
                  <a:pt x="244" y="38"/>
                  <a:pt x="241" y="21"/>
                  <a:pt x="234" y="13"/>
                </a:cubicBezTo>
                <a:cubicBezTo>
                  <a:pt x="225" y="4"/>
                  <a:pt x="214" y="4"/>
                  <a:pt x="209" y="3"/>
                </a:cubicBezTo>
                <a:cubicBezTo>
                  <a:pt x="175" y="0"/>
                  <a:pt x="123" y="0"/>
                  <a:pt x="123" y="0"/>
                </a:cubicBezTo>
                <a:cubicBezTo>
                  <a:pt x="123" y="0"/>
                  <a:pt x="123" y="0"/>
                  <a:pt x="123" y="0"/>
                </a:cubicBezTo>
                <a:cubicBezTo>
                  <a:pt x="123" y="0"/>
                  <a:pt x="71" y="0"/>
                  <a:pt x="37" y="3"/>
                </a:cubicBezTo>
                <a:cubicBezTo>
                  <a:pt x="32" y="4"/>
                  <a:pt x="22"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1"/>
                </a:cubicBezTo>
                <a:cubicBezTo>
                  <a:pt x="22" y="170"/>
                  <a:pt x="34" y="170"/>
                  <a:pt x="39" y="171"/>
                </a:cubicBezTo>
                <a:cubicBezTo>
                  <a:pt x="59" y="173"/>
                  <a:pt x="123" y="174"/>
                  <a:pt x="123" y="174"/>
                </a:cubicBezTo>
                <a:cubicBezTo>
                  <a:pt x="123" y="174"/>
                  <a:pt x="175" y="173"/>
                  <a:pt x="209" y="171"/>
                </a:cubicBezTo>
                <a:cubicBezTo>
                  <a:pt x="214" y="170"/>
                  <a:pt x="225" y="170"/>
                  <a:pt x="234" y="161"/>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0" name="Freeform 865"/>
          <p:cNvSpPr>
            <a:spLocks/>
          </p:cNvSpPr>
          <p:nvPr userDrawn="1"/>
        </p:nvSpPr>
        <p:spPr bwMode="auto">
          <a:xfrm>
            <a:off x="3675749" y="652905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1" name="Freeform 866"/>
          <p:cNvSpPr>
            <a:spLocks/>
          </p:cNvSpPr>
          <p:nvPr userDrawn="1"/>
        </p:nvSpPr>
        <p:spPr bwMode="auto">
          <a:xfrm>
            <a:off x="3675749" y="652905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4" name="Freeform 879"/>
          <p:cNvSpPr>
            <a:spLocks/>
          </p:cNvSpPr>
          <p:nvPr userDrawn="1"/>
        </p:nvSpPr>
        <p:spPr bwMode="auto">
          <a:xfrm>
            <a:off x="4055786" y="6429251"/>
            <a:ext cx="472254" cy="333499"/>
          </a:xfrm>
          <a:custGeom>
            <a:avLst/>
            <a:gdLst>
              <a:gd name="T0" fmla="*/ 244 w 246"/>
              <a:gd name="T1" fmla="*/ 38 h 174"/>
              <a:gd name="T2" fmla="*/ 234 w 246"/>
              <a:gd name="T3" fmla="*/ 13 h 174"/>
              <a:gd name="T4" fmla="*/ 210 w 246"/>
              <a:gd name="T5" fmla="*/ 3 h 174"/>
              <a:gd name="T6" fmla="*/ 124 w 246"/>
              <a:gd name="T7" fmla="*/ 0 h 174"/>
              <a:gd name="T8" fmla="*/ 123 w 246"/>
              <a:gd name="T9" fmla="*/ 0 h 174"/>
              <a:gd name="T10" fmla="*/ 37 w 246"/>
              <a:gd name="T11" fmla="*/ 3 h 174"/>
              <a:gd name="T12" fmla="*/ 13 w 246"/>
              <a:gd name="T13" fmla="*/ 13 h 174"/>
              <a:gd name="T14" fmla="*/ 3 w 246"/>
              <a:gd name="T15" fmla="*/ 38 h 174"/>
              <a:gd name="T16" fmla="*/ 0 w 246"/>
              <a:gd name="T17" fmla="*/ 78 h 174"/>
              <a:gd name="T18" fmla="*/ 0 w 246"/>
              <a:gd name="T19" fmla="*/ 96 h 174"/>
              <a:gd name="T20" fmla="*/ 3 w 246"/>
              <a:gd name="T21" fmla="*/ 136 h 174"/>
              <a:gd name="T22" fmla="*/ 13 w 246"/>
              <a:gd name="T23" fmla="*/ 161 h 174"/>
              <a:gd name="T24" fmla="*/ 40 w 246"/>
              <a:gd name="T25" fmla="*/ 171 h 174"/>
              <a:gd name="T26" fmla="*/ 123 w 246"/>
              <a:gd name="T27" fmla="*/ 174 h 174"/>
              <a:gd name="T28" fmla="*/ 210 w 246"/>
              <a:gd name="T29" fmla="*/ 171 h 174"/>
              <a:gd name="T30" fmla="*/ 234 w 246"/>
              <a:gd name="T31" fmla="*/ 161 h 174"/>
              <a:gd name="T32" fmla="*/ 244 w 246"/>
              <a:gd name="T33" fmla="*/ 136 h 174"/>
              <a:gd name="T34" fmla="*/ 246 w 246"/>
              <a:gd name="T35" fmla="*/ 96 h 174"/>
              <a:gd name="T36" fmla="*/ 246 w 246"/>
              <a:gd name="T37" fmla="*/ 78 h 174"/>
              <a:gd name="T38" fmla="*/ 244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4" y="38"/>
                </a:moveTo>
                <a:cubicBezTo>
                  <a:pt x="244" y="38"/>
                  <a:pt x="242" y="21"/>
                  <a:pt x="234" y="13"/>
                </a:cubicBezTo>
                <a:cubicBezTo>
                  <a:pt x="225" y="4"/>
                  <a:pt x="214" y="4"/>
                  <a:pt x="210" y="3"/>
                </a:cubicBezTo>
                <a:cubicBezTo>
                  <a:pt x="175" y="0"/>
                  <a:pt x="124" y="0"/>
                  <a:pt x="124" y="0"/>
                </a:cubicBezTo>
                <a:cubicBezTo>
                  <a:pt x="123" y="0"/>
                  <a:pt x="123" y="0"/>
                  <a:pt x="123" y="0"/>
                </a:cubicBezTo>
                <a:cubicBezTo>
                  <a:pt x="123" y="0"/>
                  <a:pt x="72" y="0"/>
                  <a:pt x="37" y="3"/>
                </a:cubicBezTo>
                <a:cubicBezTo>
                  <a:pt x="32" y="4"/>
                  <a:pt x="22" y="4"/>
                  <a:pt x="13"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3" y="161"/>
                </a:cubicBezTo>
                <a:cubicBezTo>
                  <a:pt x="22" y="170"/>
                  <a:pt x="34" y="170"/>
                  <a:pt x="40" y="171"/>
                </a:cubicBezTo>
                <a:cubicBezTo>
                  <a:pt x="59" y="173"/>
                  <a:pt x="123" y="174"/>
                  <a:pt x="123" y="174"/>
                </a:cubicBezTo>
                <a:cubicBezTo>
                  <a:pt x="123" y="174"/>
                  <a:pt x="175" y="173"/>
                  <a:pt x="210" y="171"/>
                </a:cubicBezTo>
                <a:cubicBezTo>
                  <a:pt x="214" y="170"/>
                  <a:pt x="225" y="170"/>
                  <a:pt x="234" y="161"/>
                </a:cubicBezTo>
                <a:cubicBezTo>
                  <a:pt x="242"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5" name="Freeform 880"/>
          <p:cNvSpPr>
            <a:spLocks/>
          </p:cNvSpPr>
          <p:nvPr userDrawn="1"/>
        </p:nvSpPr>
        <p:spPr bwMode="auto">
          <a:xfrm>
            <a:off x="4242415" y="652905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6" name="Freeform 881"/>
          <p:cNvSpPr>
            <a:spLocks/>
          </p:cNvSpPr>
          <p:nvPr userDrawn="1"/>
        </p:nvSpPr>
        <p:spPr bwMode="auto">
          <a:xfrm>
            <a:off x="4242415" y="652905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7" name="Freeform 882"/>
          <p:cNvSpPr>
            <a:spLocks/>
          </p:cNvSpPr>
          <p:nvPr userDrawn="1"/>
        </p:nvSpPr>
        <p:spPr bwMode="auto">
          <a:xfrm>
            <a:off x="4619944" y="6429251"/>
            <a:ext cx="471442" cy="333499"/>
          </a:xfrm>
          <a:custGeom>
            <a:avLst/>
            <a:gdLst>
              <a:gd name="T0" fmla="*/ 243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4 w 246"/>
              <a:gd name="T31" fmla="*/ 161 h 174"/>
              <a:gd name="T32" fmla="*/ 243 w 246"/>
              <a:gd name="T33" fmla="*/ 136 h 174"/>
              <a:gd name="T34" fmla="*/ 246 w 246"/>
              <a:gd name="T35" fmla="*/ 96 h 174"/>
              <a:gd name="T36" fmla="*/ 246 w 246"/>
              <a:gd name="T37" fmla="*/ 78 h 174"/>
              <a:gd name="T38" fmla="*/ 243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3" y="38"/>
                </a:moveTo>
                <a:cubicBezTo>
                  <a:pt x="243" y="38"/>
                  <a:pt x="241" y="21"/>
                  <a:pt x="234" y="13"/>
                </a:cubicBezTo>
                <a:cubicBezTo>
                  <a:pt x="224" y="4"/>
                  <a:pt x="214" y="4"/>
                  <a:pt x="209" y="3"/>
                </a:cubicBezTo>
                <a:cubicBezTo>
                  <a:pt x="175" y="0"/>
                  <a:pt x="123" y="0"/>
                  <a:pt x="123" y="0"/>
                </a:cubicBezTo>
                <a:cubicBezTo>
                  <a:pt x="123" y="0"/>
                  <a:pt x="123" y="0"/>
                  <a:pt x="123" y="0"/>
                </a:cubicBezTo>
                <a:cubicBezTo>
                  <a:pt x="123" y="0"/>
                  <a:pt x="71" y="0"/>
                  <a:pt x="37" y="3"/>
                </a:cubicBezTo>
                <a:cubicBezTo>
                  <a:pt x="32" y="4"/>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1"/>
                </a:cubicBezTo>
                <a:cubicBezTo>
                  <a:pt x="21" y="170"/>
                  <a:pt x="34" y="170"/>
                  <a:pt x="39" y="171"/>
                </a:cubicBezTo>
                <a:cubicBezTo>
                  <a:pt x="59" y="173"/>
                  <a:pt x="123" y="174"/>
                  <a:pt x="123" y="174"/>
                </a:cubicBezTo>
                <a:cubicBezTo>
                  <a:pt x="123" y="174"/>
                  <a:pt x="175" y="173"/>
                  <a:pt x="209" y="171"/>
                </a:cubicBezTo>
                <a:cubicBezTo>
                  <a:pt x="214" y="170"/>
                  <a:pt x="224" y="170"/>
                  <a:pt x="234" y="161"/>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8" name="Freeform 883"/>
          <p:cNvSpPr>
            <a:spLocks/>
          </p:cNvSpPr>
          <p:nvPr userDrawn="1"/>
        </p:nvSpPr>
        <p:spPr bwMode="auto">
          <a:xfrm>
            <a:off x="4804139" y="652905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9" name="Freeform 884"/>
          <p:cNvSpPr>
            <a:spLocks/>
          </p:cNvSpPr>
          <p:nvPr userDrawn="1"/>
        </p:nvSpPr>
        <p:spPr bwMode="auto">
          <a:xfrm>
            <a:off x="4804139" y="6529057"/>
            <a:ext cx="130641" cy="77086"/>
          </a:xfrm>
          <a:custGeom>
            <a:avLst/>
            <a:gdLst>
              <a:gd name="T0" fmla="*/ 0 w 161"/>
              <a:gd name="T1" fmla="*/ 0 h 95"/>
              <a:gd name="T2" fmla="*/ 161 w 161"/>
              <a:gd name="T3" fmla="*/ 83 h 95"/>
              <a:gd name="T4" fmla="*/ 139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39"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0" name="Freeform 885"/>
          <p:cNvSpPr>
            <a:spLocks/>
          </p:cNvSpPr>
          <p:nvPr userDrawn="1"/>
        </p:nvSpPr>
        <p:spPr bwMode="auto">
          <a:xfrm>
            <a:off x="5181667" y="6429251"/>
            <a:ext cx="472254" cy="333499"/>
          </a:xfrm>
          <a:custGeom>
            <a:avLst/>
            <a:gdLst>
              <a:gd name="T0" fmla="*/ 244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3 w 246"/>
              <a:gd name="T15" fmla="*/ 38 h 174"/>
              <a:gd name="T16" fmla="*/ 0 w 246"/>
              <a:gd name="T17" fmla="*/ 78 h 174"/>
              <a:gd name="T18" fmla="*/ 0 w 246"/>
              <a:gd name="T19" fmla="*/ 96 h 174"/>
              <a:gd name="T20" fmla="*/ 3 w 246"/>
              <a:gd name="T21" fmla="*/ 136 h 174"/>
              <a:gd name="T22" fmla="*/ 12 w 246"/>
              <a:gd name="T23" fmla="*/ 161 h 174"/>
              <a:gd name="T24" fmla="*/ 40 w 246"/>
              <a:gd name="T25" fmla="*/ 171 h 174"/>
              <a:gd name="T26" fmla="*/ 123 w 246"/>
              <a:gd name="T27" fmla="*/ 174 h 174"/>
              <a:gd name="T28" fmla="*/ 209 w 246"/>
              <a:gd name="T29" fmla="*/ 171 h 174"/>
              <a:gd name="T30" fmla="*/ 234 w 246"/>
              <a:gd name="T31" fmla="*/ 161 h 174"/>
              <a:gd name="T32" fmla="*/ 244 w 246"/>
              <a:gd name="T33" fmla="*/ 136 h 174"/>
              <a:gd name="T34" fmla="*/ 246 w 246"/>
              <a:gd name="T35" fmla="*/ 96 h 174"/>
              <a:gd name="T36" fmla="*/ 246 w 246"/>
              <a:gd name="T37" fmla="*/ 78 h 174"/>
              <a:gd name="T38" fmla="*/ 244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4" y="38"/>
                </a:moveTo>
                <a:cubicBezTo>
                  <a:pt x="244" y="38"/>
                  <a:pt x="241" y="21"/>
                  <a:pt x="234" y="13"/>
                </a:cubicBezTo>
                <a:cubicBezTo>
                  <a:pt x="225" y="4"/>
                  <a:pt x="214" y="4"/>
                  <a:pt x="209" y="3"/>
                </a:cubicBezTo>
                <a:cubicBezTo>
                  <a:pt x="175" y="0"/>
                  <a:pt x="123" y="0"/>
                  <a:pt x="123" y="0"/>
                </a:cubicBezTo>
                <a:cubicBezTo>
                  <a:pt x="123" y="0"/>
                  <a:pt x="123" y="0"/>
                  <a:pt x="123" y="0"/>
                </a:cubicBezTo>
                <a:cubicBezTo>
                  <a:pt x="123" y="0"/>
                  <a:pt x="72" y="0"/>
                  <a:pt x="37" y="3"/>
                </a:cubicBezTo>
                <a:cubicBezTo>
                  <a:pt x="32" y="4"/>
                  <a:pt x="22" y="4"/>
                  <a:pt x="12"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2" y="161"/>
                </a:cubicBezTo>
                <a:cubicBezTo>
                  <a:pt x="22" y="170"/>
                  <a:pt x="34" y="170"/>
                  <a:pt x="40" y="171"/>
                </a:cubicBezTo>
                <a:cubicBezTo>
                  <a:pt x="59" y="173"/>
                  <a:pt x="123" y="174"/>
                  <a:pt x="123" y="174"/>
                </a:cubicBezTo>
                <a:cubicBezTo>
                  <a:pt x="123" y="174"/>
                  <a:pt x="175" y="173"/>
                  <a:pt x="209" y="171"/>
                </a:cubicBezTo>
                <a:cubicBezTo>
                  <a:pt x="214" y="170"/>
                  <a:pt x="225" y="170"/>
                  <a:pt x="234" y="161"/>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1" name="Freeform 886"/>
          <p:cNvSpPr>
            <a:spLocks/>
          </p:cNvSpPr>
          <p:nvPr userDrawn="1"/>
        </p:nvSpPr>
        <p:spPr bwMode="auto">
          <a:xfrm>
            <a:off x="5365862" y="652905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2" name="Freeform 887"/>
          <p:cNvSpPr>
            <a:spLocks/>
          </p:cNvSpPr>
          <p:nvPr userDrawn="1"/>
        </p:nvSpPr>
        <p:spPr bwMode="auto">
          <a:xfrm>
            <a:off x="5365862" y="652905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3" name="Freeform 888"/>
          <p:cNvSpPr>
            <a:spLocks/>
          </p:cNvSpPr>
          <p:nvPr userDrawn="1"/>
        </p:nvSpPr>
        <p:spPr bwMode="auto">
          <a:xfrm>
            <a:off x="5745824" y="6429251"/>
            <a:ext cx="471442" cy="333499"/>
          </a:xfrm>
          <a:custGeom>
            <a:avLst/>
            <a:gdLst>
              <a:gd name="T0" fmla="*/ 243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4 w 246"/>
              <a:gd name="T31" fmla="*/ 161 h 174"/>
              <a:gd name="T32" fmla="*/ 243 w 246"/>
              <a:gd name="T33" fmla="*/ 136 h 174"/>
              <a:gd name="T34" fmla="*/ 246 w 246"/>
              <a:gd name="T35" fmla="*/ 96 h 174"/>
              <a:gd name="T36" fmla="*/ 246 w 246"/>
              <a:gd name="T37" fmla="*/ 78 h 174"/>
              <a:gd name="T38" fmla="*/ 243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3" y="38"/>
                </a:moveTo>
                <a:cubicBezTo>
                  <a:pt x="243" y="38"/>
                  <a:pt x="241" y="21"/>
                  <a:pt x="234" y="13"/>
                </a:cubicBezTo>
                <a:cubicBezTo>
                  <a:pt x="224" y="4"/>
                  <a:pt x="214" y="4"/>
                  <a:pt x="209" y="3"/>
                </a:cubicBezTo>
                <a:cubicBezTo>
                  <a:pt x="174" y="0"/>
                  <a:pt x="123" y="0"/>
                  <a:pt x="123" y="0"/>
                </a:cubicBezTo>
                <a:cubicBezTo>
                  <a:pt x="123" y="0"/>
                  <a:pt x="123" y="0"/>
                  <a:pt x="123" y="0"/>
                </a:cubicBezTo>
                <a:cubicBezTo>
                  <a:pt x="123" y="0"/>
                  <a:pt x="71" y="0"/>
                  <a:pt x="37" y="3"/>
                </a:cubicBezTo>
                <a:cubicBezTo>
                  <a:pt x="32" y="4"/>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1"/>
                </a:cubicBezTo>
                <a:cubicBezTo>
                  <a:pt x="21" y="170"/>
                  <a:pt x="34" y="170"/>
                  <a:pt x="39" y="171"/>
                </a:cubicBezTo>
                <a:cubicBezTo>
                  <a:pt x="59" y="173"/>
                  <a:pt x="123" y="174"/>
                  <a:pt x="123" y="174"/>
                </a:cubicBezTo>
                <a:cubicBezTo>
                  <a:pt x="123" y="174"/>
                  <a:pt x="174" y="173"/>
                  <a:pt x="209" y="171"/>
                </a:cubicBezTo>
                <a:cubicBezTo>
                  <a:pt x="214" y="170"/>
                  <a:pt x="224" y="170"/>
                  <a:pt x="234" y="161"/>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4" name="Freeform 889"/>
          <p:cNvSpPr>
            <a:spLocks/>
          </p:cNvSpPr>
          <p:nvPr userDrawn="1"/>
        </p:nvSpPr>
        <p:spPr bwMode="auto">
          <a:xfrm>
            <a:off x="5930020" y="652905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5" name="Freeform 890"/>
          <p:cNvSpPr>
            <a:spLocks/>
          </p:cNvSpPr>
          <p:nvPr userDrawn="1"/>
        </p:nvSpPr>
        <p:spPr bwMode="auto">
          <a:xfrm>
            <a:off x="5930020" y="652905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6" name="Freeform 891"/>
          <p:cNvSpPr>
            <a:spLocks/>
          </p:cNvSpPr>
          <p:nvPr userDrawn="1"/>
        </p:nvSpPr>
        <p:spPr bwMode="auto">
          <a:xfrm>
            <a:off x="6307548" y="6429251"/>
            <a:ext cx="472254" cy="333499"/>
          </a:xfrm>
          <a:custGeom>
            <a:avLst/>
            <a:gdLst>
              <a:gd name="T0" fmla="*/ 244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3 w 246"/>
              <a:gd name="T15" fmla="*/ 38 h 174"/>
              <a:gd name="T16" fmla="*/ 0 w 246"/>
              <a:gd name="T17" fmla="*/ 78 h 174"/>
              <a:gd name="T18" fmla="*/ 0 w 246"/>
              <a:gd name="T19" fmla="*/ 96 h 174"/>
              <a:gd name="T20" fmla="*/ 3 w 246"/>
              <a:gd name="T21" fmla="*/ 136 h 174"/>
              <a:gd name="T22" fmla="*/ 12 w 246"/>
              <a:gd name="T23" fmla="*/ 161 h 174"/>
              <a:gd name="T24" fmla="*/ 39 w 246"/>
              <a:gd name="T25" fmla="*/ 171 h 174"/>
              <a:gd name="T26" fmla="*/ 123 w 246"/>
              <a:gd name="T27" fmla="*/ 174 h 174"/>
              <a:gd name="T28" fmla="*/ 209 w 246"/>
              <a:gd name="T29" fmla="*/ 171 h 174"/>
              <a:gd name="T30" fmla="*/ 234 w 246"/>
              <a:gd name="T31" fmla="*/ 161 h 174"/>
              <a:gd name="T32" fmla="*/ 244 w 246"/>
              <a:gd name="T33" fmla="*/ 136 h 174"/>
              <a:gd name="T34" fmla="*/ 246 w 246"/>
              <a:gd name="T35" fmla="*/ 96 h 174"/>
              <a:gd name="T36" fmla="*/ 246 w 246"/>
              <a:gd name="T37" fmla="*/ 78 h 174"/>
              <a:gd name="T38" fmla="*/ 244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4" y="38"/>
                </a:moveTo>
                <a:cubicBezTo>
                  <a:pt x="244" y="38"/>
                  <a:pt x="241" y="21"/>
                  <a:pt x="234" y="13"/>
                </a:cubicBezTo>
                <a:cubicBezTo>
                  <a:pt x="225" y="4"/>
                  <a:pt x="214" y="4"/>
                  <a:pt x="209" y="3"/>
                </a:cubicBezTo>
                <a:cubicBezTo>
                  <a:pt x="175" y="0"/>
                  <a:pt x="123" y="0"/>
                  <a:pt x="123" y="0"/>
                </a:cubicBezTo>
                <a:cubicBezTo>
                  <a:pt x="123" y="0"/>
                  <a:pt x="123" y="0"/>
                  <a:pt x="123" y="0"/>
                </a:cubicBezTo>
                <a:cubicBezTo>
                  <a:pt x="123" y="0"/>
                  <a:pt x="71" y="0"/>
                  <a:pt x="37" y="3"/>
                </a:cubicBezTo>
                <a:cubicBezTo>
                  <a:pt x="32" y="4"/>
                  <a:pt x="22" y="4"/>
                  <a:pt x="12"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2" y="161"/>
                </a:cubicBezTo>
                <a:cubicBezTo>
                  <a:pt x="22" y="170"/>
                  <a:pt x="34" y="170"/>
                  <a:pt x="39" y="171"/>
                </a:cubicBezTo>
                <a:cubicBezTo>
                  <a:pt x="59" y="173"/>
                  <a:pt x="123" y="174"/>
                  <a:pt x="123" y="174"/>
                </a:cubicBezTo>
                <a:cubicBezTo>
                  <a:pt x="123" y="174"/>
                  <a:pt x="175" y="173"/>
                  <a:pt x="209" y="171"/>
                </a:cubicBezTo>
                <a:cubicBezTo>
                  <a:pt x="214" y="170"/>
                  <a:pt x="225" y="170"/>
                  <a:pt x="234" y="161"/>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7" name="Freeform 892"/>
          <p:cNvSpPr>
            <a:spLocks/>
          </p:cNvSpPr>
          <p:nvPr userDrawn="1"/>
        </p:nvSpPr>
        <p:spPr bwMode="auto">
          <a:xfrm>
            <a:off x="6491743" y="652905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8" name="Freeform 893"/>
          <p:cNvSpPr>
            <a:spLocks/>
          </p:cNvSpPr>
          <p:nvPr userDrawn="1"/>
        </p:nvSpPr>
        <p:spPr bwMode="auto">
          <a:xfrm>
            <a:off x="6491743" y="652905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9" name="Freeform 894"/>
          <p:cNvSpPr>
            <a:spLocks/>
          </p:cNvSpPr>
          <p:nvPr userDrawn="1"/>
        </p:nvSpPr>
        <p:spPr bwMode="auto">
          <a:xfrm>
            <a:off x="6871706" y="6429251"/>
            <a:ext cx="471442" cy="333499"/>
          </a:xfrm>
          <a:custGeom>
            <a:avLst/>
            <a:gdLst>
              <a:gd name="T0" fmla="*/ 243 w 246"/>
              <a:gd name="T1" fmla="*/ 38 h 174"/>
              <a:gd name="T2" fmla="*/ 233 w 246"/>
              <a:gd name="T3" fmla="*/ 13 h 174"/>
              <a:gd name="T4" fmla="*/ 209 w 246"/>
              <a:gd name="T5" fmla="*/ 3 h 174"/>
              <a:gd name="T6" fmla="*/ 123 w 246"/>
              <a:gd name="T7" fmla="*/ 0 h 174"/>
              <a:gd name="T8" fmla="*/ 123 w 246"/>
              <a:gd name="T9" fmla="*/ 0 h 174"/>
              <a:gd name="T10" fmla="*/ 36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3 w 246"/>
              <a:gd name="T31" fmla="*/ 161 h 174"/>
              <a:gd name="T32" fmla="*/ 243 w 246"/>
              <a:gd name="T33" fmla="*/ 136 h 174"/>
              <a:gd name="T34" fmla="*/ 246 w 246"/>
              <a:gd name="T35" fmla="*/ 96 h 174"/>
              <a:gd name="T36" fmla="*/ 246 w 246"/>
              <a:gd name="T37" fmla="*/ 78 h 174"/>
              <a:gd name="T38" fmla="*/ 243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3" y="38"/>
                </a:moveTo>
                <a:cubicBezTo>
                  <a:pt x="243" y="38"/>
                  <a:pt x="241" y="21"/>
                  <a:pt x="233" y="13"/>
                </a:cubicBezTo>
                <a:cubicBezTo>
                  <a:pt x="224" y="4"/>
                  <a:pt x="214" y="4"/>
                  <a:pt x="209" y="3"/>
                </a:cubicBezTo>
                <a:cubicBezTo>
                  <a:pt x="174" y="0"/>
                  <a:pt x="123" y="0"/>
                  <a:pt x="123" y="0"/>
                </a:cubicBezTo>
                <a:cubicBezTo>
                  <a:pt x="123" y="0"/>
                  <a:pt x="123" y="0"/>
                  <a:pt x="123" y="0"/>
                </a:cubicBezTo>
                <a:cubicBezTo>
                  <a:pt x="123" y="0"/>
                  <a:pt x="71" y="0"/>
                  <a:pt x="36" y="3"/>
                </a:cubicBezTo>
                <a:cubicBezTo>
                  <a:pt x="32" y="4"/>
                  <a:pt x="21" y="4"/>
                  <a:pt x="12" y="13"/>
                </a:cubicBezTo>
                <a:cubicBezTo>
                  <a:pt x="4" y="21"/>
                  <a:pt x="2" y="38"/>
                  <a:pt x="2" y="38"/>
                </a:cubicBezTo>
                <a:cubicBezTo>
                  <a:pt x="2" y="38"/>
                  <a:pt x="0" y="58"/>
                  <a:pt x="0" y="78"/>
                </a:cubicBezTo>
                <a:cubicBezTo>
                  <a:pt x="0" y="96"/>
                  <a:pt x="0" y="96"/>
                  <a:pt x="0" y="96"/>
                </a:cubicBezTo>
                <a:cubicBezTo>
                  <a:pt x="0" y="116"/>
                  <a:pt x="2" y="136"/>
                  <a:pt x="2" y="136"/>
                </a:cubicBezTo>
                <a:cubicBezTo>
                  <a:pt x="2" y="136"/>
                  <a:pt x="4" y="153"/>
                  <a:pt x="12" y="161"/>
                </a:cubicBezTo>
                <a:cubicBezTo>
                  <a:pt x="21" y="170"/>
                  <a:pt x="33" y="170"/>
                  <a:pt x="39" y="171"/>
                </a:cubicBezTo>
                <a:cubicBezTo>
                  <a:pt x="59" y="173"/>
                  <a:pt x="123" y="174"/>
                  <a:pt x="123" y="174"/>
                </a:cubicBezTo>
                <a:cubicBezTo>
                  <a:pt x="123" y="174"/>
                  <a:pt x="174" y="173"/>
                  <a:pt x="209" y="171"/>
                </a:cubicBezTo>
                <a:cubicBezTo>
                  <a:pt x="214" y="170"/>
                  <a:pt x="224" y="170"/>
                  <a:pt x="233" y="161"/>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0" name="Freeform 895"/>
          <p:cNvSpPr>
            <a:spLocks/>
          </p:cNvSpPr>
          <p:nvPr userDrawn="1"/>
        </p:nvSpPr>
        <p:spPr bwMode="auto">
          <a:xfrm>
            <a:off x="7055901" y="652905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1" name="Freeform 896"/>
          <p:cNvSpPr>
            <a:spLocks/>
          </p:cNvSpPr>
          <p:nvPr userDrawn="1"/>
        </p:nvSpPr>
        <p:spPr bwMode="auto">
          <a:xfrm>
            <a:off x="7055901" y="652905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2" name="Freeform 897"/>
          <p:cNvSpPr>
            <a:spLocks/>
          </p:cNvSpPr>
          <p:nvPr userDrawn="1"/>
        </p:nvSpPr>
        <p:spPr bwMode="auto">
          <a:xfrm>
            <a:off x="7433429" y="6429251"/>
            <a:ext cx="472254" cy="333499"/>
          </a:xfrm>
          <a:custGeom>
            <a:avLst/>
            <a:gdLst>
              <a:gd name="T0" fmla="*/ 244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4 w 246"/>
              <a:gd name="T31" fmla="*/ 161 h 174"/>
              <a:gd name="T32" fmla="*/ 244 w 246"/>
              <a:gd name="T33" fmla="*/ 136 h 174"/>
              <a:gd name="T34" fmla="*/ 246 w 246"/>
              <a:gd name="T35" fmla="*/ 96 h 174"/>
              <a:gd name="T36" fmla="*/ 246 w 246"/>
              <a:gd name="T37" fmla="*/ 78 h 174"/>
              <a:gd name="T38" fmla="*/ 244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4" y="38"/>
                </a:moveTo>
                <a:cubicBezTo>
                  <a:pt x="244" y="38"/>
                  <a:pt x="241" y="21"/>
                  <a:pt x="234" y="13"/>
                </a:cubicBezTo>
                <a:cubicBezTo>
                  <a:pt x="224" y="4"/>
                  <a:pt x="214" y="4"/>
                  <a:pt x="209" y="3"/>
                </a:cubicBezTo>
                <a:cubicBezTo>
                  <a:pt x="175" y="0"/>
                  <a:pt x="123" y="0"/>
                  <a:pt x="123" y="0"/>
                </a:cubicBezTo>
                <a:cubicBezTo>
                  <a:pt x="123" y="0"/>
                  <a:pt x="123" y="0"/>
                  <a:pt x="123" y="0"/>
                </a:cubicBezTo>
                <a:cubicBezTo>
                  <a:pt x="123" y="0"/>
                  <a:pt x="71" y="0"/>
                  <a:pt x="37" y="3"/>
                </a:cubicBezTo>
                <a:cubicBezTo>
                  <a:pt x="32" y="4"/>
                  <a:pt x="22"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1"/>
                </a:cubicBezTo>
                <a:cubicBezTo>
                  <a:pt x="22" y="170"/>
                  <a:pt x="34" y="170"/>
                  <a:pt x="39" y="171"/>
                </a:cubicBezTo>
                <a:cubicBezTo>
                  <a:pt x="59" y="173"/>
                  <a:pt x="123" y="174"/>
                  <a:pt x="123" y="174"/>
                </a:cubicBezTo>
                <a:cubicBezTo>
                  <a:pt x="123" y="174"/>
                  <a:pt x="175" y="173"/>
                  <a:pt x="209" y="171"/>
                </a:cubicBezTo>
                <a:cubicBezTo>
                  <a:pt x="214" y="170"/>
                  <a:pt x="224" y="170"/>
                  <a:pt x="234" y="161"/>
                </a:cubicBezTo>
                <a:cubicBezTo>
                  <a:pt x="241"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3" name="Freeform 898"/>
          <p:cNvSpPr>
            <a:spLocks/>
          </p:cNvSpPr>
          <p:nvPr userDrawn="1"/>
        </p:nvSpPr>
        <p:spPr bwMode="auto">
          <a:xfrm>
            <a:off x="7617624" y="6529057"/>
            <a:ext cx="130641" cy="133887"/>
          </a:xfrm>
          <a:custGeom>
            <a:avLst/>
            <a:gdLst>
              <a:gd name="T0" fmla="*/ 0 w 161"/>
              <a:gd name="T1" fmla="*/ 0 h 165"/>
              <a:gd name="T2" fmla="*/ 161 w 161"/>
              <a:gd name="T3" fmla="*/ 83 h 165"/>
              <a:gd name="T4" fmla="*/ 0 w 161"/>
              <a:gd name="T5" fmla="*/ 165 h 165"/>
              <a:gd name="T6" fmla="*/ 0 w 161"/>
              <a:gd name="T7" fmla="*/ 0 h 165"/>
            </a:gdLst>
            <a:ahLst/>
            <a:cxnLst>
              <a:cxn ang="0">
                <a:pos x="T0" y="T1"/>
              </a:cxn>
              <a:cxn ang="0">
                <a:pos x="T2" y="T3"/>
              </a:cxn>
              <a:cxn ang="0">
                <a:pos x="T4" y="T5"/>
              </a:cxn>
              <a:cxn ang="0">
                <a:pos x="T6" y="T7"/>
              </a:cxn>
            </a:cxnLst>
            <a:rect l="0" t="0" r="r" b="b"/>
            <a:pathLst>
              <a:path w="161" h="165">
                <a:moveTo>
                  <a:pt x="0" y="0"/>
                </a:moveTo>
                <a:lnTo>
                  <a:pt x="161"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4" name="Freeform 899"/>
          <p:cNvSpPr>
            <a:spLocks/>
          </p:cNvSpPr>
          <p:nvPr userDrawn="1"/>
        </p:nvSpPr>
        <p:spPr bwMode="auto">
          <a:xfrm>
            <a:off x="7617624" y="6529057"/>
            <a:ext cx="130641" cy="77086"/>
          </a:xfrm>
          <a:custGeom>
            <a:avLst/>
            <a:gdLst>
              <a:gd name="T0" fmla="*/ 0 w 161"/>
              <a:gd name="T1" fmla="*/ 0 h 95"/>
              <a:gd name="T2" fmla="*/ 161 w 161"/>
              <a:gd name="T3" fmla="*/ 83 h 95"/>
              <a:gd name="T4" fmla="*/ 140 w 161"/>
              <a:gd name="T5" fmla="*/ 95 h 95"/>
              <a:gd name="T6" fmla="*/ 0 w 161"/>
              <a:gd name="T7" fmla="*/ 0 h 95"/>
            </a:gdLst>
            <a:ahLst/>
            <a:cxnLst>
              <a:cxn ang="0">
                <a:pos x="T0" y="T1"/>
              </a:cxn>
              <a:cxn ang="0">
                <a:pos x="T2" y="T3"/>
              </a:cxn>
              <a:cxn ang="0">
                <a:pos x="T4" y="T5"/>
              </a:cxn>
              <a:cxn ang="0">
                <a:pos x="T6" y="T7"/>
              </a:cxn>
            </a:cxnLst>
            <a:rect l="0" t="0" r="r" b="b"/>
            <a:pathLst>
              <a:path w="161" h="95">
                <a:moveTo>
                  <a:pt x="0" y="0"/>
                </a:moveTo>
                <a:lnTo>
                  <a:pt x="161" y="83"/>
                </a:lnTo>
                <a:lnTo>
                  <a:pt x="140"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5" name="Freeform 900"/>
          <p:cNvSpPr>
            <a:spLocks/>
          </p:cNvSpPr>
          <p:nvPr userDrawn="1"/>
        </p:nvSpPr>
        <p:spPr bwMode="auto">
          <a:xfrm>
            <a:off x="7995964" y="6429251"/>
            <a:ext cx="471442" cy="333499"/>
          </a:xfrm>
          <a:custGeom>
            <a:avLst/>
            <a:gdLst>
              <a:gd name="T0" fmla="*/ 244 w 246"/>
              <a:gd name="T1" fmla="*/ 38 h 174"/>
              <a:gd name="T2" fmla="*/ 234 w 246"/>
              <a:gd name="T3" fmla="*/ 13 h 174"/>
              <a:gd name="T4" fmla="*/ 210 w 246"/>
              <a:gd name="T5" fmla="*/ 3 h 174"/>
              <a:gd name="T6" fmla="*/ 123 w 246"/>
              <a:gd name="T7" fmla="*/ 0 h 174"/>
              <a:gd name="T8" fmla="*/ 123 w 246"/>
              <a:gd name="T9" fmla="*/ 0 h 174"/>
              <a:gd name="T10" fmla="*/ 37 w 246"/>
              <a:gd name="T11" fmla="*/ 3 h 174"/>
              <a:gd name="T12" fmla="*/ 13 w 246"/>
              <a:gd name="T13" fmla="*/ 13 h 174"/>
              <a:gd name="T14" fmla="*/ 3 w 246"/>
              <a:gd name="T15" fmla="*/ 38 h 174"/>
              <a:gd name="T16" fmla="*/ 0 w 246"/>
              <a:gd name="T17" fmla="*/ 78 h 174"/>
              <a:gd name="T18" fmla="*/ 0 w 246"/>
              <a:gd name="T19" fmla="*/ 96 h 174"/>
              <a:gd name="T20" fmla="*/ 3 w 246"/>
              <a:gd name="T21" fmla="*/ 136 h 174"/>
              <a:gd name="T22" fmla="*/ 13 w 246"/>
              <a:gd name="T23" fmla="*/ 161 h 174"/>
              <a:gd name="T24" fmla="*/ 40 w 246"/>
              <a:gd name="T25" fmla="*/ 171 h 174"/>
              <a:gd name="T26" fmla="*/ 123 w 246"/>
              <a:gd name="T27" fmla="*/ 174 h 174"/>
              <a:gd name="T28" fmla="*/ 210 w 246"/>
              <a:gd name="T29" fmla="*/ 171 h 174"/>
              <a:gd name="T30" fmla="*/ 234 w 246"/>
              <a:gd name="T31" fmla="*/ 161 h 174"/>
              <a:gd name="T32" fmla="*/ 244 w 246"/>
              <a:gd name="T33" fmla="*/ 136 h 174"/>
              <a:gd name="T34" fmla="*/ 246 w 246"/>
              <a:gd name="T35" fmla="*/ 96 h 174"/>
              <a:gd name="T36" fmla="*/ 246 w 246"/>
              <a:gd name="T37" fmla="*/ 78 h 174"/>
              <a:gd name="T38" fmla="*/ 244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4" y="38"/>
                </a:moveTo>
                <a:cubicBezTo>
                  <a:pt x="244" y="38"/>
                  <a:pt x="242" y="21"/>
                  <a:pt x="234" y="13"/>
                </a:cubicBezTo>
                <a:cubicBezTo>
                  <a:pt x="225" y="4"/>
                  <a:pt x="214" y="4"/>
                  <a:pt x="210" y="3"/>
                </a:cubicBezTo>
                <a:cubicBezTo>
                  <a:pt x="175" y="0"/>
                  <a:pt x="123" y="0"/>
                  <a:pt x="123" y="0"/>
                </a:cubicBezTo>
                <a:cubicBezTo>
                  <a:pt x="123" y="0"/>
                  <a:pt x="123" y="0"/>
                  <a:pt x="123" y="0"/>
                </a:cubicBezTo>
                <a:cubicBezTo>
                  <a:pt x="123" y="0"/>
                  <a:pt x="72" y="0"/>
                  <a:pt x="37" y="3"/>
                </a:cubicBezTo>
                <a:cubicBezTo>
                  <a:pt x="32" y="4"/>
                  <a:pt x="22" y="4"/>
                  <a:pt x="13" y="13"/>
                </a:cubicBezTo>
                <a:cubicBezTo>
                  <a:pt x="5" y="21"/>
                  <a:pt x="3" y="38"/>
                  <a:pt x="3" y="38"/>
                </a:cubicBezTo>
                <a:cubicBezTo>
                  <a:pt x="3" y="38"/>
                  <a:pt x="0" y="58"/>
                  <a:pt x="0" y="78"/>
                </a:cubicBezTo>
                <a:cubicBezTo>
                  <a:pt x="0" y="96"/>
                  <a:pt x="0" y="96"/>
                  <a:pt x="0" y="96"/>
                </a:cubicBezTo>
                <a:cubicBezTo>
                  <a:pt x="0" y="116"/>
                  <a:pt x="3" y="136"/>
                  <a:pt x="3" y="136"/>
                </a:cubicBezTo>
                <a:cubicBezTo>
                  <a:pt x="3" y="136"/>
                  <a:pt x="5" y="153"/>
                  <a:pt x="13" y="161"/>
                </a:cubicBezTo>
                <a:cubicBezTo>
                  <a:pt x="22" y="170"/>
                  <a:pt x="34" y="170"/>
                  <a:pt x="40" y="171"/>
                </a:cubicBezTo>
                <a:cubicBezTo>
                  <a:pt x="59" y="173"/>
                  <a:pt x="123" y="174"/>
                  <a:pt x="123" y="174"/>
                </a:cubicBezTo>
                <a:cubicBezTo>
                  <a:pt x="123" y="174"/>
                  <a:pt x="175" y="173"/>
                  <a:pt x="210" y="171"/>
                </a:cubicBezTo>
                <a:cubicBezTo>
                  <a:pt x="214" y="170"/>
                  <a:pt x="225" y="170"/>
                  <a:pt x="234" y="161"/>
                </a:cubicBezTo>
                <a:cubicBezTo>
                  <a:pt x="242" y="153"/>
                  <a:pt x="244" y="136"/>
                  <a:pt x="244" y="136"/>
                </a:cubicBezTo>
                <a:cubicBezTo>
                  <a:pt x="244" y="136"/>
                  <a:pt x="246" y="116"/>
                  <a:pt x="246" y="96"/>
                </a:cubicBezTo>
                <a:cubicBezTo>
                  <a:pt x="246" y="78"/>
                  <a:pt x="246" y="78"/>
                  <a:pt x="246" y="78"/>
                </a:cubicBezTo>
                <a:cubicBezTo>
                  <a:pt x="246" y="58"/>
                  <a:pt x="244" y="38"/>
                  <a:pt x="244"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6" name="Freeform 901"/>
          <p:cNvSpPr>
            <a:spLocks/>
          </p:cNvSpPr>
          <p:nvPr userDrawn="1"/>
        </p:nvSpPr>
        <p:spPr bwMode="auto">
          <a:xfrm>
            <a:off x="8181782" y="652905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7" name="Freeform 902"/>
          <p:cNvSpPr>
            <a:spLocks/>
          </p:cNvSpPr>
          <p:nvPr userDrawn="1"/>
        </p:nvSpPr>
        <p:spPr bwMode="auto">
          <a:xfrm>
            <a:off x="8181782" y="652905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8" name="Freeform 903"/>
          <p:cNvSpPr>
            <a:spLocks/>
          </p:cNvSpPr>
          <p:nvPr userDrawn="1"/>
        </p:nvSpPr>
        <p:spPr bwMode="auto">
          <a:xfrm>
            <a:off x="8559310" y="6429251"/>
            <a:ext cx="472254" cy="333499"/>
          </a:xfrm>
          <a:custGeom>
            <a:avLst/>
            <a:gdLst>
              <a:gd name="T0" fmla="*/ 243 w 246"/>
              <a:gd name="T1" fmla="*/ 38 h 174"/>
              <a:gd name="T2" fmla="*/ 234 w 246"/>
              <a:gd name="T3" fmla="*/ 13 h 174"/>
              <a:gd name="T4" fmla="*/ 209 w 246"/>
              <a:gd name="T5" fmla="*/ 3 h 174"/>
              <a:gd name="T6" fmla="*/ 123 w 246"/>
              <a:gd name="T7" fmla="*/ 0 h 174"/>
              <a:gd name="T8" fmla="*/ 123 w 246"/>
              <a:gd name="T9" fmla="*/ 0 h 174"/>
              <a:gd name="T10" fmla="*/ 37 w 246"/>
              <a:gd name="T11" fmla="*/ 3 h 174"/>
              <a:gd name="T12" fmla="*/ 12 w 246"/>
              <a:gd name="T13" fmla="*/ 13 h 174"/>
              <a:gd name="T14" fmla="*/ 2 w 246"/>
              <a:gd name="T15" fmla="*/ 38 h 174"/>
              <a:gd name="T16" fmla="*/ 0 w 246"/>
              <a:gd name="T17" fmla="*/ 78 h 174"/>
              <a:gd name="T18" fmla="*/ 0 w 246"/>
              <a:gd name="T19" fmla="*/ 96 h 174"/>
              <a:gd name="T20" fmla="*/ 2 w 246"/>
              <a:gd name="T21" fmla="*/ 136 h 174"/>
              <a:gd name="T22" fmla="*/ 12 w 246"/>
              <a:gd name="T23" fmla="*/ 161 h 174"/>
              <a:gd name="T24" fmla="*/ 39 w 246"/>
              <a:gd name="T25" fmla="*/ 171 h 174"/>
              <a:gd name="T26" fmla="*/ 123 w 246"/>
              <a:gd name="T27" fmla="*/ 174 h 174"/>
              <a:gd name="T28" fmla="*/ 209 w 246"/>
              <a:gd name="T29" fmla="*/ 171 h 174"/>
              <a:gd name="T30" fmla="*/ 234 w 246"/>
              <a:gd name="T31" fmla="*/ 161 h 174"/>
              <a:gd name="T32" fmla="*/ 243 w 246"/>
              <a:gd name="T33" fmla="*/ 136 h 174"/>
              <a:gd name="T34" fmla="*/ 246 w 246"/>
              <a:gd name="T35" fmla="*/ 96 h 174"/>
              <a:gd name="T36" fmla="*/ 246 w 246"/>
              <a:gd name="T37" fmla="*/ 78 h 174"/>
              <a:gd name="T38" fmla="*/ 243 w 246"/>
              <a:gd name="T39"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4">
                <a:moveTo>
                  <a:pt x="243" y="38"/>
                </a:moveTo>
                <a:cubicBezTo>
                  <a:pt x="243" y="38"/>
                  <a:pt x="241" y="21"/>
                  <a:pt x="234" y="13"/>
                </a:cubicBezTo>
                <a:cubicBezTo>
                  <a:pt x="224" y="4"/>
                  <a:pt x="214" y="4"/>
                  <a:pt x="209" y="3"/>
                </a:cubicBezTo>
                <a:cubicBezTo>
                  <a:pt x="175" y="0"/>
                  <a:pt x="123" y="0"/>
                  <a:pt x="123" y="0"/>
                </a:cubicBezTo>
                <a:cubicBezTo>
                  <a:pt x="123" y="0"/>
                  <a:pt x="123" y="0"/>
                  <a:pt x="123" y="0"/>
                </a:cubicBezTo>
                <a:cubicBezTo>
                  <a:pt x="123" y="0"/>
                  <a:pt x="71" y="0"/>
                  <a:pt x="37" y="3"/>
                </a:cubicBezTo>
                <a:cubicBezTo>
                  <a:pt x="32" y="4"/>
                  <a:pt x="21" y="4"/>
                  <a:pt x="12" y="13"/>
                </a:cubicBezTo>
                <a:cubicBezTo>
                  <a:pt x="5" y="21"/>
                  <a:pt x="2" y="38"/>
                  <a:pt x="2" y="38"/>
                </a:cubicBezTo>
                <a:cubicBezTo>
                  <a:pt x="2" y="38"/>
                  <a:pt x="0" y="58"/>
                  <a:pt x="0" y="78"/>
                </a:cubicBezTo>
                <a:cubicBezTo>
                  <a:pt x="0" y="96"/>
                  <a:pt x="0" y="96"/>
                  <a:pt x="0" y="96"/>
                </a:cubicBezTo>
                <a:cubicBezTo>
                  <a:pt x="0" y="116"/>
                  <a:pt x="2" y="136"/>
                  <a:pt x="2" y="136"/>
                </a:cubicBezTo>
                <a:cubicBezTo>
                  <a:pt x="2" y="136"/>
                  <a:pt x="5" y="153"/>
                  <a:pt x="12" y="161"/>
                </a:cubicBezTo>
                <a:cubicBezTo>
                  <a:pt x="21" y="170"/>
                  <a:pt x="34" y="170"/>
                  <a:pt x="39" y="171"/>
                </a:cubicBezTo>
                <a:cubicBezTo>
                  <a:pt x="59" y="173"/>
                  <a:pt x="123" y="174"/>
                  <a:pt x="123" y="174"/>
                </a:cubicBezTo>
                <a:cubicBezTo>
                  <a:pt x="123" y="174"/>
                  <a:pt x="175" y="173"/>
                  <a:pt x="209" y="171"/>
                </a:cubicBezTo>
                <a:cubicBezTo>
                  <a:pt x="214" y="170"/>
                  <a:pt x="224" y="170"/>
                  <a:pt x="234" y="161"/>
                </a:cubicBezTo>
                <a:cubicBezTo>
                  <a:pt x="241" y="153"/>
                  <a:pt x="243" y="136"/>
                  <a:pt x="243" y="136"/>
                </a:cubicBezTo>
                <a:cubicBezTo>
                  <a:pt x="243" y="136"/>
                  <a:pt x="246" y="116"/>
                  <a:pt x="246" y="96"/>
                </a:cubicBezTo>
                <a:cubicBezTo>
                  <a:pt x="246" y="78"/>
                  <a:pt x="246" y="78"/>
                  <a:pt x="246" y="78"/>
                </a:cubicBezTo>
                <a:cubicBezTo>
                  <a:pt x="246" y="58"/>
                  <a:pt x="243" y="38"/>
                  <a:pt x="243" y="38"/>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9" name="Freeform 904"/>
          <p:cNvSpPr>
            <a:spLocks/>
          </p:cNvSpPr>
          <p:nvPr userDrawn="1"/>
        </p:nvSpPr>
        <p:spPr bwMode="auto">
          <a:xfrm>
            <a:off x="8743505" y="6529057"/>
            <a:ext cx="128206" cy="133887"/>
          </a:xfrm>
          <a:custGeom>
            <a:avLst/>
            <a:gdLst>
              <a:gd name="T0" fmla="*/ 0 w 158"/>
              <a:gd name="T1" fmla="*/ 0 h 165"/>
              <a:gd name="T2" fmla="*/ 158 w 158"/>
              <a:gd name="T3" fmla="*/ 83 h 165"/>
              <a:gd name="T4" fmla="*/ 0 w 158"/>
              <a:gd name="T5" fmla="*/ 165 h 165"/>
              <a:gd name="T6" fmla="*/ 0 w 158"/>
              <a:gd name="T7" fmla="*/ 0 h 165"/>
            </a:gdLst>
            <a:ahLst/>
            <a:cxnLst>
              <a:cxn ang="0">
                <a:pos x="T0" y="T1"/>
              </a:cxn>
              <a:cxn ang="0">
                <a:pos x="T2" y="T3"/>
              </a:cxn>
              <a:cxn ang="0">
                <a:pos x="T4" y="T5"/>
              </a:cxn>
              <a:cxn ang="0">
                <a:pos x="T6" y="T7"/>
              </a:cxn>
            </a:cxnLst>
            <a:rect l="0" t="0" r="r" b="b"/>
            <a:pathLst>
              <a:path w="158" h="165">
                <a:moveTo>
                  <a:pt x="0" y="0"/>
                </a:moveTo>
                <a:lnTo>
                  <a:pt x="158" y="83"/>
                </a:lnTo>
                <a:lnTo>
                  <a:pt x="0" y="16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0" name="Freeform 905"/>
          <p:cNvSpPr>
            <a:spLocks/>
          </p:cNvSpPr>
          <p:nvPr userDrawn="1"/>
        </p:nvSpPr>
        <p:spPr bwMode="auto">
          <a:xfrm>
            <a:off x="8743505" y="6529057"/>
            <a:ext cx="128206" cy="77086"/>
          </a:xfrm>
          <a:custGeom>
            <a:avLst/>
            <a:gdLst>
              <a:gd name="T0" fmla="*/ 0 w 158"/>
              <a:gd name="T1" fmla="*/ 0 h 95"/>
              <a:gd name="T2" fmla="*/ 158 w 158"/>
              <a:gd name="T3" fmla="*/ 83 h 95"/>
              <a:gd name="T4" fmla="*/ 137 w 158"/>
              <a:gd name="T5" fmla="*/ 95 h 95"/>
              <a:gd name="T6" fmla="*/ 0 w 158"/>
              <a:gd name="T7" fmla="*/ 0 h 95"/>
            </a:gdLst>
            <a:ahLst/>
            <a:cxnLst>
              <a:cxn ang="0">
                <a:pos x="T0" y="T1"/>
              </a:cxn>
              <a:cxn ang="0">
                <a:pos x="T2" y="T3"/>
              </a:cxn>
              <a:cxn ang="0">
                <a:pos x="T4" y="T5"/>
              </a:cxn>
              <a:cxn ang="0">
                <a:pos x="T6" y="T7"/>
              </a:cxn>
            </a:cxnLst>
            <a:rect l="0" t="0" r="r" b="b"/>
            <a:pathLst>
              <a:path w="158" h="95">
                <a:moveTo>
                  <a:pt x="0" y="0"/>
                </a:moveTo>
                <a:lnTo>
                  <a:pt x="158" y="83"/>
                </a:lnTo>
                <a:lnTo>
                  <a:pt x="137" y="95"/>
                </a:lnTo>
                <a:lnTo>
                  <a:pt x="0" y="0"/>
                </a:lnTo>
                <a:close/>
              </a:path>
            </a:pathLst>
          </a:custGeom>
          <a:solidFill>
            <a:srgbClr val="BCBCB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4" name="Freeform 909"/>
          <p:cNvSpPr>
            <a:spLocks/>
          </p:cNvSpPr>
          <p:nvPr userDrawn="1"/>
        </p:nvSpPr>
        <p:spPr bwMode="auto">
          <a:xfrm>
            <a:off x="1240603" y="1908025"/>
            <a:ext cx="471442" cy="331876"/>
          </a:xfrm>
          <a:custGeom>
            <a:avLst/>
            <a:gdLst>
              <a:gd name="T0" fmla="*/ 244 w 246"/>
              <a:gd name="T1" fmla="*/ 37 h 173"/>
              <a:gd name="T2" fmla="*/ 234 w 246"/>
              <a:gd name="T3" fmla="*/ 12 h 173"/>
              <a:gd name="T4" fmla="*/ 209 w 246"/>
              <a:gd name="T5" fmla="*/ 2 h 173"/>
              <a:gd name="T6" fmla="*/ 123 w 246"/>
              <a:gd name="T7" fmla="*/ 0 h 173"/>
              <a:gd name="T8" fmla="*/ 123 w 246"/>
              <a:gd name="T9" fmla="*/ 0 h 173"/>
              <a:gd name="T10" fmla="*/ 37 w 246"/>
              <a:gd name="T11" fmla="*/ 2 h 173"/>
              <a:gd name="T12" fmla="*/ 12 w 246"/>
              <a:gd name="T13" fmla="*/ 12 h 173"/>
              <a:gd name="T14" fmla="*/ 2 w 246"/>
              <a:gd name="T15" fmla="*/ 37 h 173"/>
              <a:gd name="T16" fmla="*/ 0 w 246"/>
              <a:gd name="T17" fmla="*/ 77 h 173"/>
              <a:gd name="T18" fmla="*/ 0 w 246"/>
              <a:gd name="T19" fmla="*/ 95 h 173"/>
              <a:gd name="T20" fmla="*/ 2 w 246"/>
              <a:gd name="T21" fmla="*/ 135 h 173"/>
              <a:gd name="T22" fmla="*/ 12 w 246"/>
              <a:gd name="T23" fmla="*/ 160 h 173"/>
              <a:gd name="T24" fmla="*/ 39 w 246"/>
              <a:gd name="T25" fmla="*/ 170 h 173"/>
              <a:gd name="T26" fmla="*/ 123 w 246"/>
              <a:gd name="T27" fmla="*/ 173 h 173"/>
              <a:gd name="T28" fmla="*/ 209 w 246"/>
              <a:gd name="T29" fmla="*/ 170 h 173"/>
              <a:gd name="T30" fmla="*/ 234 w 246"/>
              <a:gd name="T31" fmla="*/ 160 h 173"/>
              <a:gd name="T32" fmla="*/ 244 w 246"/>
              <a:gd name="T33" fmla="*/ 135 h 173"/>
              <a:gd name="T34" fmla="*/ 246 w 246"/>
              <a:gd name="T35" fmla="*/ 95 h 173"/>
              <a:gd name="T36" fmla="*/ 246 w 246"/>
              <a:gd name="T37" fmla="*/ 77 h 173"/>
              <a:gd name="T38" fmla="*/ 244 w 246"/>
              <a:gd name="T39" fmla="*/ 3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173">
                <a:moveTo>
                  <a:pt x="244" y="37"/>
                </a:moveTo>
                <a:cubicBezTo>
                  <a:pt x="244" y="37"/>
                  <a:pt x="241" y="20"/>
                  <a:pt x="234" y="12"/>
                </a:cubicBezTo>
                <a:cubicBezTo>
                  <a:pt x="224" y="3"/>
                  <a:pt x="214" y="3"/>
                  <a:pt x="209" y="2"/>
                </a:cubicBezTo>
                <a:cubicBezTo>
                  <a:pt x="175" y="0"/>
                  <a:pt x="123" y="0"/>
                  <a:pt x="123" y="0"/>
                </a:cubicBezTo>
                <a:cubicBezTo>
                  <a:pt x="123" y="0"/>
                  <a:pt x="123" y="0"/>
                  <a:pt x="123" y="0"/>
                </a:cubicBezTo>
                <a:cubicBezTo>
                  <a:pt x="123" y="0"/>
                  <a:pt x="71" y="0"/>
                  <a:pt x="37" y="2"/>
                </a:cubicBezTo>
                <a:cubicBezTo>
                  <a:pt x="32" y="3"/>
                  <a:pt x="22" y="3"/>
                  <a:pt x="12" y="12"/>
                </a:cubicBezTo>
                <a:cubicBezTo>
                  <a:pt x="5" y="20"/>
                  <a:pt x="2" y="37"/>
                  <a:pt x="2" y="37"/>
                </a:cubicBezTo>
                <a:cubicBezTo>
                  <a:pt x="2" y="37"/>
                  <a:pt x="0" y="57"/>
                  <a:pt x="0" y="77"/>
                </a:cubicBezTo>
                <a:cubicBezTo>
                  <a:pt x="0" y="95"/>
                  <a:pt x="0" y="95"/>
                  <a:pt x="0" y="95"/>
                </a:cubicBezTo>
                <a:cubicBezTo>
                  <a:pt x="0" y="115"/>
                  <a:pt x="2" y="135"/>
                  <a:pt x="2" y="135"/>
                </a:cubicBezTo>
                <a:cubicBezTo>
                  <a:pt x="2" y="135"/>
                  <a:pt x="5" y="152"/>
                  <a:pt x="12" y="160"/>
                </a:cubicBezTo>
                <a:cubicBezTo>
                  <a:pt x="22" y="169"/>
                  <a:pt x="34" y="169"/>
                  <a:pt x="39" y="170"/>
                </a:cubicBezTo>
                <a:cubicBezTo>
                  <a:pt x="59" y="172"/>
                  <a:pt x="123" y="173"/>
                  <a:pt x="123" y="173"/>
                </a:cubicBezTo>
                <a:cubicBezTo>
                  <a:pt x="123" y="173"/>
                  <a:pt x="175" y="173"/>
                  <a:pt x="209" y="170"/>
                </a:cubicBezTo>
                <a:cubicBezTo>
                  <a:pt x="214" y="169"/>
                  <a:pt x="224" y="169"/>
                  <a:pt x="234" y="160"/>
                </a:cubicBezTo>
                <a:cubicBezTo>
                  <a:pt x="241" y="152"/>
                  <a:pt x="244" y="135"/>
                  <a:pt x="244" y="135"/>
                </a:cubicBezTo>
                <a:cubicBezTo>
                  <a:pt x="244" y="135"/>
                  <a:pt x="246" y="115"/>
                  <a:pt x="246" y="95"/>
                </a:cubicBezTo>
                <a:cubicBezTo>
                  <a:pt x="246" y="77"/>
                  <a:pt x="246" y="77"/>
                  <a:pt x="246" y="77"/>
                </a:cubicBezTo>
                <a:cubicBezTo>
                  <a:pt x="246" y="57"/>
                  <a:pt x="244" y="37"/>
                  <a:pt x="244" y="37"/>
                </a:cubicBezTo>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5" name="Freeform 910"/>
          <p:cNvSpPr>
            <a:spLocks/>
          </p:cNvSpPr>
          <p:nvPr userDrawn="1"/>
        </p:nvSpPr>
        <p:spPr bwMode="white">
          <a:xfrm>
            <a:off x="1364752" y="1962390"/>
            <a:ext cx="222332" cy="222332"/>
          </a:xfrm>
          <a:custGeom>
            <a:avLst/>
            <a:gdLst>
              <a:gd name="T0" fmla="*/ 0 w 116"/>
              <a:gd name="T1" fmla="*/ 56 h 116"/>
              <a:gd name="T2" fmla="*/ 56 w 116"/>
              <a:gd name="T3" fmla="*/ 0 h 116"/>
              <a:gd name="T4" fmla="*/ 60 w 116"/>
              <a:gd name="T5" fmla="*/ 0 h 116"/>
              <a:gd name="T6" fmla="*/ 116 w 116"/>
              <a:gd name="T7" fmla="*/ 56 h 116"/>
              <a:gd name="T8" fmla="*/ 116 w 116"/>
              <a:gd name="T9" fmla="*/ 60 h 116"/>
              <a:gd name="T10" fmla="*/ 60 w 116"/>
              <a:gd name="T11" fmla="*/ 116 h 116"/>
              <a:gd name="T12" fmla="*/ 56 w 116"/>
              <a:gd name="T13" fmla="*/ 116 h 116"/>
              <a:gd name="T14" fmla="*/ 0 w 116"/>
              <a:gd name="T15" fmla="*/ 60 h 116"/>
              <a:gd name="T16" fmla="*/ 0 w 116"/>
              <a:gd name="T17" fmla="*/ 5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6">
                <a:moveTo>
                  <a:pt x="0" y="56"/>
                </a:moveTo>
                <a:cubicBezTo>
                  <a:pt x="46" y="55"/>
                  <a:pt x="55" y="45"/>
                  <a:pt x="56" y="0"/>
                </a:cubicBezTo>
                <a:cubicBezTo>
                  <a:pt x="60" y="0"/>
                  <a:pt x="60" y="0"/>
                  <a:pt x="60" y="0"/>
                </a:cubicBezTo>
                <a:cubicBezTo>
                  <a:pt x="61" y="45"/>
                  <a:pt x="70" y="55"/>
                  <a:pt x="116" y="56"/>
                </a:cubicBezTo>
                <a:cubicBezTo>
                  <a:pt x="116" y="60"/>
                  <a:pt x="116" y="60"/>
                  <a:pt x="116" y="60"/>
                </a:cubicBezTo>
                <a:cubicBezTo>
                  <a:pt x="70" y="61"/>
                  <a:pt x="61" y="71"/>
                  <a:pt x="60" y="116"/>
                </a:cubicBezTo>
                <a:cubicBezTo>
                  <a:pt x="56" y="116"/>
                  <a:pt x="56" y="116"/>
                  <a:pt x="56" y="116"/>
                </a:cubicBezTo>
                <a:cubicBezTo>
                  <a:pt x="55" y="71"/>
                  <a:pt x="46" y="61"/>
                  <a:pt x="0" y="60"/>
                </a:cubicBezTo>
                <a:cubicBezTo>
                  <a:pt x="0" y="56"/>
                  <a:pt x="0" y="56"/>
                  <a:pt x="0" y="5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26" name="Group 1825"/>
          <p:cNvGrpSpPr/>
          <p:nvPr userDrawn="1"/>
        </p:nvGrpSpPr>
        <p:grpSpPr>
          <a:xfrm>
            <a:off x="1806978" y="1998576"/>
            <a:ext cx="1040474" cy="149961"/>
            <a:chOff x="-865188" y="2427288"/>
            <a:chExt cx="13922376" cy="2006600"/>
          </a:xfrm>
        </p:grpSpPr>
        <p:sp>
          <p:nvSpPr>
            <p:cNvPr id="1827" name="Freeform 914"/>
            <p:cNvSpPr>
              <a:spLocks/>
            </p:cNvSpPr>
            <p:nvPr userDrawn="1"/>
          </p:nvSpPr>
          <p:spPr bwMode="auto">
            <a:xfrm>
              <a:off x="-865188" y="2427288"/>
              <a:ext cx="1665288" cy="2006600"/>
            </a:xfrm>
            <a:custGeom>
              <a:avLst/>
              <a:gdLst>
                <a:gd name="T0" fmla="*/ 0 w 444"/>
                <a:gd name="T1" fmla="*/ 14 h 532"/>
                <a:gd name="T2" fmla="*/ 14 w 444"/>
                <a:gd name="T3" fmla="*/ 0 h 532"/>
                <a:gd name="T4" fmla="*/ 25 w 444"/>
                <a:gd name="T5" fmla="*/ 0 h 532"/>
                <a:gd name="T6" fmla="*/ 43 w 444"/>
                <a:gd name="T7" fmla="*/ 11 h 532"/>
                <a:gd name="T8" fmla="*/ 327 w 444"/>
                <a:gd name="T9" fmla="*/ 284 h 532"/>
                <a:gd name="T10" fmla="*/ 327 w 444"/>
                <a:gd name="T11" fmla="*/ 284 h 532"/>
                <a:gd name="T12" fmla="*/ 327 w 444"/>
                <a:gd name="T13" fmla="*/ 22 h 532"/>
                <a:gd name="T14" fmla="*/ 341 w 444"/>
                <a:gd name="T15" fmla="*/ 8 h 532"/>
                <a:gd name="T16" fmla="*/ 430 w 444"/>
                <a:gd name="T17" fmla="*/ 8 h 532"/>
                <a:gd name="T18" fmla="*/ 444 w 444"/>
                <a:gd name="T19" fmla="*/ 22 h 532"/>
                <a:gd name="T20" fmla="*/ 444 w 444"/>
                <a:gd name="T21" fmla="*/ 519 h 532"/>
                <a:gd name="T22" fmla="*/ 430 w 444"/>
                <a:gd name="T23" fmla="*/ 532 h 532"/>
                <a:gd name="T24" fmla="*/ 423 w 444"/>
                <a:gd name="T25" fmla="*/ 532 h 532"/>
                <a:gd name="T26" fmla="*/ 404 w 444"/>
                <a:gd name="T27" fmla="*/ 524 h 532"/>
                <a:gd name="T28" fmla="*/ 117 w 444"/>
                <a:gd name="T29" fmla="*/ 235 h 532"/>
                <a:gd name="T30" fmla="*/ 116 w 444"/>
                <a:gd name="T31" fmla="*/ 235 h 532"/>
                <a:gd name="T32" fmla="*/ 116 w 444"/>
                <a:gd name="T33" fmla="*/ 511 h 532"/>
                <a:gd name="T34" fmla="*/ 102 w 444"/>
                <a:gd name="T35" fmla="*/ 525 h 532"/>
                <a:gd name="T36" fmla="*/ 14 w 444"/>
                <a:gd name="T37" fmla="*/ 525 h 532"/>
                <a:gd name="T38" fmla="*/ 0 w 444"/>
                <a:gd name="T39" fmla="*/ 511 h 532"/>
                <a:gd name="T40" fmla="*/ 0 w 444"/>
                <a:gd name="T41" fmla="*/ 14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532">
                  <a:moveTo>
                    <a:pt x="0" y="14"/>
                  </a:moveTo>
                  <a:cubicBezTo>
                    <a:pt x="0" y="6"/>
                    <a:pt x="6" y="0"/>
                    <a:pt x="14" y="0"/>
                  </a:cubicBezTo>
                  <a:cubicBezTo>
                    <a:pt x="25" y="0"/>
                    <a:pt x="25" y="0"/>
                    <a:pt x="25" y="0"/>
                  </a:cubicBezTo>
                  <a:cubicBezTo>
                    <a:pt x="32" y="0"/>
                    <a:pt x="37" y="6"/>
                    <a:pt x="43" y="11"/>
                  </a:cubicBezTo>
                  <a:cubicBezTo>
                    <a:pt x="327" y="284"/>
                    <a:pt x="327" y="284"/>
                    <a:pt x="327" y="284"/>
                  </a:cubicBezTo>
                  <a:cubicBezTo>
                    <a:pt x="327" y="284"/>
                    <a:pt x="327" y="284"/>
                    <a:pt x="327" y="284"/>
                  </a:cubicBezTo>
                  <a:cubicBezTo>
                    <a:pt x="327" y="22"/>
                    <a:pt x="327" y="22"/>
                    <a:pt x="327" y="22"/>
                  </a:cubicBezTo>
                  <a:cubicBezTo>
                    <a:pt x="327" y="14"/>
                    <a:pt x="333" y="8"/>
                    <a:pt x="341" y="8"/>
                  </a:cubicBezTo>
                  <a:cubicBezTo>
                    <a:pt x="430" y="8"/>
                    <a:pt x="430" y="8"/>
                    <a:pt x="430" y="8"/>
                  </a:cubicBezTo>
                  <a:cubicBezTo>
                    <a:pt x="437" y="8"/>
                    <a:pt x="444" y="14"/>
                    <a:pt x="444" y="22"/>
                  </a:cubicBezTo>
                  <a:cubicBezTo>
                    <a:pt x="444" y="519"/>
                    <a:pt x="444" y="519"/>
                    <a:pt x="444" y="519"/>
                  </a:cubicBezTo>
                  <a:cubicBezTo>
                    <a:pt x="444" y="527"/>
                    <a:pt x="437" y="532"/>
                    <a:pt x="430" y="532"/>
                  </a:cubicBezTo>
                  <a:cubicBezTo>
                    <a:pt x="423" y="532"/>
                    <a:pt x="423" y="532"/>
                    <a:pt x="423" y="532"/>
                  </a:cubicBezTo>
                  <a:cubicBezTo>
                    <a:pt x="415" y="532"/>
                    <a:pt x="410" y="530"/>
                    <a:pt x="404" y="524"/>
                  </a:cubicBezTo>
                  <a:cubicBezTo>
                    <a:pt x="117" y="235"/>
                    <a:pt x="117" y="235"/>
                    <a:pt x="117" y="235"/>
                  </a:cubicBezTo>
                  <a:cubicBezTo>
                    <a:pt x="116" y="235"/>
                    <a:pt x="116" y="235"/>
                    <a:pt x="116" y="235"/>
                  </a:cubicBezTo>
                  <a:cubicBezTo>
                    <a:pt x="116" y="511"/>
                    <a:pt x="116" y="511"/>
                    <a:pt x="116" y="511"/>
                  </a:cubicBezTo>
                  <a:cubicBezTo>
                    <a:pt x="116" y="518"/>
                    <a:pt x="110" y="525"/>
                    <a:pt x="102" y="525"/>
                  </a:cubicBezTo>
                  <a:cubicBezTo>
                    <a:pt x="14" y="525"/>
                    <a:pt x="14" y="525"/>
                    <a:pt x="14" y="525"/>
                  </a:cubicBezTo>
                  <a:cubicBezTo>
                    <a:pt x="7" y="525"/>
                    <a:pt x="0" y="518"/>
                    <a:pt x="0" y="511"/>
                  </a:cubicBezTo>
                  <a:lnTo>
                    <a:pt x="0" y="14"/>
                  </a:lnTo>
                  <a:close/>
                </a:path>
              </a:pathLst>
            </a:custGeom>
            <a:solidFill>
              <a:srgbClr val="E5007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8" name="Freeform 915"/>
            <p:cNvSpPr>
              <a:spLocks/>
            </p:cNvSpPr>
            <p:nvPr userDrawn="1"/>
          </p:nvSpPr>
          <p:spPr bwMode="auto">
            <a:xfrm>
              <a:off x="1212850" y="2457451"/>
              <a:ext cx="1254125" cy="1951038"/>
            </a:xfrm>
            <a:custGeom>
              <a:avLst/>
              <a:gdLst>
                <a:gd name="T0" fmla="*/ 0 w 334"/>
                <a:gd name="T1" fmla="*/ 14 h 517"/>
                <a:gd name="T2" fmla="*/ 14 w 334"/>
                <a:gd name="T3" fmla="*/ 0 h 517"/>
                <a:gd name="T4" fmla="*/ 320 w 334"/>
                <a:gd name="T5" fmla="*/ 0 h 517"/>
                <a:gd name="T6" fmla="*/ 334 w 334"/>
                <a:gd name="T7" fmla="*/ 14 h 517"/>
                <a:gd name="T8" fmla="*/ 334 w 334"/>
                <a:gd name="T9" fmla="*/ 94 h 517"/>
                <a:gd name="T10" fmla="*/ 320 w 334"/>
                <a:gd name="T11" fmla="*/ 108 h 517"/>
                <a:gd name="T12" fmla="*/ 115 w 334"/>
                <a:gd name="T13" fmla="*/ 108 h 517"/>
                <a:gd name="T14" fmla="*/ 115 w 334"/>
                <a:gd name="T15" fmla="*/ 200 h 517"/>
                <a:gd name="T16" fmla="*/ 284 w 334"/>
                <a:gd name="T17" fmla="*/ 200 h 517"/>
                <a:gd name="T18" fmla="*/ 298 w 334"/>
                <a:gd name="T19" fmla="*/ 214 h 517"/>
                <a:gd name="T20" fmla="*/ 298 w 334"/>
                <a:gd name="T21" fmla="*/ 294 h 517"/>
                <a:gd name="T22" fmla="*/ 284 w 334"/>
                <a:gd name="T23" fmla="*/ 308 h 517"/>
                <a:gd name="T24" fmla="*/ 115 w 334"/>
                <a:gd name="T25" fmla="*/ 308 h 517"/>
                <a:gd name="T26" fmla="*/ 115 w 334"/>
                <a:gd name="T27" fmla="*/ 408 h 517"/>
                <a:gd name="T28" fmla="*/ 320 w 334"/>
                <a:gd name="T29" fmla="*/ 408 h 517"/>
                <a:gd name="T30" fmla="*/ 334 w 334"/>
                <a:gd name="T31" fmla="*/ 422 h 517"/>
                <a:gd name="T32" fmla="*/ 334 w 334"/>
                <a:gd name="T33" fmla="*/ 503 h 517"/>
                <a:gd name="T34" fmla="*/ 320 w 334"/>
                <a:gd name="T35" fmla="*/ 517 h 517"/>
                <a:gd name="T36" fmla="*/ 14 w 334"/>
                <a:gd name="T37" fmla="*/ 517 h 517"/>
                <a:gd name="T38" fmla="*/ 0 w 334"/>
                <a:gd name="T39" fmla="*/ 503 h 517"/>
                <a:gd name="T40" fmla="*/ 0 w 334"/>
                <a:gd name="T41" fmla="*/ 14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517">
                  <a:moveTo>
                    <a:pt x="0" y="14"/>
                  </a:moveTo>
                  <a:cubicBezTo>
                    <a:pt x="0" y="6"/>
                    <a:pt x="6" y="0"/>
                    <a:pt x="14" y="0"/>
                  </a:cubicBezTo>
                  <a:cubicBezTo>
                    <a:pt x="320" y="0"/>
                    <a:pt x="320" y="0"/>
                    <a:pt x="320" y="0"/>
                  </a:cubicBezTo>
                  <a:cubicBezTo>
                    <a:pt x="328" y="0"/>
                    <a:pt x="334" y="6"/>
                    <a:pt x="334" y="14"/>
                  </a:cubicBezTo>
                  <a:cubicBezTo>
                    <a:pt x="334" y="94"/>
                    <a:pt x="334" y="94"/>
                    <a:pt x="334" y="94"/>
                  </a:cubicBezTo>
                  <a:cubicBezTo>
                    <a:pt x="334" y="102"/>
                    <a:pt x="328" y="108"/>
                    <a:pt x="320" y="108"/>
                  </a:cubicBezTo>
                  <a:cubicBezTo>
                    <a:pt x="115" y="108"/>
                    <a:pt x="115" y="108"/>
                    <a:pt x="115" y="108"/>
                  </a:cubicBezTo>
                  <a:cubicBezTo>
                    <a:pt x="115" y="200"/>
                    <a:pt x="115" y="200"/>
                    <a:pt x="115" y="200"/>
                  </a:cubicBezTo>
                  <a:cubicBezTo>
                    <a:pt x="284" y="200"/>
                    <a:pt x="284" y="200"/>
                    <a:pt x="284" y="200"/>
                  </a:cubicBezTo>
                  <a:cubicBezTo>
                    <a:pt x="291" y="200"/>
                    <a:pt x="298" y="206"/>
                    <a:pt x="298" y="214"/>
                  </a:cubicBezTo>
                  <a:cubicBezTo>
                    <a:pt x="298" y="294"/>
                    <a:pt x="298" y="294"/>
                    <a:pt x="298" y="294"/>
                  </a:cubicBezTo>
                  <a:cubicBezTo>
                    <a:pt x="298" y="302"/>
                    <a:pt x="291" y="308"/>
                    <a:pt x="284" y="308"/>
                  </a:cubicBezTo>
                  <a:cubicBezTo>
                    <a:pt x="115" y="308"/>
                    <a:pt x="115" y="308"/>
                    <a:pt x="115" y="308"/>
                  </a:cubicBezTo>
                  <a:cubicBezTo>
                    <a:pt x="115" y="408"/>
                    <a:pt x="115" y="408"/>
                    <a:pt x="115" y="408"/>
                  </a:cubicBezTo>
                  <a:cubicBezTo>
                    <a:pt x="320" y="408"/>
                    <a:pt x="320" y="408"/>
                    <a:pt x="320" y="408"/>
                  </a:cubicBezTo>
                  <a:cubicBezTo>
                    <a:pt x="328" y="408"/>
                    <a:pt x="334" y="415"/>
                    <a:pt x="334" y="422"/>
                  </a:cubicBezTo>
                  <a:cubicBezTo>
                    <a:pt x="334" y="503"/>
                    <a:pt x="334" y="503"/>
                    <a:pt x="334" y="503"/>
                  </a:cubicBezTo>
                  <a:cubicBezTo>
                    <a:pt x="334" y="510"/>
                    <a:pt x="328" y="517"/>
                    <a:pt x="320" y="517"/>
                  </a:cubicBezTo>
                  <a:cubicBezTo>
                    <a:pt x="14" y="517"/>
                    <a:pt x="14" y="517"/>
                    <a:pt x="14" y="517"/>
                  </a:cubicBezTo>
                  <a:cubicBezTo>
                    <a:pt x="6" y="517"/>
                    <a:pt x="0" y="510"/>
                    <a:pt x="0" y="503"/>
                  </a:cubicBezTo>
                  <a:lnTo>
                    <a:pt x="0" y="14"/>
                  </a:lnTo>
                  <a:close/>
                </a:path>
              </a:pathLst>
            </a:custGeom>
            <a:solidFill>
              <a:srgbClr val="E5007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9" name="Freeform 916"/>
            <p:cNvSpPr>
              <a:spLocks/>
            </p:cNvSpPr>
            <p:nvPr userDrawn="1"/>
          </p:nvSpPr>
          <p:spPr bwMode="auto">
            <a:xfrm>
              <a:off x="2620962" y="2427288"/>
              <a:ext cx="2371725" cy="2006600"/>
            </a:xfrm>
            <a:custGeom>
              <a:avLst/>
              <a:gdLst>
                <a:gd name="T0" fmla="*/ 3 w 632"/>
                <a:gd name="T1" fmla="*/ 26 h 532"/>
                <a:gd name="T2" fmla="*/ 16 w 632"/>
                <a:gd name="T3" fmla="*/ 8 h 532"/>
                <a:gd name="T4" fmla="*/ 103 w 632"/>
                <a:gd name="T5" fmla="*/ 8 h 532"/>
                <a:gd name="T6" fmla="*/ 116 w 632"/>
                <a:gd name="T7" fmla="*/ 18 h 532"/>
                <a:gd name="T8" fmla="*/ 179 w 632"/>
                <a:gd name="T9" fmla="*/ 268 h 532"/>
                <a:gd name="T10" fmla="*/ 182 w 632"/>
                <a:gd name="T11" fmla="*/ 268 h 532"/>
                <a:gd name="T12" fmla="*/ 297 w 632"/>
                <a:gd name="T13" fmla="*/ 9 h 532"/>
                <a:gd name="T14" fmla="*/ 309 w 632"/>
                <a:gd name="T15" fmla="*/ 0 h 532"/>
                <a:gd name="T16" fmla="*/ 323 w 632"/>
                <a:gd name="T17" fmla="*/ 0 h 532"/>
                <a:gd name="T18" fmla="*/ 335 w 632"/>
                <a:gd name="T19" fmla="*/ 9 h 532"/>
                <a:gd name="T20" fmla="*/ 450 w 632"/>
                <a:gd name="T21" fmla="*/ 268 h 532"/>
                <a:gd name="T22" fmla="*/ 453 w 632"/>
                <a:gd name="T23" fmla="*/ 268 h 532"/>
                <a:gd name="T24" fmla="*/ 516 w 632"/>
                <a:gd name="T25" fmla="*/ 18 h 532"/>
                <a:gd name="T26" fmla="*/ 529 w 632"/>
                <a:gd name="T27" fmla="*/ 8 h 532"/>
                <a:gd name="T28" fmla="*/ 616 w 632"/>
                <a:gd name="T29" fmla="*/ 8 h 532"/>
                <a:gd name="T30" fmla="*/ 629 w 632"/>
                <a:gd name="T31" fmla="*/ 26 h 532"/>
                <a:gd name="T32" fmla="*/ 490 w 632"/>
                <a:gd name="T33" fmla="*/ 522 h 532"/>
                <a:gd name="T34" fmla="*/ 476 w 632"/>
                <a:gd name="T35" fmla="*/ 532 h 532"/>
                <a:gd name="T36" fmla="*/ 464 w 632"/>
                <a:gd name="T37" fmla="*/ 532 h 532"/>
                <a:gd name="T38" fmla="*/ 452 w 632"/>
                <a:gd name="T39" fmla="*/ 524 h 532"/>
                <a:gd name="T40" fmla="*/ 317 w 632"/>
                <a:gd name="T41" fmla="*/ 222 h 532"/>
                <a:gd name="T42" fmla="*/ 315 w 632"/>
                <a:gd name="T43" fmla="*/ 222 h 532"/>
                <a:gd name="T44" fmla="*/ 180 w 632"/>
                <a:gd name="T45" fmla="*/ 524 h 532"/>
                <a:gd name="T46" fmla="*/ 168 w 632"/>
                <a:gd name="T47" fmla="*/ 532 h 532"/>
                <a:gd name="T48" fmla="*/ 156 w 632"/>
                <a:gd name="T49" fmla="*/ 532 h 532"/>
                <a:gd name="T50" fmla="*/ 143 w 632"/>
                <a:gd name="T51" fmla="*/ 522 h 532"/>
                <a:gd name="T52" fmla="*/ 3 w 632"/>
                <a:gd name="T53" fmla="*/ 2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2" h="532">
                  <a:moveTo>
                    <a:pt x="3" y="26"/>
                  </a:moveTo>
                  <a:cubicBezTo>
                    <a:pt x="0" y="15"/>
                    <a:pt x="6" y="8"/>
                    <a:pt x="16" y="8"/>
                  </a:cubicBezTo>
                  <a:cubicBezTo>
                    <a:pt x="103" y="8"/>
                    <a:pt x="103" y="8"/>
                    <a:pt x="103" y="8"/>
                  </a:cubicBezTo>
                  <a:cubicBezTo>
                    <a:pt x="109" y="8"/>
                    <a:pt x="115" y="13"/>
                    <a:pt x="116" y="18"/>
                  </a:cubicBezTo>
                  <a:cubicBezTo>
                    <a:pt x="179" y="268"/>
                    <a:pt x="179" y="268"/>
                    <a:pt x="179" y="268"/>
                  </a:cubicBezTo>
                  <a:cubicBezTo>
                    <a:pt x="182" y="268"/>
                    <a:pt x="182" y="268"/>
                    <a:pt x="182" y="268"/>
                  </a:cubicBezTo>
                  <a:cubicBezTo>
                    <a:pt x="297" y="9"/>
                    <a:pt x="297" y="9"/>
                    <a:pt x="297" y="9"/>
                  </a:cubicBezTo>
                  <a:cubicBezTo>
                    <a:pt x="299" y="4"/>
                    <a:pt x="304" y="0"/>
                    <a:pt x="309" y="0"/>
                  </a:cubicBezTo>
                  <a:cubicBezTo>
                    <a:pt x="323" y="0"/>
                    <a:pt x="323" y="0"/>
                    <a:pt x="323" y="0"/>
                  </a:cubicBezTo>
                  <a:cubicBezTo>
                    <a:pt x="329" y="0"/>
                    <a:pt x="334" y="4"/>
                    <a:pt x="335" y="9"/>
                  </a:cubicBezTo>
                  <a:cubicBezTo>
                    <a:pt x="450" y="268"/>
                    <a:pt x="450" y="268"/>
                    <a:pt x="450" y="268"/>
                  </a:cubicBezTo>
                  <a:cubicBezTo>
                    <a:pt x="453" y="268"/>
                    <a:pt x="453" y="268"/>
                    <a:pt x="453" y="268"/>
                  </a:cubicBezTo>
                  <a:cubicBezTo>
                    <a:pt x="516" y="18"/>
                    <a:pt x="516" y="18"/>
                    <a:pt x="516" y="18"/>
                  </a:cubicBezTo>
                  <a:cubicBezTo>
                    <a:pt x="518" y="13"/>
                    <a:pt x="523" y="8"/>
                    <a:pt x="529" y="8"/>
                  </a:cubicBezTo>
                  <a:cubicBezTo>
                    <a:pt x="616" y="8"/>
                    <a:pt x="616" y="8"/>
                    <a:pt x="616" y="8"/>
                  </a:cubicBezTo>
                  <a:cubicBezTo>
                    <a:pt x="626" y="8"/>
                    <a:pt x="632" y="15"/>
                    <a:pt x="629" y="26"/>
                  </a:cubicBezTo>
                  <a:cubicBezTo>
                    <a:pt x="490" y="522"/>
                    <a:pt x="490" y="522"/>
                    <a:pt x="490" y="522"/>
                  </a:cubicBezTo>
                  <a:cubicBezTo>
                    <a:pt x="488" y="527"/>
                    <a:pt x="482" y="532"/>
                    <a:pt x="476" y="532"/>
                  </a:cubicBezTo>
                  <a:cubicBezTo>
                    <a:pt x="464" y="532"/>
                    <a:pt x="464" y="532"/>
                    <a:pt x="464" y="532"/>
                  </a:cubicBezTo>
                  <a:cubicBezTo>
                    <a:pt x="459" y="532"/>
                    <a:pt x="454" y="528"/>
                    <a:pt x="452" y="524"/>
                  </a:cubicBezTo>
                  <a:cubicBezTo>
                    <a:pt x="317" y="222"/>
                    <a:pt x="317" y="222"/>
                    <a:pt x="317" y="222"/>
                  </a:cubicBezTo>
                  <a:cubicBezTo>
                    <a:pt x="315" y="222"/>
                    <a:pt x="315" y="222"/>
                    <a:pt x="315" y="222"/>
                  </a:cubicBezTo>
                  <a:cubicBezTo>
                    <a:pt x="180" y="524"/>
                    <a:pt x="180" y="524"/>
                    <a:pt x="180" y="524"/>
                  </a:cubicBezTo>
                  <a:cubicBezTo>
                    <a:pt x="178" y="528"/>
                    <a:pt x="173" y="532"/>
                    <a:pt x="168" y="532"/>
                  </a:cubicBezTo>
                  <a:cubicBezTo>
                    <a:pt x="156" y="532"/>
                    <a:pt x="156" y="532"/>
                    <a:pt x="156" y="532"/>
                  </a:cubicBezTo>
                  <a:cubicBezTo>
                    <a:pt x="150" y="532"/>
                    <a:pt x="144" y="527"/>
                    <a:pt x="143" y="522"/>
                  </a:cubicBezTo>
                  <a:lnTo>
                    <a:pt x="3" y="26"/>
                  </a:lnTo>
                  <a:close/>
                </a:path>
              </a:pathLst>
            </a:custGeom>
            <a:solidFill>
              <a:srgbClr val="E5007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0" name="Freeform 917"/>
            <p:cNvSpPr>
              <a:spLocks/>
            </p:cNvSpPr>
            <p:nvPr userDrawn="1"/>
          </p:nvSpPr>
          <p:spPr bwMode="auto">
            <a:xfrm>
              <a:off x="5788025" y="2427288"/>
              <a:ext cx="1666875" cy="2006600"/>
            </a:xfrm>
            <a:custGeom>
              <a:avLst/>
              <a:gdLst>
                <a:gd name="T0" fmla="*/ 0 w 444"/>
                <a:gd name="T1" fmla="*/ 14 h 532"/>
                <a:gd name="T2" fmla="*/ 14 w 444"/>
                <a:gd name="T3" fmla="*/ 0 h 532"/>
                <a:gd name="T4" fmla="*/ 25 w 444"/>
                <a:gd name="T5" fmla="*/ 0 h 532"/>
                <a:gd name="T6" fmla="*/ 43 w 444"/>
                <a:gd name="T7" fmla="*/ 11 h 532"/>
                <a:gd name="T8" fmla="*/ 327 w 444"/>
                <a:gd name="T9" fmla="*/ 284 h 532"/>
                <a:gd name="T10" fmla="*/ 328 w 444"/>
                <a:gd name="T11" fmla="*/ 284 h 532"/>
                <a:gd name="T12" fmla="*/ 328 w 444"/>
                <a:gd name="T13" fmla="*/ 22 h 532"/>
                <a:gd name="T14" fmla="*/ 342 w 444"/>
                <a:gd name="T15" fmla="*/ 8 h 532"/>
                <a:gd name="T16" fmla="*/ 430 w 444"/>
                <a:gd name="T17" fmla="*/ 8 h 532"/>
                <a:gd name="T18" fmla="*/ 444 w 444"/>
                <a:gd name="T19" fmla="*/ 22 h 532"/>
                <a:gd name="T20" fmla="*/ 444 w 444"/>
                <a:gd name="T21" fmla="*/ 519 h 532"/>
                <a:gd name="T22" fmla="*/ 430 w 444"/>
                <a:gd name="T23" fmla="*/ 532 h 532"/>
                <a:gd name="T24" fmla="*/ 423 w 444"/>
                <a:gd name="T25" fmla="*/ 532 h 532"/>
                <a:gd name="T26" fmla="*/ 404 w 444"/>
                <a:gd name="T27" fmla="*/ 524 h 532"/>
                <a:gd name="T28" fmla="*/ 117 w 444"/>
                <a:gd name="T29" fmla="*/ 235 h 532"/>
                <a:gd name="T30" fmla="*/ 117 w 444"/>
                <a:gd name="T31" fmla="*/ 235 h 532"/>
                <a:gd name="T32" fmla="*/ 117 w 444"/>
                <a:gd name="T33" fmla="*/ 511 h 532"/>
                <a:gd name="T34" fmla="*/ 103 w 444"/>
                <a:gd name="T35" fmla="*/ 525 h 532"/>
                <a:gd name="T36" fmla="*/ 15 w 444"/>
                <a:gd name="T37" fmla="*/ 525 h 532"/>
                <a:gd name="T38" fmla="*/ 1 w 444"/>
                <a:gd name="T39" fmla="*/ 511 h 532"/>
                <a:gd name="T40" fmla="*/ 0 w 444"/>
                <a:gd name="T41" fmla="*/ 14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532">
                  <a:moveTo>
                    <a:pt x="0" y="14"/>
                  </a:moveTo>
                  <a:cubicBezTo>
                    <a:pt x="0" y="6"/>
                    <a:pt x="7" y="0"/>
                    <a:pt x="14" y="0"/>
                  </a:cubicBezTo>
                  <a:cubicBezTo>
                    <a:pt x="25" y="0"/>
                    <a:pt x="25" y="0"/>
                    <a:pt x="25" y="0"/>
                  </a:cubicBezTo>
                  <a:cubicBezTo>
                    <a:pt x="32" y="0"/>
                    <a:pt x="38" y="6"/>
                    <a:pt x="43" y="11"/>
                  </a:cubicBezTo>
                  <a:cubicBezTo>
                    <a:pt x="327" y="284"/>
                    <a:pt x="327" y="284"/>
                    <a:pt x="327" y="284"/>
                  </a:cubicBezTo>
                  <a:cubicBezTo>
                    <a:pt x="328" y="284"/>
                    <a:pt x="328" y="284"/>
                    <a:pt x="328" y="284"/>
                  </a:cubicBezTo>
                  <a:cubicBezTo>
                    <a:pt x="328" y="22"/>
                    <a:pt x="328" y="22"/>
                    <a:pt x="328" y="22"/>
                  </a:cubicBezTo>
                  <a:cubicBezTo>
                    <a:pt x="328" y="14"/>
                    <a:pt x="334" y="8"/>
                    <a:pt x="342" y="8"/>
                  </a:cubicBezTo>
                  <a:cubicBezTo>
                    <a:pt x="430" y="8"/>
                    <a:pt x="430" y="8"/>
                    <a:pt x="430" y="8"/>
                  </a:cubicBezTo>
                  <a:cubicBezTo>
                    <a:pt x="438" y="8"/>
                    <a:pt x="444" y="14"/>
                    <a:pt x="444" y="22"/>
                  </a:cubicBezTo>
                  <a:cubicBezTo>
                    <a:pt x="444" y="519"/>
                    <a:pt x="444" y="519"/>
                    <a:pt x="444" y="519"/>
                  </a:cubicBezTo>
                  <a:cubicBezTo>
                    <a:pt x="444" y="527"/>
                    <a:pt x="438" y="532"/>
                    <a:pt x="430" y="532"/>
                  </a:cubicBezTo>
                  <a:cubicBezTo>
                    <a:pt x="423" y="532"/>
                    <a:pt x="423" y="532"/>
                    <a:pt x="423" y="532"/>
                  </a:cubicBezTo>
                  <a:cubicBezTo>
                    <a:pt x="416" y="532"/>
                    <a:pt x="410" y="530"/>
                    <a:pt x="404" y="524"/>
                  </a:cubicBezTo>
                  <a:cubicBezTo>
                    <a:pt x="117" y="235"/>
                    <a:pt x="117" y="235"/>
                    <a:pt x="117" y="235"/>
                  </a:cubicBezTo>
                  <a:cubicBezTo>
                    <a:pt x="117" y="235"/>
                    <a:pt x="117" y="235"/>
                    <a:pt x="117" y="235"/>
                  </a:cubicBezTo>
                  <a:cubicBezTo>
                    <a:pt x="117" y="511"/>
                    <a:pt x="117" y="511"/>
                    <a:pt x="117" y="511"/>
                  </a:cubicBezTo>
                  <a:cubicBezTo>
                    <a:pt x="117" y="518"/>
                    <a:pt x="111" y="525"/>
                    <a:pt x="103" y="525"/>
                  </a:cubicBezTo>
                  <a:cubicBezTo>
                    <a:pt x="15" y="525"/>
                    <a:pt x="15" y="525"/>
                    <a:pt x="15" y="525"/>
                  </a:cubicBezTo>
                  <a:cubicBezTo>
                    <a:pt x="7" y="525"/>
                    <a:pt x="1" y="518"/>
                    <a:pt x="1" y="511"/>
                  </a:cubicBezTo>
                  <a:lnTo>
                    <a:pt x="0" y="14"/>
                  </a:lnTo>
                  <a:close/>
                </a:path>
              </a:pathLst>
            </a:custGeom>
            <a:solidFill>
              <a:srgbClr val="E5007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1" name="Freeform 918"/>
            <p:cNvSpPr>
              <a:spLocks/>
            </p:cNvSpPr>
            <p:nvPr userDrawn="1"/>
          </p:nvSpPr>
          <p:spPr bwMode="auto">
            <a:xfrm>
              <a:off x="7867650" y="2457451"/>
              <a:ext cx="1252538" cy="1951038"/>
            </a:xfrm>
            <a:custGeom>
              <a:avLst/>
              <a:gdLst>
                <a:gd name="T0" fmla="*/ 0 w 334"/>
                <a:gd name="T1" fmla="*/ 14 h 517"/>
                <a:gd name="T2" fmla="*/ 14 w 334"/>
                <a:gd name="T3" fmla="*/ 0 h 517"/>
                <a:gd name="T4" fmla="*/ 320 w 334"/>
                <a:gd name="T5" fmla="*/ 0 h 517"/>
                <a:gd name="T6" fmla="*/ 334 w 334"/>
                <a:gd name="T7" fmla="*/ 14 h 517"/>
                <a:gd name="T8" fmla="*/ 334 w 334"/>
                <a:gd name="T9" fmla="*/ 94 h 517"/>
                <a:gd name="T10" fmla="*/ 320 w 334"/>
                <a:gd name="T11" fmla="*/ 108 h 517"/>
                <a:gd name="T12" fmla="*/ 115 w 334"/>
                <a:gd name="T13" fmla="*/ 108 h 517"/>
                <a:gd name="T14" fmla="*/ 115 w 334"/>
                <a:gd name="T15" fmla="*/ 200 h 517"/>
                <a:gd name="T16" fmla="*/ 284 w 334"/>
                <a:gd name="T17" fmla="*/ 200 h 517"/>
                <a:gd name="T18" fmla="*/ 298 w 334"/>
                <a:gd name="T19" fmla="*/ 214 h 517"/>
                <a:gd name="T20" fmla="*/ 298 w 334"/>
                <a:gd name="T21" fmla="*/ 294 h 517"/>
                <a:gd name="T22" fmla="*/ 284 w 334"/>
                <a:gd name="T23" fmla="*/ 308 h 517"/>
                <a:gd name="T24" fmla="*/ 115 w 334"/>
                <a:gd name="T25" fmla="*/ 308 h 517"/>
                <a:gd name="T26" fmla="*/ 115 w 334"/>
                <a:gd name="T27" fmla="*/ 408 h 517"/>
                <a:gd name="T28" fmla="*/ 320 w 334"/>
                <a:gd name="T29" fmla="*/ 408 h 517"/>
                <a:gd name="T30" fmla="*/ 334 w 334"/>
                <a:gd name="T31" fmla="*/ 422 h 517"/>
                <a:gd name="T32" fmla="*/ 334 w 334"/>
                <a:gd name="T33" fmla="*/ 503 h 517"/>
                <a:gd name="T34" fmla="*/ 320 w 334"/>
                <a:gd name="T35" fmla="*/ 517 h 517"/>
                <a:gd name="T36" fmla="*/ 14 w 334"/>
                <a:gd name="T37" fmla="*/ 517 h 517"/>
                <a:gd name="T38" fmla="*/ 0 w 334"/>
                <a:gd name="T39" fmla="*/ 503 h 517"/>
                <a:gd name="T40" fmla="*/ 0 w 334"/>
                <a:gd name="T41" fmla="*/ 14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517">
                  <a:moveTo>
                    <a:pt x="0" y="14"/>
                  </a:moveTo>
                  <a:cubicBezTo>
                    <a:pt x="0" y="6"/>
                    <a:pt x="6" y="0"/>
                    <a:pt x="14" y="0"/>
                  </a:cubicBezTo>
                  <a:cubicBezTo>
                    <a:pt x="320" y="0"/>
                    <a:pt x="320" y="0"/>
                    <a:pt x="320" y="0"/>
                  </a:cubicBezTo>
                  <a:cubicBezTo>
                    <a:pt x="328" y="0"/>
                    <a:pt x="334" y="6"/>
                    <a:pt x="334" y="14"/>
                  </a:cubicBezTo>
                  <a:cubicBezTo>
                    <a:pt x="334" y="94"/>
                    <a:pt x="334" y="94"/>
                    <a:pt x="334" y="94"/>
                  </a:cubicBezTo>
                  <a:cubicBezTo>
                    <a:pt x="334" y="102"/>
                    <a:pt x="328" y="108"/>
                    <a:pt x="320" y="108"/>
                  </a:cubicBezTo>
                  <a:cubicBezTo>
                    <a:pt x="115" y="108"/>
                    <a:pt x="115" y="108"/>
                    <a:pt x="115" y="108"/>
                  </a:cubicBezTo>
                  <a:cubicBezTo>
                    <a:pt x="115" y="200"/>
                    <a:pt x="115" y="200"/>
                    <a:pt x="115" y="200"/>
                  </a:cubicBezTo>
                  <a:cubicBezTo>
                    <a:pt x="284" y="200"/>
                    <a:pt x="284" y="200"/>
                    <a:pt x="284" y="200"/>
                  </a:cubicBezTo>
                  <a:cubicBezTo>
                    <a:pt x="291" y="200"/>
                    <a:pt x="298" y="206"/>
                    <a:pt x="298" y="214"/>
                  </a:cubicBezTo>
                  <a:cubicBezTo>
                    <a:pt x="298" y="294"/>
                    <a:pt x="298" y="294"/>
                    <a:pt x="298" y="294"/>
                  </a:cubicBezTo>
                  <a:cubicBezTo>
                    <a:pt x="298" y="302"/>
                    <a:pt x="291" y="308"/>
                    <a:pt x="284" y="308"/>
                  </a:cubicBezTo>
                  <a:cubicBezTo>
                    <a:pt x="115" y="308"/>
                    <a:pt x="115" y="308"/>
                    <a:pt x="115" y="308"/>
                  </a:cubicBezTo>
                  <a:cubicBezTo>
                    <a:pt x="115" y="408"/>
                    <a:pt x="115" y="408"/>
                    <a:pt x="115" y="408"/>
                  </a:cubicBezTo>
                  <a:cubicBezTo>
                    <a:pt x="320" y="408"/>
                    <a:pt x="320" y="408"/>
                    <a:pt x="320" y="408"/>
                  </a:cubicBezTo>
                  <a:cubicBezTo>
                    <a:pt x="328" y="408"/>
                    <a:pt x="334" y="415"/>
                    <a:pt x="334" y="422"/>
                  </a:cubicBezTo>
                  <a:cubicBezTo>
                    <a:pt x="334" y="503"/>
                    <a:pt x="334" y="503"/>
                    <a:pt x="334" y="503"/>
                  </a:cubicBezTo>
                  <a:cubicBezTo>
                    <a:pt x="334" y="510"/>
                    <a:pt x="328" y="517"/>
                    <a:pt x="320" y="517"/>
                  </a:cubicBezTo>
                  <a:cubicBezTo>
                    <a:pt x="14" y="517"/>
                    <a:pt x="14" y="517"/>
                    <a:pt x="14" y="517"/>
                  </a:cubicBezTo>
                  <a:cubicBezTo>
                    <a:pt x="6" y="517"/>
                    <a:pt x="0" y="510"/>
                    <a:pt x="0" y="503"/>
                  </a:cubicBezTo>
                  <a:lnTo>
                    <a:pt x="0" y="14"/>
                  </a:lnTo>
                  <a:close/>
                </a:path>
              </a:pathLst>
            </a:custGeom>
            <a:solidFill>
              <a:srgbClr val="E5007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2" name="Freeform 919"/>
            <p:cNvSpPr>
              <a:spLocks/>
            </p:cNvSpPr>
            <p:nvPr userDrawn="1"/>
          </p:nvSpPr>
          <p:spPr bwMode="auto">
            <a:xfrm>
              <a:off x="9274175" y="2427288"/>
              <a:ext cx="2371725" cy="2006600"/>
            </a:xfrm>
            <a:custGeom>
              <a:avLst/>
              <a:gdLst>
                <a:gd name="T0" fmla="*/ 3 w 632"/>
                <a:gd name="T1" fmla="*/ 26 h 532"/>
                <a:gd name="T2" fmla="*/ 17 w 632"/>
                <a:gd name="T3" fmla="*/ 8 h 532"/>
                <a:gd name="T4" fmla="*/ 103 w 632"/>
                <a:gd name="T5" fmla="*/ 8 h 532"/>
                <a:gd name="T6" fmla="*/ 116 w 632"/>
                <a:gd name="T7" fmla="*/ 18 h 532"/>
                <a:gd name="T8" fmla="*/ 180 w 632"/>
                <a:gd name="T9" fmla="*/ 268 h 532"/>
                <a:gd name="T10" fmla="*/ 183 w 632"/>
                <a:gd name="T11" fmla="*/ 268 h 532"/>
                <a:gd name="T12" fmla="*/ 297 w 632"/>
                <a:gd name="T13" fmla="*/ 9 h 532"/>
                <a:gd name="T14" fmla="*/ 310 w 632"/>
                <a:gd name="T15" fmla="*/ 0 h 532"/>
                <a:gd name="T16" fmla="*/ 323 w 632"/>
                <a:gd name="T17" fmla="*/ 0 h 532"/>
                <a:gd name="T18" fmla="*/ 335 w 632"/>
                <a:gd name="T19" fmla="*/ 9 h 532"/>
                <a:gd name="T20" fmla="*/ 450 w 632"/>
                <a:gd name="T21" fmla="*/ 268 h 532"/>
                <a:gd name="T22" fmla="*/ 453 w 632"/>
                <a:gd name="T23" fmla="*/ 268 h 532"/>
                <a:gd name="T24" fmla="*/ 516 w 632"/>
                <a:gd name="T25" fmla="*/ 18 h 532"/>
                <a:gd name="T26" fmla="*/ 530 w 632"/>
                <a:gd name="T27" fmla="*/ 8 h 532"/>
                <a:gd name="T28" fmla="*/ 616 w 632"/>
                <a:gd name="T29" fmla="*/ 8 h 532"/>
                <a:gd name="T30" fmla="*/ 629 w 632"/>
                <a:gd name="T31" fmla="*/ 26 h 532"/>
                <a:gd name="T32" fmla="*/ 490 w 632"/>
                <a:gd name="T33" fmla="*/ 522 h 532"/>
                <a:gd name="T34" fmla="*/ 476 w 632"/>
                <a:gd name="T35" fmla="*/ 532 h 532"/>
                <a:gd name="T36" fmla="*/ 465 w 632"/>
                <a:gd name="T37" fmla="*/ 532 h 532"/>
                <a:gd name="T38" fmla="*/ 452 w 632"/>
                <a:gd name="T39" fmla="*/ 524 h 532"/>
                <a:gd name="T40" fmla="*/ 317 w 632"/>
                <a:gd name="T41" fmla="*/ 222 h 532"/>
                <a:gd name="T42" fmla="*/ 315 w 632"/>
                <a:gd name="T43" fmla="*/ 222 h 532"/>
                <a:gd name="T44" fmla="*/ 180 w 632"/>
                <a:gd name="T45" fmla="*/ 524 h 532"/>
                <a:gd name="T46" fmla="*/ 168 w 632"/>
                <a:gd name="T47" fmla="*/ 532 h 532"/>
                <a:gd name="T48" fmla="*/ 156 w 632"/>
                <a:gd name="T49" fmla="*/ 532 h 532"/>
                <a:gd name="T50" fmla="*/ 143 w 632"/>
                <a:gd name="T51" fmla="*/ 522 h 532"/>
                <a:gd name="T52" fmla="*/ 3 w 632"/>
                <a:gd name="T53" fmla="*/ 2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2" h="532">
                  <a:moveTo>
                    <a:pt x="3" y="26"/>
                  </a:moveTo>
                  <a:cubicBezTo>
                    <a:pt x="0" y="15"/>
                    <a:pt x="6" y="8"/>
                    <a:pt x="17" y="8"/>
                  </a:cubicBezTo>
                  <a:cubicBezTo>
                    <a:pt x="103" y="8"/>
                    <a:pt x="103" y="8"/>
                    <a:pt x="103" y="8"/>
                  </a:cubicBezTo>
                  <a:cubicBezTo>
                    <a:pt x="109" y="8"/>
                    <a:pt x="115" y="13"/>
                    <a:pt x="116" y="18"/>
                  </a:cubicBezTo>
                  <a:cubicBezTo>
                    <a:pt x="180" y="268"/>
                    <a:pt x="180" y="268"/>
                    <a:pt x="180" y="268"/>
                  </a:cubicBezTo>
                  <a:cubicBezTo>
                    <a:pt x="183" y="268"/>
                    <a:pt x="183" y="268"/>
                    <a:pt x="183" y="268"/>
                  </a:cubicBezTo>
                  <a:cubicBezTo>
                    <a:pt x="297" y="9"/>
                    <a:pt x="297" y="9"/>
                    <a:pt x="297" y="9"/>
                  </a:cubicBezTo>
                  <a:cubicBezTo>
                    <a:pt x="299" y="4"/>
                    <a:pt x="304" y="0"/>
                    <a:pt x="310" y="0"/>
                  </a:cubicBezTo>
                  <a:cubicBezTo>
                    <a:pt x="323" y="0"/>
                    <a:pt x="323" y="0"/>
                    <a:pt x="323" y="0"/>
                  </a:cubicBezTo>
                  <a:cubicBezTo>
                    <a:pt x="330" y="0"/>
                    <a:pt x="334" y="4"/>
                    <a:pt x="335" y="9"/>
                  </a:cubicBezTo>
                  <a:cubicBezTo>
                    <a:pt x="450" y="268"/>
                    <a:pt x="450" y="268"/>
                    <a:pt x="450" y="268"/>
                  </a:cubicBezTo>
                  <a:cubicBezTo>
                    <a:pt x="453" y="268"/>
                    <a:pt x="453" y="268"/>
                    <a:pt x="453" y="268"/>
                  </a:cubicBezTo>
                  <a:cubicBezTo>
                    <a:pt x="516" y="18"/>
                    <a:pt x="516" y="18"/>
                    <a:pt x="516" y="18"/>
                  </a:cubicBezTo>
                  <a:cubicBezTo>
                    <a:pt x="518" y="13"/>
                    <a:pt x="524" y="8"/>
                    <a:pt x="530" y="8"/>
                  </a:cubicBezTo>
                  <a:cubicBezTo>
                    <a:pt x="616" y="8"/>
                    <a:pt x="616" y="8"/>
                    <a:pt x="616" y="8"/>
                  </a:cubicBezTo>
                  <a:cubicBezTo>
                    <a:pt x="626" y="8"/>
                    <a:pt x="632" y="15"/>
                    <a:pt x="629" y="26"/>
                  </a:cubicBezTo>
                  <a:cubicBezTo>
                    <a:pt x="490" y="522"/>
                    <a:pt x="490" y="522"/>
                    <a:pt x="490" y="522"/>
                  </a:cubicBezTo>
                  <a:cubicBezTo>
                    <a:pt x="488" y="527"/>
                    <a:pt x="482" y="532"/>
                    <a:pt x="476" y="532"/>
                  </a:cubicBezTo>
                  <a:cubicBezTo>
                    <a:pt x="465" y="532"/>
                    <a:pt x="465" y="532"/>
                    <a:pt x="465" y="532"/>
                  </a:cubicBezTo>
                  <a:cubicBezTo>
                    <a:pt x="460" y="532"/>
                    <a:pt x="454" y="528"/>
                    <a:pt x="452" y="524"/>
                  </a:cubicBezTo>
                  <a:cubicBezTo>
                    <a:pt x="317" y="222"/>
                    <a:pt x="317" y="222"/>
                    <a:pt x="317" y="222"/>
                  </a:cubicBezTo>
                  <a:cubicBezTo>
                    <a:pt x="315" y="222"/>
                    <a:pt x="315" y="222"/>
                    <a:pt x="315" y="222"/>
                  </a:cubicBezTo>
                  <a:cubicBezTo>
                    <a:pt x="180" y="524"/>
                    <a:pt x="180" y="524"/>
                    <a:pt x="180" y="524"/>
                  </a:cubicBezTo>
                  <a:cubicBezTo>
                    <a:pt x="178" y="528"/>
                    <a:pt x="173" y="532"/>
                    <a:pt x="168" y="532"/>
                  </a:cubicBezTo>
                  <a:cubicBezTo>
                    <a:pt x="156" y="532"/>
                    <a:pt x="156" y="532"/>
                    <a:pt x="156" y="532"/>
                  </a:cubicBezTo>
                  <a:cubicBezTo>
                    <a:pt x="150" y="532"/>
                    <a:pt x="144" y="527"/>
                    <a:pt x="143" y="522"/>
                  </a:cubicBezTo>
                  <a:lnTo>
                    <a:pt x="3" y="26"/>
                  </a:lnTo>
                  <a:close/>
                </a:path>
              </a:pathLst>
            </a:custGeom>
            <a:solidFill>
              <a:srgbClr val="E5007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3" name="Freeform 920"/>
            <p:cNvSpPr>
              <a:spLocks/>
            </p:cNvSpPr>
            <p:nvPr userDrawn="1"/>
          </p:nvSpPr>
          <p:spPr bwMode="auto">
            <a:xfrm>
              <a:off x="11752263" y="2427288"/>
              <a:ext cx="1304925" cy="2006600"/>
            </a:xfrm>
            <a:custGeom>
              <a:avLst/>
              <a:gdLst>
                <a:gd name="T0" fmla="*/ 8 w 348"/>
                <a:gd name="T1" fmla="*/ 475 h 532"/>
                <a:gd name="T2" fmla="*/ 5 w 348"/>
                <a:gd name="T3" fmla="*/ 453 h 532"/>
                <a:gd name="T4" fmla="*/ 39 w 348"/>
                <a:gd name="T5" fmla="*/ 393 h 532"/>
                <a:gd name="T6" fmla="*/ 64 w 348"/>
                <a:gd name="T7" fmla="*/ 389 h 532"/>
                <a:gd name="T8" fmla="*/ 169 w 348"/>
                <a:gd name="T9" fmla="*/ 429 h 532"/>
                <a:gd name="T10" fmla="*/ 220 w 348"/>
                <a:gd name="T11" fmla="*/ 385 h 532"/>
                <a:gd name="T12" fmla="*/ 144 w 348"/>
                <a:gd name="T13" fmla="*/ 310 h 532"/>
                <a:gd name="T14" fmla="*/ 0 w 348"/>
                <a:gd name="T15" fmla="*/ 147 h 532"/>
                <a:gd name="T16" fmla="*/ 171 w 348"/>
                <a:gd name="T17" fmla="*/ 0 h 532"/>
                <a:gd name="T18" fmla="*/ 329 w 348"/>
                <a:gd name="T19" fmla="*/ 56 h 532"/>
                <a:gd name="T20" fmla="*/ 333 w 348"/>
                <a:gd name="T21" fmla="*/ 79 h 532"/>
                <a:gd name="T22" fmla="*/ 296 w 348"/>
                <a:gd name="T23" fmla="*/ 136 h 532"/>
                <a:gd name="T24" fmla="*/ 263 w 348"/>
                <a:gd name="T25" fmla="*/ 141 h 532"/>
                <a:gd name="T26" fmla="*/ 163 w 348"/>
                <a:gd name="T27" fmla="*/ 102 h 532"/>
                <a:gd name="T28" fmla="*/ 118 w 348"/>
                <a:gd name="T29" fmla="*/ 142 h 532"/>
                <a:gd name="T30" fmla="*/ 199 w 348"/>
                <a:gd name="T31" fmla="*/ 211 h 532"/>
                <a:gd name="T32" fmla="*/ 348 w 348"/>
                <a:gd name="T33" fmla="*/ 379 h 532"/>
                <a:gd name="T34" fmla="*/ 174 w 348"/>
                <a:gd name="T35" fmla="*/ 532 h 532"/>
                <a:gd name="T36" fmla="*/ 8 w 348"/>
                <a:gd name="T37" fmla="*/ 475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 h="532">
                  <a:moveTo>
                    <a:pt x="8" y="475"/>
                  </a:moveTo>
                  <a:cubicBezTo>
                    <a:pt x="2" y="469"/>
                    <a:pt x="0" y="463"/>
                    <a:pt x="5" y="453"/>
                  </a:cubicBezTo>
                  <a:cubicBezTo>
                    <a:pt x="39" y="393"/>
                    <a:pt x="39" y="393"/>
                    <a:pt x="39" y="393"/>
                  </a:cubicBezTo>
                  <a:cubicBezTo>
                    <a:pt x="45" y="384"/>
                    <a:pt x="56" y="384"/>
                    <a:pt x="64" y="389"/>
                  </a:cubicBezTo>
                  <a:cubicBezTo>
                    <a:pt x="84" y="403"/>
                    <a:pt x="122" y="429"/>
                    <a:pt x="169" y="429"/>
                  </a:cubicBezTo>
                  <a:cubicBezTo>
                    <a:pt x="198" y="429"/>
                    <a:pt x="220" y="411"/>
                    <a:pt x="220" y="385"/>
                  </a:cubicBezTo>
                  <a:cubicBezTo>
                    <a:pt x="220" y="354"/>
                    <a:pt x="192" y="334"/>
                    <a:pt x="144" y="310"/>
                  </a:cubicBezTo>
                  <a:cubicBezTo>
                    <a:pt x="72" y="276"/>
                    <a:pt x="0" y="236"/>
                    <a:pt x="0" y="147"/>
                  </a:cubicBezTo>
                  <a:cubicBezTo>
                    <a:pt x="0" y="74"/>
                    <a:pt x="57" y="0"/>
                    <a:pt x="171" y="0"/>
                  </a:cubicBezTo>
                  <a:cubicBezTo>
                    <a:pt x="248" y="0"/>
                    <a:pt x="307" y="40"/>
                    <a:pt x="329" y="56"/>
                  </a:cubicBezTo>
                  <a:cubicBezTo>
                    <a:pt x="338" y="61"/>
                    <a:pt x="336" y="74"/>
                    <a:pt x="333" y="79"/>
                  </a:cubicBezTo>
                  <a:cubicBezTo>
                    <a:pt x="296" y="136"/>
                    <a:pt x="296" y="136"/>
                    <a:pt x="296" y="136"/>
                  </a:cubicBezTo>
                  <a:cubicBezTo>
                    <a:pt x="290" y="144"/>
                    <a:pt x="278" y="150"/>
                    <a:pt x="263" y="141"/>
                  </a:cubicBezTo>
                  <a:cubicBezTo>
                    <a:pt x="246" y="130"/>
                    <a:pt x="203" y="102"/>
                    <a:pt x="163" y="102"/>
                  </a:cubicBezTo>
                  <a:cubicBezTo>
                    <a:pt x="132" y="102"/>
                    <a:pt x="118" y="121"/>
                    <a:pt x="118" y="142"/>
                  </a:cubicBezTo>
                  <a:cubicBezTo>
                    <a:pt x="118" y="167"/>
                    <a:pt x="147" y="186"/>
                    <a:pt x="199" y="211"/>
                  </a:cubicBezTo>
                  <a:cubicBezTo>
                    <a:pt x="264" y="243"/>
                    <a:pt x="348" y="279"/>
                    <a:pt x="348" y="379"/>
                  </a:cubicBezTo>
                  <a:cubicBezTo>
                    <a:pt x="348" y="455"/>
                    <a:pt x="282" y="532"/>
                    <a:pt x="174" y="532"/>
                  </a:cubicBezTo>
                  <a:cubicBezTo>
                    <a:pt x="78" y="532"/>
                    <a:pt x="25" y="492"/>
                    <a:pt x="8" y="475"/>
                  </a:cubicBezTo>
                  <a:close/>
                </a:path>
              </a:pathLst>
            </a:custGeom>
            <a:solidFill>
              <a:srgbClr val="E5007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34" name="Text Placeholder 2"/>
          <p:cNvSpPr>
            <a:spLocks noGrp="1"/>
          </p:cNvSpPr>
          <p:nvPr>
            <p:ph type="body" sz="quarter" idx="10" hasCustomPrompt="1"/>
          </p:nvPr>
        </p:nvSpPr>
        <p:spPr>
          <a:xfrm>
            <a:off x="5184678" y="2788582"/>
            <a:ext cx="3431781" cy="944103"/>
          </a:xfrm>
        </p:spPr>
        <p:txBody>
          <a:bodyPr tIns="0" rIns="0"/>
          <a:lstStyle>
            <a:lvl1pPr>
              <a:lnSpc>
                <a:spcPct val="87000"/>
              </a:lnSpc>
              <a:spcBef>
                <a:spcPts val="0"/>
              </a:spcBef>
              <a:spcAft>
                <a:spcPts val="0"/>
              </a:spcAft>
              <a:defRPr sz="120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20579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grpId="0" nodeType="withEffect">
                                  <p:stCondLst>
                                    <p:cond delay="0"/>
                                  </p:stCondLst>
                                  <p:childTnLst>
                                    <p:animClr clrSpc="rgb" dir="cw">
                                      <p:cBhvr override="childStyle">
                                        <p:cTn id="6" dur="500" fill="hold"/>
                                        <p:tgtEl>
                                          <p:spTgt spid="1608"/>
                                        </p:tgtEl>
                                        <p:attrNameLst>
                                          <p:attrName>style.color</p:attrName>
                                        </p:attrNameLst>
                                      </p:cBhvr>
                                      <p:to>
                                        <a:srgbClr val="5A5A5F"/>
                                      </p:to>
                                    </p:animClr>
                                    <p:animClr clrSpc="rgb" dir="cw">
                                      <p:cBhvr>
                                        <p:cTn id="7" dur="500" fill="hold"/>
                                        <p:tgtEl>
                                          <p:spTgt spid="1608"/>
                                        </p:tgtEl>
                                        <p:attrNameLst>
                                          <p:attrName>fillcolor</p:attrName>
                                        </p:attrNameLst>
                                      </p:cBhvr>
                                      <p:to>
                                        <a:srgbClr val="5A5A5F"/>
                                      </p:to>
                                    </p:animClr>
                                    <p:set>
                                      <p:cBhvr>
                                        <p:cTn id="8" dur="500" fill="hold"/>
                                        <p:tgtEl>
                                          <p:spTgt spid="1608"/>
                                        </p:tgtEl>
                                        <p:attrNameLst>
                                          <p:attrName>fill.type</p:attrName>
                                        </p:attrNameLst>
                                      </p:cBhvr>
                                      <p:to>
                                        <p:strVal val="solid"/>
                                      </p:to>
                                    </p:set>
                                    <p:set>
                                      <p:cBhvr>
                                        <p:cTn id="9" dur="500" fill="hold"/>
                                        <p:tgtEl>
                                          <p:spTgt spid="1608"/>
                                        </p:tgtEl>
                                        <p:attrNameLst>
                                          <p:attrName>fill.on</p:attrName>
                                        </p:attrNameLst>
                                      </p:cBhvr>
                                      <p:to>
                                        <p:strVal val="true"/>
                                      </p:to>
                                    </p:set>
                                  </p:childTnLst>
                                </p:cTn>
                              </p:par>
                              <p:par>
                                <p:cTn id="10" presetID="19" presetClass="emph" presetSubtype="0" repeatCount="indefinite" fill="hold" grpId="0" nodeType="withEffect">
                                  <p:stCondLst>
                                    <p:cond delay="250"/>
                                  </p:stCondLst>
                                  <p:childTnLst>
                                    <p:animClr clrSpc="rgb" dir="cw">
                                      <p:cBhvr override="childStyle">
                                        <p:cTn id="11" dur="500" fill="hold"/>
                                        <p:tgtEl>
                                          <p:spTgt spid="1197"/>
                                        </p:tgtEl>
                                        <p:attrNameLst>
                                          <p:attrName>style.color</p:attrName>
                                        </p:attrNameLst>
                                      </p:cBhvr>
                                      <p:to>
                                        <a:srgbClr val="5A5A5F"/>
                                      </p:to>
                                    </p:animClr>
                                    <p:animClr clrSpc="rgb" dir="cw">
                                      <p:cBhvr>
                                        <p:cTn id="12" dur="500" fill="hold"/>
                                        <p:tgtEl>
                                          <p:spTgt spid="1197"/>
                                        </p:tgtEl>
                                        <p:attrNameLst>
                                          <p:attrName>fillcolor</p:attrName>
                                        </p:attrNameLst>
                                      </p:cBhvr>
                                      <p:to>
                                        <a:srgbClr val="5A5A5F"/>
                                      </p:to>
                                    </p:animClr>
                                    <p:set>
                                      <p:cBhvr>
                                        <p:cTn id="13" dur="500" fill="hold"/>
                                        <p:tgtEl>
                                          <p:spTgt spid="1197"/>
                                        </p:tgtEl>
                                        <p:attrNameLst>
                                          <p:attrName>fill.type</p:attrName>
                                        </p:attrNameLst>
                                      </p:cBhvr>
                                      <p:to>
                                        <p:strVal val="solid"/>
                                      </p:to>
                                    </p:set>
                                    <p:set>
                                      <p:cBhvr>
                                        <p:cTn id="14" dur="500" fill="hold"/>
                                        <p:tgtEl>
                                          <p:spTgt spid="1197"/>
                                        </p:tgtEl>
                                        <p:attrNameLst>
                                          <p:attrName>fill.on</p:attrName>
                                        </p:attrNameLst>
                                      </p:cBhvr>
                                      <p:to>
                                        <p:strVal val="true"/>
                                      </p:to>
                                    </p:set>
                                  </p:childTnLst>
                                </p:cTn>
                              </p:par>
                              <p:par>
                                <p:cTn id="15" presetID="19" presetClass="emph" presetSubtype="0" repeatCount="indefinite" fill="hold" grpId="0" nodeType="withEffect">
                                  <p:stCondLst>
                                    <p:cond delay="500"/>
                                  </p:stCondLst>
                                  <p:childTnLst>
                                    <p:animClr clrSpc="rgb" dir="cw">
                                      <p:cBhvr override="childStyle">
                                        <p:cTn id="16" dur="500" fill="hold"/>
                                        <p:tgtEl>
                                          <p:spTgt spid="992"/>
                                        </p:tgtEl>
                                        <p:attrNameLst>
                                          <p:attrName>style.color</p:attrName>
                                        </p:attrNameLst>
                                      </p:cBhvr>
                                      <p:to>
                                        <a:srgbClr val="5A5A5F"/>
                                      </p:to>
                                    </p:animClr>
                                    <p:animClr clrSpc="rgb" dir="cw">
                                      <p:cBhvr>
                                        <p:cTn id="17" dur="500" fill="hold"/>
                                        <p:tgtEl>
                                          <p:spTgt spid="992"/>
                                        </p:tgtEl>
                                        <p:attrNameLst>
                                          <p:attrName>fillcolor</p:attrName>
                                        </p:attrNameLst>
                                      </p:cBhvr>
                                      <p:to>
                                        <a:srgbClr val="5A5A5F"/>
                                      </p:to>
                                    </p:animClr>
                                    <p:set>
                                      <p:cBhvr>
                                        <p:cTn id="18" dur="500" fill="hold"/>
                                        <p:tgtEl>
                                          <p:spTgt spid="992"/>
                                        </p:tgtEl>
                                        <p:attrNameLst>
                                          <p:attrName>fill.type</p:attrName>
                                        </p:attrNameLst>
                                      </p:cBhvr>
                                      <p:to>
                                        <p:strVal val="solid"/>
                                      </p:to>
                                    </p:set>
                                    <p:set>
                                      <p:cBhvr>
                                        <p:cTn id="19" dur="500" fill="hold"/>
                                        <p:tgtEl>
                                          <p:spTgt spid="992"/>
                                        </p:tgtEl>
                                        <p:attrNameLst>
                                          <p:attrName>fill.on</p:attrName>
                                        </p:attrNameLst>
                                      </p:cBhvr>
                                      <p:to>
                                        <p:strVal val="true"/>
                                      </p:to>
                                    </p:set>
                                  </p:childTnLst>
                                </p:cTn>
                              </p:par>
                              <p:par>
                                <p:cTn id="20" presetID="19" presetClass="emph" presetSubtype="0" repeatCount="indefinite" fill="hold" grpId="0" nodeType="withEffect">
                                  <p:stCondLst>
                                    <p:cond delay="0"/>
                                  </p:stCondLst>
                                  <p:childTnLst>
                                    <p:animClr clrSpc="rgb" dir="cw">
                                      <p:cBhvr override="childStyle">
                                        <p:cTn id="21" dur="500" fill="hold"/>
                                        <p:tgtEl>
                                          <p:spTgt spid="1752"/>
                                        </p:tgtEl>
                                        <p:attrNameLst>
                                          <p:attrName>style.color</p:attrName>
                                        </p:attrNameLst>
                                      </p:cBhvr>
                                      <p:to>
                                        <a:srgbClr val="5A5A5F"/>
                                      </p:to>
                                    </p:animClr>
                                    <p:animClr clrSpc="rgb" dir="cw">
                                      <p:cBhvr>
                                        <p:cTn id="22" dur="500" fill="hold"/>
                                        <p:tgtEl>
                                          <p:spTgt spid="1752"/>
                                        </p:tgtEl>
                                        <p:attrNameLst>
                                          <p:attrName>fillcolor</p:attrName>
                                        </p:attrNameLst>
                                      </p:cBhvr>
                                      <p:to>
                                        <a:srgbClr val="5A5A5F"/>
                                      </p:to>
                                    </p:animClr>
                                    <p:set>
                                      <p:cBhvr>
                                        <p:cTn id="23" dur="500" fill="hold"/>
                                        <p:tgtEl>
                                          <p:spTgt spid="1752"/>
                                        </p:tgtEl>
                                        <p:attrNameLst>
                                          <p:attrName>fill.type</p:attrName>
                                        </p:attrNameLst>
                                      </p:cBhvr>
                                      <p:to>
                                        <p:strVal val="solid"/>
                                      </p:to>
                                    </p:set>
                                    <p:set>
                                      <p:cBhvr>
                                        <p:cTn id="24" dur="500" fill="hold"/>
                                        <p:tgtEl>
                                          <p:spTgt spid="1752"/>
                                        </p:tgtEl>
                                        <p:attrNameLst>
                                          <p:attrName>fill.on</p:attrName>
                                        </p:attrNameLst>
                                      </p:cBhvr>
                                      <p:to>
                                        <p:strVal val="true"/>
                                      </p:to>
                                    </p:set>
                                  </p:childTnLst>
                                </p:cTn>
                              </p:par>
                              <p:par>
                                <p:cTn id="25" presetID="19" presetClass="emph" presetSubtype="0" repeatCount="indefinite" fill="hold" grpId="0" nodeType="withEffect">
                                  <p:stCondLst>
                                    <p:cond delay="300"/>
                                  </p:stCondLst>
                                  <p:childTnLst>
                                    <p:animClr clrSpc="rgb" dir="cw">
                                      <p:cBhvr override="childStyle">
                                        <p:cTn id="26" dur="500" fill="hold"/>
                                        <p:tgtEl>
                                          <p:spTgt spid="1593"/>
                                        </p:tgtEl>
                                        <p:attrNameLst>
                                          <p:attrName>style.color</p:attrName>
                                        </p:attrNameLst>
                                      </p:cBhvr>
                                      <p:to>
                                        <a:srgbClr val="5A5A5F"/>
                                      </p:to>
                                    </p:animClr>
                                    <p:animClr clrSpc="rgb" dir="cw">
                                      <p:cBhvr>
                                        <p:cTn id="27" dur="500" fill="hold"/>
                                        <p:tgtEl>
                                          <p:spTgt spid="1593"/>
                                        </p:tgtEl>
                                        <p:attrNameLst>
                                          <p:attrName>fillcolor</p:attrName>
                                        </p:attrNameLst>
                                      </p:cBhvr>
                                      <p:to>
                                        <a:srgbClr val="5A5A5F"/>
                                      </p:to>
                                    </p:animClr>
                                    <p:set>
                                      <p:cBhvr>
                                        <p:cTn id="28" dur="500" fill="hold"/>
                                        <p:tgtEl>
                                          <p:spTgt spid="1593"/>
                                        </p:tgtEl>
                                        <p:attrNameLst>
                                          <p:attrName>fill.type</p:attrName>
                                        </p:attrNameLst>
                                      </p:cBhvr>
                                      <p:to>
                                        <p:strVal val="solid"/>
                                      </p:to>
                                    </p:set>
                                    <p:set>
                                      <p:cBhvr>
                                        <p:cTn id="29" dur="500" fill="hold"/>
                                        <p:tgtEl>
                                          <p:spTgt spid="1593"/>
                                        </p:tgtEl>
                                        <p:attrNameLst>
                                          <p:attrName>fill.on</p:attrName>
                                        </p:attrNameLst>
                                      </p:cBhvr>
                                      <p:to>
                                        <p:strVal val="true"/>
                                      </p:to>
                                    </p:set>
                                  </p:childTnLst>
                                </p:cTn>
                              </p:par>
                              <p:par>
                                <p:cTn id="30" presetID="19" presetClass="emph" presetSubtype="0" repeatCount="indefinite" fill="hold" grpId="0" nodeType="withEffect">
                                  <p:stCondLst>
                                    <p:cond delay="0"/>
                                  </p:stCondLst>
                                  <p:childTnLst>
                                    <p:animClr clrSpc="rgb" dir="cw">
                                      <p:cBhvr override="childStyle">
                                        <p:cTn id="31" dur="500" fill="hold"/>
                                        <p:tgtEl>
                                          <p:spTgt spid="1347"/>
                                        </p:tgtEl>
                                        <p:attrNameLst>
                                          <p:attrName>style.color</p:attrName>
                                        </p:attrNameLst>
                                      </p:cBhvr>
                                      <p:to>
                                        <a:srgbClr val="5A5A5F"/>
                                      </p:to>
                                    </p:animClr>
                                    <p:animClr clrSpc="rgb" dir="cw">
                                      <p:cBhvr>
                                        <p:cTn id="32" dur="500" fill="hold"/>
                                        <p:tgtEl>
                                          <p:spTgt spid="1347"/>
                                        </p:tgtEl>
                                        <p:attrNameLst>
                                          <p:attrName>fillcolor</p:attrName>
                                        </p:attrNameLst>
                                      </p:cBhvr>
                                      <p:to>
                                        <a:srgbClr val="5A5A5F"/>
                                      </p:to>
                                    </p:animClr>
                                    <p:set>
                                      <p:cBhvr>
                                        <p:cTn id="33" dur="500" fill="hold"/>
                                        <p:tgtEl>
                                          <p:spTgt spid="1347"/>
                                        </p:tgtEl>
                                        <p:attrNameLst>
                                          <p:attrName>fill.type</p:attrName>
                                        </p:attrNameLst>
                                      </p:cBhvr>
                                      <p:to>
                                        <p:strVal val="solid"/>
                                      </p:to>
                                    </p:set>
                                    <p:set>
                                      <p:cBhvr>
                                        <p:cTn id="34" dur="500" fill="hold"/>
                                        <p:tgtEl>
                                          <p:spTgt spid="1347"/>
                                        </p:tgtEl>
                                        <p:attrNameLst>
                                          <p:attrName>fill.on</p:attrName>
                                        </p:attrNameLst>
                                      </p:cBhvr>
                                      <p:to>
                                        <p:strVal val="true"/>
                                      </p:to>
                                    </p:set>
                                  </p:childTnLst>
                                </p:cTn>
                              </p:par>
                              <p:par>
                                <p:cTn id="35" presetID="19" presetClass="emph" presetSubtype="0" repeatCount="indefinite" fill="hold" grpId="0" nodeType="withEffect">
                                  <p:stCondLst>
                                    <p:cond delay="250"/>
                                  </p:stCondLst>
                                  <p:childTnLst>
                                    <p:animClr clrSpc="rgb" dir="cw">
                                      <p:cBhvr override="childStyle">
                                        <p:cTn id="36" dur="500" fill="hold"/>
                                        <p:tgtEl>
                                          <p:spTgt spid="1284"/>
                                        </p:tgtEl>
                                        <p:attrNameLst>
                                          <p:attrName>style.color</p:attrName>
                                        </p:attrNameLst>
                                      </p:cBhvr>
                                      <p:to>
                                        <a:srgbClr val="5A5A5F"/>
                                      </p:to>
                                    </p:animClr>
                                    <p:animClr clrSpc="rgb" dir="cw">
                                      <p:cBhvr>
                                        <p:cTn id="37" dur="500" fill="hold"/>
                                        <p:tgtEl>
                                          <p:spTgt spid="1284"/>
                                        </p:tgtEl>
                                        <p:attrNameLst>
                                          <p:attrName>fillcolor</p:attrName>
                                        </p:attrNameLst>
                                      </p:cBhvr>
                                      <p:to>
                                        <a:srgbClr val="5A5A5F"/>
                                      </p:to>
                                    </p:animClr>
                                    <p:set>
                                      <p:cBhvr>
                                        <p:cTn id="38" dur="500" fill="hold"/>
                                        <p:tgtEl>
                                          <p:spTgt spid="1284"/>
                                        </p:tgtEl>
                                        <p:attrNameLst>
                                          <p:attrName>fill.type</p:attrName>
                                        </p:attrNameLst>
                                      </p:cBhvr>
                                      <p:to>
                                        <p:strVal val="solid"/>
                                      </p:to>
                                    </p:set>
                                    <p:set>
                                      <p:cBhvr>
                                        <p:cTn id="39" dur="500" fill="hold"/>
                                        <p:tgtEl>
                                          <p:spTgt spid="1284"/>
                                        </p:tgtEl>
                                        <p:attrNameLst>
                                          <p:attrName>fill.on</p:attrName>
                                        </p:attrNameLst>
                                      </p:cBhvr>
                                      <p:to>
                                        <p:strVal val="true"/>
                                      </p:to>
                                    </p:set>
                                  </p:childTnLst>
                                </p:cTn>
                              </p:par>
                              <p:par>
                                <p:cTn id="40" presetID="19" presetClass="emph" presetSubtype="0" repeatCount="indefinite" fill="hold" grpId="0" nodeType="withEffect">
                                  <p:stCondLst>
                                    <p:cond delay="0"/>
                                  </p:stCondLst>
                                  <p:childTnLst>
                                    <p:animClr clrSpc="rgb" dir="cw">
                                      <p:cBhvr override="childStyle">
                                        <p:cTn id="41" dur="500" fill="hold"/>
                                        <p:tgtEl>
                                          <p:spTgt spid="1698"/>
                                        </p:tgtEl>
                                        <p:attrNameLst>
                                          <p:attrName>style.color</p:attrName>
                                        </p:attrNameLst>
                                      </p:cBhvr>
                                      <p:to>
                                        <a:srgbClr val="5A5A5F"/>
                                      </p:to>
                                    </p:animClr>
                                    <p:animClr clrSpc="rgb" dir="cw">
                                      <p:cBhvr>
                                        <p:cTn id="42" dur="500" fill="hold"/>
                                        <p:tgtEl>
                                          <p:spTgt spid="1698"/>
                                        </p:tgtEl>
                                        <p:attrNameLst>
                                          <p:attrName>fillcolor</p:attrName>
                                        </p:attrNameLst>
                                      </p:cBhvr>
                                      <p:to>
                                        <a:srgbClr val="5A5A5F"/>
                                      </p:to>
                                    </p:animClr>
                                    <p:set>
                                      <p:cBhvr>
                                        <p:cTn id="43" dur="500" fill="hold"/>
                                        <p:tgtEl>
                                          <p:spTgt spid="1698"/>
                                        </p:tgtEl>
                                        <p:attrNameLst>
                                          <p:attrName>fill.type</p:attrName>
                                        </p:attrNameLst>
                                      </p:cBhvr>
                                      <p:to>
                                        <p:strVal val="solid"/>
                                      </p:to>
                                    </p:set>
                                    <p:set>
                                      <p:cBhvr>
                                        <p:cTn id="44" dur="500" fill="hold"/>
                                        <p:tgtEl>
                                          <p:spTgt spid="1698"/>
                                        </p:tgtEl>
                                        <p:attrNameLst>
                                          <p:attrName>fill.on</p:attrName>
                                        </p:attrNameLst>
                                      </p:cBhvr>
                                      <p:to>
                                        <p:strVal val="true"/>
                                      </p:to>
                                    </p:set>
                                  </p:childTnLst>
                                </p:cTn>
                              </p:par>
                              <p:par>
                                <p:cTn id="45" presetID="19" presetClass="emph" presetSubtype="0" repeatCount="indefinite" fill="hold" grpId="0" nodeType="withEffect">
                                  <p:stCondLst>
                                    <p:cond delay="500"/>
                                  </p:stCondLst>
                                  <p:childTnLst>
                                    <p:animClr clrSpc="rgb" dir="cw">
                                      <p:cBhvr override="childStyle">
                                        <p:cTn id="46" dur="500" fill="hold"/>
                                        <p:tgtEl>
                                          <p:spTgt spid="1037"/>
                                        </p:tgtEl>
                                        <p:attrNameLst>
                                          <p:attrName>style.color</p:attrName>
                                        </p:attrNameLst>
                                      </p:cBhvr>
                                      <p:to>
                                        <a:srgbClr val="5A5A5F"/>
                                      </p:to>
                                    </p:animClr>
                                    <p:animClr clrSpc="rgb" dir="cw">
                                      <p:cBhvr>
                                        <p:cTn id="47" dur="500" fill="hold"/>
                                        <p:tgtEl>
                                          <p:spTgt spid="1037"/>
                                        </p:tgtEl>
                                        <p:attrNameLst>
                                          <p:attrName>fillcolor</p:attrName>
                                        </p:attrNameLst>
                                      </p:cBhvr>
                                      <p:to>
                                        <a:srgbClr val="5A5A5F"/>
                                      </p:to>
                                    </p:animClr>
                                    <p:set>
                                      <p:cBhvr>
                                        <p:cTn id="48" dur="500" fill="hold"/>
                                        <p:tgtEl>
                                          <p:spTgt spid="1037"/>
                                        </p:tgtEl>
                                        <p:attrNameLst>
                                          <p:attrName>fill.type</p:attrName>
                                        </p:attrNameLst>
                                      </p:cBhvr>
                                      <p:to>
                                        <p:strVal val="solid"/>
                                      </p:to>
                                    </p:set>
                                    <p:set>
                                      <p:cBhvr>
                                        <p:cTn id="49" dur="500" fill="hold"/>
                                        <p:tgtEl>
                                          <p:spTgt spid="1037"/>
                                        </p:tgtEl>
                                        <p:attrNameLst>
                                          <p:attrName>fill.on</p:attrName>
                                        </p:attrNameLst>
                                      </p:cBhvr>
                                      <p:to>
                                        <p:strVal val="true"/>
                                      </p:to>
                                    </p:set>
                                  </p:childTnLst>
                                </p:cTn>
                              </p:par>
                              <p:par>
                                <p:cTn id="50" presetID="19" presetClass="emph" presetSubtype="0" repeatCount="indefinite" fill="hold" grpId="0" nodeType="withEffect">
                                  <p:stCondLst>
                                    <p:cond delay="300"/>
                                  </p:stCondLst>
                                  <p:childTnLst>
                                    <p:animClr clrSpc="rgb" dir="cw">
                                      <p:cBhvr override="childStyle">
                                        <p:cTn id="51" dur="500" fill="hold"/>
                                        <p:tgtEl>
                                          <p:spTgt spid="1728"/>
                                        </p:tgtEl>
                                        <p:attrNameLst>
                                          <p:attrName>style.color</p:attrName>
                                        </p:attrNameLst>
                                      </p:cBhvr>
                                      <p:to>
                                        <a:srgbClr val="5A5A5F"/>
                                      </p:to>
                                    </p:animClr>
                                    <p:animClr clrSpc="rgb" dir="cw">
                                      <p:cBhvr>
                                        <p:cTn id="52" dur="500" fill="hold"/>
                                        <p:tgtEl>
                                          <p:spTgt spid="1728"/>
                                        </p:tgtEl>
                                        <p:attrNameLst>
                                          <p:attrName>fillcolor</p:attrName>
                                        </p:attrNameLst>
                                      </p:cBhvr>
                                      <p:to>
                                        <a:srgbClr val="5A5A5F"/>
                                      </p:to>
                                    </p:animClr>
                                    <p:set>
                                      <p:cBhvr>
                                        <p:cTn id="53" dur="500" fill="hold"/>
                                        <p:tgtEl>
                                          <p:spTgt spid="1728"/>
                                        </p:tgtEl>
                                        <p:attrNameLst>
                                          <p:attrName>fill.type</p:attrName>
                                        </p:attrNameLst>
                                      </p:cBhvr>
                                      <p:to>
                                        <p:strVal val="solid"/>
                                      </p:to>
                                    </p:set>
                                    <p:set>
                                      <p:cBhvr>
                                        <p:cTn id="54" dur="500" fill="hold"/>
                                        <p:tgtEl>
                                          <p:spTgt spid="1728"/>
                                        </p:tgtEl>
                                        <p:attrNameLst>
                                          <p:attrName>fill.on</p:attrName>
                                        </p:attrNameLst>
                                      </p:cBhvr>
                                      <p:to>
                                        <p:strVal val="true"/>
                                      </p:to>
                                    </p:set>
                                  </p:childTnLst>
                                </p:cTn>
                              </p:par>
                              <p:par>
                                <p:cTn id="55" presetID="19" presetClass="emph" presetSubtype="0" repeatCount="indefinite" fill="hold" grpId="0" nodeType="withEffect">
                                  <p:stCondLst>
                                    <p:cond delay="300"/>
                                  </p:stCondLst>
                                  <p:childTnLst>
                                    <p:animClr clrSpc="rgb" dir="cw">
                                      <p:cBhvr override="childStyle">
                                        <p:cTn id="56" dur="500" fill="hold"/>
                                        <p:tgtEl>
                                          <p:spTgt spid="1461"/>
                                        </p:tgtEl>
                                        <p:attrNameLst>
                                          <p:attrName>style.color</p:attrName>
                                        </p:attrNameLst>
                                      </p:cBhvr>
                                      <p:to>
                                        <a:srgbClr val="5A5A5F"/>
                                      </p:to>
                                    </p:animClr>
                                    <p:animClr clrSpc="rgb" dir="cw">
                                      <p:cBhvr>
                                        <p:cTn id="57" dur="500" fill="hold"/>
                                        <p:tgtEl>
                                          <p:spTgt spid="1461"/>
                                        </p:tgtEl>
                                        <p:attrNameLst>
                                          <p:attrName>fillcolor</p:attrName>
                                        </p:attrNameLst>
                                      </p:cBhvr>
                                      <p:to>
                                        <a:srgbClr val="5A5A5F"/>
                                      </p:to>
                                    </p:animClr>
                                    <p:set>
                                      <p:cBhvr>
                                        <p:cTn id="58" dur="500" fill="hold"/>
                                        <p:tgtEl>
                                          <p:spTgt spid="1461"/>
                                        </p:tgtEl>
                                        <p:attrNameLst>
                                          <p:attrName>fill.type</p:attrName>
                                        </p:attrNameLst>
                                      </p:cBhvr>
                                      <p:to>
                                        <p:strVal val="solid"/>
                                      </p:to>
                                    </p:set>
                                    <p:set>
                                      <p:cBhvr>
                                        <p:cTn id="59" dur="500" fill="hold"/>
                                        <p:tgtEl>
                                          <p:spTgt spid="1461"/>
                                        </p:tgtEl>
                                        <p:attrNameLst>
                                          <p:attrName>fill.on</p:attrName>
                                        </p:attrNameLst>
                                      </p:cBhvr>
                                      <p:to>
                                        <p:strVal val="true"/>
                                      </p:to>
                                    </p:set>
                                  </p:childTnLst>
                                </p:cTn>
                              </p:par>
                              <p:par>
                                <p:cTn id="60" presetID="19" presetClass="emph" presetSubtype="0" repeatCount="indefinite" fill="hold" grpId="0" nodeType="withEffect">
                                  <p:stCondLst>
                                    <p:cond delay="0"/>
                                  </p:stCondLst>
                                  <p:childTnLst>
                                    <p:animClr clrSpc="rgb" dir="cw">
                                      <p:cBhvr override="childStyle">
                                        <p:cTn id="61" dur="500" fill="hold"/>
                                        <p:tgtEl>
                                          <p:spTgt spid="959"/>
                                        </p:tgtEl>
                                        <p:attrNameLst>
                                          <p:attrName>style.color</p:attrName>
                                        </p:attrNameLst>
                                      </p:cBhvr>
                                      <p:to>
                                        <a:srgbClr val="5A5A5F"/>
                                      </p:to>
                                    </p:animClr>
                                    <p:animClr clrSpc="rgb" dir="cw">
                                      <p:cBhvr>
                                        <p:cTn id="62" dur="500" fill="hold"/>
                                        <p:tgtEl>
                                          <p:spTgt spid="959"/>
                                        </p:tgtEl>
                                        <p:attrNameLst>
                                          <p:attrName>fillcolor</p:attrName>
                                        </p:attrNameLst>
                                      </p:cBhvr>
                                      <p:to>
                                        <a:srgbClr val="5A5A5F"/>
                                      </p:to>
                                    </p:animClr>
                                    <p:set>
                                      <p:cBhvr>
                                        <p:cTn id="63" dur="500" fill="hold"/>
                                        <p:tgtEl>
                                          <p:spTgt spid="959"/>
                                        </p:tgtEl>
                                        <p:attrNameLst>
                                          <p:attrName>fill.type</p:attrName>
                                        </p:attrNameLst>
                                      </p:cBhvr>
                                      <p:to>
                                        <p:strVal val="solid"/>
                                      </p:to>
                                    </p:set>
                                    <p:set>
                                      <p:cBhvr>
                                        <p:cTn id="64" dur="500" fill="hold"/>
                                        <p:tgtEl>
                                          <p:spTgt spid="959"/>
                                        </p:tgtEl>
                                        <p:attrNameLst>
                                          <p:attrName>fill.on</p:attrName>
                                        </p:attrNameLst>
                                      </p:cBhvr>
                                      <p:to>
                                        <p:strVal val="true"/>
                                      </p:to>
                                    </p:set>
                                  </p:childTnLst>
                                </p:cTn>
                              </p:par>
                              <p:par>
                                <p:cTn id="65" presetID="19" presetClass="emph" presetSubtype="0" repeatCount="indefinite" fill="hold" grpId="0" nodeType="withEffect">
                                  <p:stCondLst>
                                    <p:cond delay="300"/>
                                  </p:stCondLst>
                                  <p:childTnLst>
                                    <p:animClr clrSpc="rgb" dir="cw">
                                      <p:cBhvr override="childStyle">
                                        <p:cTn id="66" dur="500" fill="hold"/>
                                        <p:tgtEl>
                                          <p:spTgt spid="1569"/>
                                        </p:tgtEl>
                                        <p:attrNameLst>
                                          <p:attrName>style.color</p:attrName>
                                        </p:attrNameLst>
                                      </p:cBhvr>
                                      <p:to>
                                        <a:srgbClr val="5A5A5F"/>
                                      </p:to>
                                    </p:animClr>
                                    <p:animClr clrSpc="rgb" dir="cw">
                                      <p:cBhvr>
                                        <p:cTn id="67" dur="500" fill="hold"/>
                                        <p:tgtEl>
                                          <p:spTgt spid="1569"/>
                                        </p:tgtEl>
                                        <p:attrNameLst>
                                          <p:attrName>fillcolor</p:attrName>
                                        </p:attrNameLst>
                                      </p:cBhvr>
                                      <p:to>
                                        <a:srgbClr val="5A5A5F"/>
                                      </p:to>
                                    </p:animClr>
                                    <p:set>
                                      <p:cBhvr>
                                        <p:cTn id="68" dur="500" fill="hold"/>
                                        <p:tgtEl>
                                          <p:spTgt spid="1569"/>
                                        </p:tgtEl>
                                        <p:attrNameLst>
                                          <p:attrName>fill.type</p:attrName>
                                        </p:attrNameLst>
                                      </p:cBhvr>
                                      <p:to>
                                        <p:strVal val="solid"/>
                                      </p:to>
                                    </p:set>
                                    <p:set>
                                      <p:cBhvr>
                                        <p:cTn id="69" dur="500" fill="hold"/>
                                        <p:tgtEl>
                                          <p:spTgt spid="1569"/>
                                        </p:tgtEl>
                                        <p:attrNameLst>
                                          <p:attrName>fill.on</p:attrName>
                                        </p:attrNameLst>
                                      </p:cBhvr>
                                      <p:to>
                                        <p:strVal val="true"/>
                                      </p:to>
                                    </p:set>
                                  </p:childTnLst>
                                </p:cTn>
                              </p:par>
                              <p:par>
                                <p:cTn id="70" presetID="53" presetClass="entr" presetSubtype="16" fill="hold" grpId="0" nodeType="withEffect">
                                  <p:stCondLst>
                                    <p:cond delay="0"/>
                                  </p:stCondLst>
                                  <p:childTnLst>
                                    <p:set>
                                      <p:cBhvr>
                                        <p:cTn id="71" dur="1" fill="hold">
                                          <p:stCondLst>
                                            <p:cond delay="0"/>
                                          </p:stCondLst>
                                        </p:cTn>
                                        <p:tgtEl>
                                          <p:spTgt spid="1825"/>
                                        </p:tgtEl>
                                        <p:attrNameLst>
                                          <p:attrName>style.visibility</p:attrName>
                                        </p:attrNameLst>
                                      </p:cBhvr>
                                      <p:to>
                                        <p:strVal val="visible"/>
                                      </p:to>
                                    </p:set>
                                    <p:anim calcmode="lin" valueType="num">
                                      <p:cBhvr>
                                        <p:cTn id="72" dur="500" fill="hold"/>
                                        <p:tgtEl>
                                          <p:spTgt spid="1825"/>
                                        </p:tgtEl>
                                        <p:attrNameLst>
                                          <p:attrName>ppt_w</p:attrName>
                                        </p:attrNameLst>
                                      </p:cBhvr>
                                      <p:tavLst>
                                        <p:tav tm="0">
                                          <p:val>
                                            <p:fltVal val="0"/>
                                          </p:val>
                                        </p:tav>
                                        <p:tav tm="100000">
                                          <p:val>
                                            <p:strVal val="#ppt_w"/>
                                          </p:val>
                                        </p:tav>
                                      </p:tavLst>
                                    </p:anim>
                                    <p:anim calcmode="lin" valueType="num">
                                      <p:cBhvr>
                                        <p:cTn id="73" dur="500" fill="hold"/>
                                        <p:tgtEl>
                                          <p:spTgt spid="1825"/>
                                        </p:tgtEl>
                                        <p:attrNameLst>
                                          <p:attrName>ppt_h</p:attrName>
                                        </p:attrNameLst>
                                      </p:cBhvr>
                                      <p:tavLst>
                                        <p:tav tm="0">
                                          <p:val>
                                            <p:fltVal val="0"/>
                                          </p:val>
                                        </p:tav>
                                        <p:tav tm="100000">
                                          <p:val>
                                            <p:strVal val="#ppt_h"/>
                                          </p:val>
                                        </p:tav>
                                      </p:tavLst>
                                    </p:anim>
                                    <p:animEffect transition="in" filter="fade">
                                      <p:cBhvr>
                                        <p:cTn id="74" dur="500"/>
                                        <p:tgtEl>
                                          <p:spTgt spid="1825"/>
                                        </p:tgtEl>
                                      </p:cBhvr>
                                    </p:animEffect>
                                  </p:childTnLst>
                                </p:cTn>
                              </p:par>
                              <p:par>
                                <p:cTn id="75" presetID="10" presetClass="entr" presetSubtype="0" fill="hold" grpId="0" nodeType="withEffect">
                                  <p:stCondLst>
                                    <p:cond delay="200"/>
                                  </p:stCondLst>
                                  <p:childTnLst>
                                    <p:set>
                                      <p:cBhvr>
                                        <p:cTn id="76" dur="1" fill="hold">
                                          <p:stCondLst>
                                            <p:cond delay="0"/>
                                          </p:stCondLst>
                                        </p:cTn>
                                        <p:tgtEl>
                                          <p:spTgt spid="1834">
                                            <p:txEl>
                                              <p:pRg st="0" end="0"/>
                                            </p:txEl>
                                          </p:spTgt>
                                        </p:tgtEl>
                                        <p:attrNameLst>
                                          <p:attrName>style.visibility</p:attrName>
                                        </p:attrNameLst>
                                      </p:cBhvr>
                                      <p:to>
                                        <p:strVal val="visible"/>
                                      </p:to>
                                    </p:set>
                                    <p:animEffect transition="in" filter="fade">
                                      <p:cBhvr>
                                        <p:cTn id="77" dur="500"/>
                                        <p:tgtEl>
                                          <p:spTgt spid="1834">
                                            <p:txEl>
                                              <p:pRg st="0" end="0"/>
                                            </p:txEl>
                                          </p:spTgt>
                                        </p:tgtEl>
                                      </p:cBhvr>
                                    </p:animEffect>
                                  </p:childTnLst>
                                </p:cTn>
                              </p:par>
                              <p:par>
                                <p:cTn id="78" presetID="10" presetClass="entr" presetSubtype="0" fill="hold" nodeType="withEffect">
                                  <p:stCondLst>
                                    <p:cond delay="200"/>
                                  </p:stCondLst>
                                  <p:childTnLst>
                                    <p:set>
                                      <p:cBhvr>
                                        <p:cTn id="79" dur="1" fill="hold">
                                          <p:stCondLst>
                                            <p:cond delay="0"/>
                                          </p:stCondLst>
                                        </p:cTn>
                                        <p:tgtEl>
                                          <p:spTgt spid="1826"/>
                                        </p:tgtEl>
                                        <p:attrNameLst>
                                          <p:attrName>style.visibility</p:attrName>
                                        </p:attrNameLst>
                                      </p:cBhvr>
                                      <p:to>
                                        <p:strVal val="visible"/>
                                      </p:to>
                                    </p:set>
                                    <p:animEffect transition="in" filter="fade">
                                      <p:cBhvr>
                                        <p:cTn id="80" dur="500"/>
                                        <p:tgtEl>
                                          <p:spTgt spid="1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 grpId="0" animBg="1"/>
      <p:bldP spid="992" grpId="0" animBg="1"/>
      <p:bldP spid="1037" grpId="0" animBg="1"/>
      <p:bldP spid="1197" grpId="0" animBg="1"/>
      <p:bldP spid="1284" grpId="0" animBg="1"/>
      <p:bldP spid="1347" grpId="0" animBg="1"/>
      <p:bldP spid="1461" grpId="0" animBg="1"/>
      <p:bldP spid="1569" grpId="0" animBg="1"/>
      <p:bldP spid="1593" grpId="0" animBg="1"/>
      <p:bldP spid="1608" grpId="0" animBg="1"/>
      <p:bldP spid="1698" grpId="0" animBg="1"/>
      <p:bldP spid="1728" grpId="0" animBg="1"/>
      <p:bldP spid="1752" grpId="0" animBg="1"/>
      <p:bldP spid="1825" grpId="0" animBg="1"/>
      <p:bldP spid="1834" grpId="0" build="p">
        <p:tmplLst>
          <p:tmpl lvl="1">
            <p:tnLst>
              <p:par>
                <p:cTn presetID="10" presetClass="entr" presetSubtype="0" fill="hold" nodeType="withEffect">
                  <p:stCondLst>
                    <p:cond delay="200"/>
                  </p:stCondLst>
                  <p:childTnLst>
                    <p:set>
                      <p:cBhvr>
                        <p:cTn dur="1" fill="hold">
                          <p:stCondLst>
                            <p:cond delay="0"/>
                          </p:stCondLst>
                        </p:cTn>
                        <p:tgtEl>
                          <p:spTgt spid="1834"/>
                        </p:tgtEl>
                        <p:attrNameLst>
                          <p:attrName>style.visibility</p:attrName>
                        </p:attrNameLst>
                      </p:cBhvr>
                      <p:to>
                        <p:strVal val="visible"/>
                      </p:to>
                    </p:set>
                    <p:animEffect transition="in" filter="fade">
                      <p:cBhvr>
                        <p:cTn dur="500"/>
                        <p:tgtEl>
                          <p:spTgt spid="183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9" name="Date Placeholder 8"/>
          <p:cNvSpPr>
            <a:spLocks noGrp="1"/>
          </p:cNvSpPr>
          <p:nvPr>
            <p:ph type="dt" sz="half" idx="10"/>
          </p:nvPr>
        </p:nvSpPr>
        <p:spPr/>
        <p:txBody>
          <a:bodyPr/>
          <a:lstStyle/>
          <a:p>
            <a:fld id="{B587972A-592F-4FCC-971F-8962B51284CC}" type="datetime1">
              <a:rPr lang="en-GB" smtClean="0"/>
              <a:t>18/04/2018</a:t>
            </a:fld>
            <a:endParaRPr lang="en-GB" dirty="0"/>
          </a:p>
        </p:txBody>
      </p:sp>
      <p:sp>
        <p:nvSpPr>
          <p:cNvPr id="10" name="Footer Placeholder 9"/>
          <p:cNvSpPr>
            <a:spLocks noGrp="1"/>
          </p:cNvSpPr>
          <p:nvPr>
            <p:ph type="ftr" sz="quarter" idx="11"/>
          </p:nvPr>
        </p:nvSpPr>
        <p:spPr/>
        <p:txBody>
          <a:bodyPr/>
          <a:lstStyle/>
          <a:p>
            <a:r>
              <a:rPr lang="en-GB"/>
              <a:t>UEA: Money Matters</a:t>
            </a:r>
            <a:endParaRPr lang="en-GB" dirty="0"/>
          </a:p>
        </p:txBody>
      </p:sp>
      <p:sp>
        <p:nvSpPr>
          <p:cNvPr id="11" name="Slide Number Placeholder 10"/>
          <p:cNvSpPr>
            <a:spLocks noGrp="1"/>
          </p:cNvSpPr>
          <p:nvPr>
            <p:ph type="sldNum" sz="quarter" idx="12"/>
          </p:nvPr>
        </p:nvSpPr>
        <p:spPr/>
        <p:txBody>
          <a:bodyPr/>
          <a:lstStyle/>
          <a:p>
            <a:fld id="{79D443CF-95A6-4BCA-B28C-623ED659B334}" type="slidenum">
              <a:rPr lang="en-GB" smtClean="0"/>
              <a:pPr/>
              <a:t>‹#›</a:t>
            </a:fld>
            <a:endParaRPr lang="en-GB" dirty="0"/>
          </a:p>
        </p:txBody>
      </p:sp>
      <p:sp>
        <p:nvSpPr>
          <p:cNvPr id="13" name="Content Placeholder 12"/>
          <p:cNvSpPr>
            <a:spLocks noGrp="1"/>
          </p:cNvSpPr>
          <p:nvPr>
            <p:ph sz="quarter" idx="13"/>
          </p:nvPr>
        </p:nvSpPr>
        <p:spPr>
          <a:xfrm>
            <a:off x="395288" y="1823683"/>
            <a:ext cx="8351837" cy="4423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326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ut of this world">
    <p:bg>
      <p:bgPr>
        <a:solidFill>
          <a:schemeClr val="tx1"/>
        </a:solidFill>
        <a:effectLst/>
      </p:bgPr>
    </p:bg>
    <p:spTree>
      <p:nvGrpSpPr>
        <p:cNvPr id="1" name=""/>
        <p:cNvGrpSpPr/>
        <p:nvPr/>
      </p:nvGrpSpPr>
      <p:grpSpPr>
        <a:xfrm>
          <a:off x="0" y="0"/>
          <a:ext cx="0" cy="0"/>
          <a:chOff x="0" y="0"/>
          <a:chExt cx="0" cy="0"/>
        </a:xfrm>
      </p:grpSpPr>
      <p:sp>
        <p:nvSpPr>
          <p:cNvPr id="42" name="Freeform 15"/>
          <p:cNvSpPr>
            <a:spLocks/>
          </p:cNvSpPr>
          <p:nvPr userDrawn="1"/>
        </p:nvSpPr>
        <p:spPr bwMode="invGray">
          <a:xfrm>
            <a:off x="1200980" y="1020430"/>
            <a:ext cx="2366911" cy="3113978"/>
          </a:xfrm>
          <a:custGeom>
            <a:avLst/>
            <a:gdLst>
              <a:gd name="T0" fmla="*/ 1113 w 1113"/>
              <a:gd name="T1" fmla="*/ 1279 h 1465"/>
              <a:gd name="T2" fmla="*/ 374 w 1113"/>
              <a:gd name="T3" fmla="*/ 0 h 1465"/>
              <a:gd name="T4" fmla="*/ 331 w 1113"/>
              <a:gd name="T5" fmla="*/ 10 h 1465"/>
              <a:gd name="T6" fmla="*/ 285 w 1113"/>
              <a:gd name="T7" fmla="*/ 13 h 1465"/>
              <a:gd name="T8" fmla="*/ 0 w 1113"/>
              <a:gd name="T9" fmla="*/ 1465 h 1465"/>
              <a:gd name="T10" fmla="*/ 1113 w 1113"/>
              <a:gd name="T11" fmla="*/ 1279 h 1465"/>
            </a:gdLst>
            <a:ahLst/>
            <a:cxnLst>
              <a:cxn ang="0">
                <a:pos x="T0" y="T1"/>
              </a:cxn>
              <a:cxn ang="0">
                <a:pos x="T2" y="T3"/>
              </a:cxn>
              <a:cxn ang="0">
                <a:pos x="T4" y="T5"/>
              </a:cxn>
              <a:cxn ang="0">
                <a:pos x="T6" y="T7"/>
              </a:cxn>
              <a:cxn ang="0">
                <a:pos x="T8" y="T9"/>
              </a:cxn>
              <a:cxn ang="0">
                <a:pos x="T10" y="T11"/>
              </a:cxn>
            </a:cxnLst>
            <a:rect l="0" t="0" r="r" b="b"/>
            <a:pathLst>
              <a:path w="1113" h="1465">
                <a:moveTo>
                  <a:pt x="1113" y="1279"/>
                </a:moveTo>
                <a:cubicBezTo>
                  <a:pt x="374" y="0"/>
                  <a:pt x="374" y="0"/>
                  <a:pt x="374" y="0"/>
                </a:cubicBezTo>
                <a:cubicBezTo>
                  <a:pt x="364" y="4"/>
                  <a:pt x="348" y="8"/>
                  <a:pt x="331" y="10"/>
                </a:cubicBezTo>
                <a:cubicBezTo>
                  <a:pt x="313" y="13"/>
                  <a:pt x="296" y="14"/>
                  <a:pt x="285" y="13"/>
                </a:cubicBezTo>
                <a:cubicBezTo>
                  <a:pt x="0" y="1465"/>
                  <a:pt x="0" y="1465"/>
                  <a:pt x="0" y="1465"/>
                </a:cubicBezTo>
                <a:lnTo>
                  <a:pt x="1113" y="1279"/>
                </a:lnTo>
                <a:close/>
              </a:path>
            </a:pathLst>
          </a:custGeom>
          <a:gradFill>
            <a:gsLst>
              <a:gs pos="0">
                <a:schemeClr val="bg1"/>
              </a:gs>
              <a:gs pos="84000">
                <a:schemeClr val="tx1"/>
              </a:gs>
            </a:gsLst>
            <a:lin ang="5100000" scaled="0"/>
          </a:gradFill>
          <a:ln>
            <a:noFill/>
          </a:ln>
        </p:spPr>
        <p:txBody>
          <a:bodyPr vert="horz" wrap="square" lIns="91440" tIns="45720" rIns="91440" bIns="45720" numCol="1" anchor="t" anchorCtr="0" compatLnSpc="1">
            <a:prstTxWarp prst="textNoShape">
              <a:avLst/>
            </a:prstTxWarp>
          </a:bodyPr>
          <a:lstStyle/>
          <a:p>
            <a:endParaRPr lang="en-GB"/>
          </a:p>
        </p:txBody>
      </p:sp>
      <p:grpSp>
        <p:nvGrpSpPr>
          <p:cNvPr id="43" name="Group 42"/>
          <p:cNvGrpSpPr/>
          <p:nvPr userDrawn="1"/>
        </p:nvGrpSpPr>
        <p:grpSpPr>
          <a:xfrm>
            <a:off x="678392" y="612775"/>
            <a:ext cx="2400134" cy="508221"/>
            <a:chOff x="3538538" y="304800"/>
            <a:chExt cx="4243388" cy="898525"/>
          </a:xfrm>
        </p:grpSpPr>
        <p:sp>
          <p:nvSpPr>
            <p:cNvPr id="44" name="Freeform 5"/>
            <p:cNvSpPr>
              <a:spLocks/>
            </p:cNvSpPr>
            <p:nvPr userDrawn="1"/>
          </p:nvSpPr>
          <p:spPr bwMode="auto">
            <a:xfrm>
              <a:off x="3538538" y="304800"/>
              <a:ext cx="4243388" cy="898525"/>
            </a:xfrm>
            <a:custGeom>
              <a:avLst/>
              <a:gdLst>
                <a:gd name="T0" fmla="*/ 1125 w 1129"/>
                <a:gd name="T1" fmla="*/ 18 h 239"/>
                <a:gd name="T2" fmla="*/ 1110 w 1129"/>
                <a:gd name="T3" fmla="*/ 20 h 239"/>
                <a:gd name="T4" fmla="*/ 716 w 1129"/>
                <a:gd name="T5" fmla="*/ 23 h 239"/>
                <a:gd name="T6" fmla="*/ 549 w 1129"/>
                <a:gd name="T7" fmla="*/ 16 h 239"/>
                <a:gd name="T8" fmla="*/ 392 w 1129"/>
                <a:gd name="T9" fmla="*/ 72 h 239"/>
                <a:gd name="T10" fmla="*/ 15 w 1129"/>
                <a:gd name="T11" fmla="*/ 185 h 239"/>
                <a:gd name="T12" fmla="*/ 0 w 1129"/>
                <a:gd name="T13" fmla="*/ 187 h 239"/>
                <a:gd name="T14" fmla="*/ 5 w 1129"/>
                <a:gd name="T15" fmla="*/ 218 h 239"/>
                <a:gd name="T16" fmla="*/ 20 w 1129"/>
                <a:gd name="T17" fmla="*/ 215 h 239"/>
                <a:gd name="T18" fmla="*/ 516 w 1129"/>
                <a:gd name="T19" fmla="*/ 200 h 239"/>
                <a:gd name="T20" fmla="*/ 534 w 1129"/>
                <a:gd name="T21" fmla="*/ 189 h 239"/>
                <a:gd name="T22" fmla="*/ 574 w 1129"/>
                <a:gd name="T23" fmla="*/ 180 h 239"/>
                <a:gd name="T24" fmla="*/ 611 w 1129"/>
                <a:gd name="T25" fmla="*/ 177 h 239"/>
                <a:gd name="T26" fmla="*/ 635 w 1129"/>
                <a:gd name="T27" fmla="*/ 182 h 239"/>
                <a:gd name="T28" fmla="*/ 1114 w 1129"/>
                <a:gd name="T29" fmla="*/ 50 h 239"/>
                <a:gd name="T30" fmla="*/ 1129 w 1129"/>
                <a:gd name="T31" fmla="*/ 48 h 239"/>
                <a:gd name="T32" fmla="*/ 1125 w 1129"/>
                <a:gd name="T33" fmla="*/ 1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9" h="239">
                  <a:moveTo>
                    <a:pt x="1125" y="18"/>
                  </a:moveTo>
                  <a:cubicBezTo>
                    <a:pt x="1110" y="20"/>
                    <a:pt x="1110" y="20"/>
                    <a:pt x="1110" y="20"/>
                  </a:cubicBezTo>
                  <a:cubicBezTo>
                    <a:pt x="1064" y="0"/>
                    <a:pt x="911" y="1"/>
                    <a:pt x="716" y="23"/>
                  </a:cubicBezTo>
                  <a:cubicBezTo>
                    <a:pt x="701" y="7"/>
                    <a:pt x="631" y="3"/>
                    <a:pt x="549" y="16"/>
                  </a:cubicBezTo>
                  <a:cubicBezTo>
                    <a:pt x="467" y="28"/>
                    <a:pt x="402" y="52"/>
                    <a:pt x="392" y="72"/>
                  </a:cubicBezTo>
                  <a:cubicBezTo>
                    <a:pt x="199" y="109"/>
                    <a:pt x="53" y="152"/>
                    <a:pt x="15" y="185"/>
                  </a:cubicBezTo>
                  <a:cubicBezTo>
                    <a:pt x="0" y="187"/>
                    <a:pt x="0" y="187"/>
                    <a:pt x="0" y="187"/>
                  </a:cubicBezTo>
                  <a:cubicBezTo>
                    <a:pt x="5" y="218"/>
                    <a:pt x="5" y="218"/>
                    <a:pt x="5" y="218"/>
                  </a:cubicBezTo>
                  <a:cubicBezTo>
                    <a:pt x="20" y="215"/>
                    <a:pt x="20" y="215"/>
                    <a:pt x="20" y="215"/>
                  </a:cubicBezTo>
                  <a:cubicBezTo>
                    <a:pt x="73" y="239"/>
                    <a:pt x="273" y="233"/>
                    <a:pt x="516" y="200"/>
                  </a:cubicBezTo>
                  <a:cubicBezTo>
                    <a:pt x="516" y="197"/>
                    <a:pt x="523" y="193"/>
                    <a:pt x="534" y="189"/>
                  </a:cubicBezTo>
                  <a:cubicBezTo>
                    <a:pt x="545" y="186"/>
                    <a:pt x="559" y="183"/>
                    <a:pt x="574" y="180"/>
                  </a:cubicBezTo>
                  <a:cubicBezTo>
                    <a:pt x="588" y="178"/>
                    <a:pt x="601" y="177"/>
                    <a:pt x="611" y="177"/>
                  </a:cubicBezTo>
                  <a:cubicBezTo>
                    <a:pt x="625" y="177"/>
                    <a:pt x="634" y="179"/>
                    <a:pt x="635" y="182"/>
                  </a:cubicBezTo>
                  <a:cubicBezTo>
                    <a:pt x="877" y="142"/>
                    <a:pt x="1070" y="89"/>
                    <a:pt x="1114" y="50"/>
                  </a:cubicBezTo>
                  <a:cubicBezTo>
                    <a:pt x="1129" y="48"/>
                    <a:pt x="1129" y="48"/>
                    <a:pt x="1129" y="48"/>
                  </a:cubicBezTo>
                  <a:lnTo>
                    <a:pt x="1125" y="18"/>
                  </a:lnTo>
                  <a:close/>
                </a:path>
              </a:pathLst>
            </a:custGeom>
            <a:solidFill>
              <a:srgbClr val="F7B6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6"/>
            <p:cNvSpPr>
              <a:spLocks/>
            </p:cNvSpPr>
            <p:nvPr userDrawn="1"/>
          </p:nvSpPr>
          <p:spPr bwMode="auto">
            <a:xfrm>
              <a:off x="3775076" y="969963"/>
              <a:ext cx="104775" cy="104775"/>
            </a:xfrm>
            <a:custGeom>
              <a:avLst/>
              <a:gdLst>
                <a:gd name="T0" fmla="*/ 27 w 28"/>
                <a:gd name="T1" fmla="*/ 12 h 28"/>
                <a:gd name="T2" fmla="*/ 16 w 28"/>
                <a:gd name="T3" fmla="*/ 27 h 28"/>
                <a:gd name="T4" fmla="*/ 1 w 28"/>
                <a:gd name="T5" fmla="*/ 16 h 28"/>
                <a:gd name="T6" fmla="*/ 12 w 28"/>
                <a:gd name="T7" fmla="*/ 1 h 28"/>
                <a:gd name="T8" fmla="*/ 27 w 28"/>
                <a:gd name="T9" fmla="*/ 12 h 28"/>
              </a:gdLst>
              <a:ahLst/>
              <a:cxnLst>
                <a:cxn ang="0">
                  <a:pos x="T0" y="T1"/>
                </a:cxn>
                <a:cxn ang="0">
                  <a:pos x="T2" y="T3"/>
                </a:cxn>
                <a:cxn ang="0">
                  <a:pos x="T4" y="T5"/>
                </a:cxn>
                <a:cxn ang="0">
                  <a:pos x="T6" y="T7"/>
                </a:cxn>
                <a:cxn ang="0">
                  <a:pos x="T8" y="T9"/>
                </a:cxn>
              </a:cxnLst>
              <a:rect l="0" t="0" r="r" b="b"/>
              <a:pathLst>
                <a:path w="28" h="28">
                  <a:moveTo>
                    <a:pt x="27" y="12"/>
                  </a:moveTo>
                  <a:cubicBezTo>
                    <a:pt x="28" y="19"/>
                    <a:pt x="23" y="26"/>
                    <a:pt x="16" y="27"/>
                  </a:cubicBezTo>
                  <a:cubicBezTo>
                    <a:pt x="9" y="28"/>
                    <a:pt x="2" y="23"/>
                    <a:pt x="1" y="16"/>
                  </a:cubicBezTo>
                  <a:cubicBezTo>
                    <a:pt x="0" y="9"/>
                    <a:pt x="5" y="2"/>
                    <a:pt x="12" y="1"/>
                  </a:cubicBezTo>
                  <a:cubicBezTo>
                    <a:pt x="19" y="0"/>
                    <a:pt x="26" y="5"/>
                    <a:pt x="27" y="12"/>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7"/>
            <p:cNvSpPr>
              <a:spLocks/>
            </p:cNvSpPr>
            <p:nvPr userDrawn="1"/>
          </p:nvSpPr>
          <p:spPr bwMode="auto">
            <a:xfrm>
              <a:off x="4692651" y="830263"/>
              <a:ext cx="104775" cy="106363"/>
            </a:xfrm>
            <a:custGeom>
              <a:avLst/>
              <a:gdLst>
                <a:gd name="T0" fmla="*/ 27 w 28"/>
                <a:gd name="T1" fmla="*/ 13 h 28"/>
                <a:gd name="T2" fmla="*/ 16 w 28"/>
                <a:gd name="T3" fmla="*/ 27 h 28"/>
                <a:gd name="T4" fmla="*/ 1 w 28"/>
                <a:gd name="T5" fmla="*/ 16 h 28"/>
                <a:gd name="T6" fmla="*/ 12 w 28"/>
                <a:gd name="T7" fmla="*/ 2 h 28"/>
                <a:gd name="T8" fmla="*/ 27 w 28"/>
                <a:gd name="T9" fmla="*/ 13 h 28"/>
              </a:gdLst>
              <a:ahLst/>
              <a:cxnLst>
                <a:cxn ang="0">
                  <a:pos x="T0" y="T1"/>
                </a:cxn>
                <a:cxn ang="0">
                  <a:pos x="T2" y="T3"/>
                </a:cxn>
                <a:cxn ang="0">
                  <a:pos x="T4" y="T5"/>
                </a:cxn>
                <a:cxn ang="0">
                  <a:pos x="T6" y="T7"/>
                </a:cxn>
                <a:cxn ang="0">
                  <a:pos x="T8" y="T9"/>
                </a:cxn>
              </a:cxnLst>
              <a:rect l="0" t="0" r="r" b="b"/>
              <a:pathLst>
                <a:path w="28" h="28">
                  <a:moveTo>
                    <a:pt x="27" y="13"/>
                  </a:moveTo>
                  <a:cubicBezTo>
                    <a:pt x="28" y="20"/>
                    <a:pt x="23" y="26"/>
                    <a:pt x="16" y="27"/>
                  </a:cubicBezTo>
                  <a:cubicBezTo>
                    <a:pt x="9" y="28"/>
                    <a:pt x="2" y="24"/>
                    <a:pt x="1" y="16"/>
                  </a:cubicBezTo>
                  <a:cubicBezTo>
                    <a:pt x="0" y="9"/>
                    <a:pt x="5" y="3"/>
                    <a:pt x="12" y="2"/>
                  </a:cubicBezTo>
                  <a:cubicBezTo>
                    <a:pt x="19" y="0"/>
                    <a:pt x="26" y="5"/>
                    <a:pt x="27" y="13"/>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8"/>
            <p:cNvSpPr>
              <a:spLocks/>
            </p:cNvSpPr>
            <p:nvPr userDrawn="1"/>
          </p:nvSpPr>
          <p:spPr bwMode="auto">
            <a:xfrm>
              <a:off x="5608638" y="695325"/>
              <a:ext cx="106363" cy="104775"/>
            </a:xfrm>
            <a:custGeom>
              <a:avLst/>
              <a:gdLst>
                <a:gd name="T0" fmla="*/ 27 w 28"/>
                <a:gd name="T1" fmla="*/ 12 h 28"/>
                <a:gd name="T2" fmla="*/ 16 w 28"/>
                <a:gd name="T3" fmla="*/ 27 h 28"/>
                <a:gd name="T4" fmla="*/ 1 w 28"/>
                <a:gd name="T5" fmla="*/ 16 h 28"/>
                <a:gd name="T6" fmla="*/ 12 w 28"/>
                <a:gd name="T7" fmla="*/ 1 h 28"/>
                <a:gd name="T8" fmla="*/ 27 w 28"/>
                <a:gd name="T9" fmla="*/ 12 h 28"/>
              </a:gdLst>
              <a:ahLst/>
              <a:cxnLst>
                <a:cxn ang="0">
                  <a:pos x="T0" y="T1"/>
                </a:cxn>
                <a:cxn ang="0">
                  <a:pos x="T2" y="T3"/>
                </a:cxn>
                <a:cxn ang="0">
                  <a:pos x="T4" y="T5"/>
                </a:cxn>
                <a:cxn ang="0">
                  <a:pos x="T6" y="T7"/>
                </a:cxn>
                <a:cxn ang="0">
                  <a:pos x="T8" y="T9"/>
                </a:cxn>
              </a:cxnLst>
              <a:rect l="0" t="0" r="r" b="b"/>
              <a:pathLst>
                <a:path w="28" h="28">
                  <a:moveTo>
                    <a:pt x="27" y="12"/>
                  </a:moveTo>
                  <a:cubicBezTo>
                    <a:pt x="28" y="19"/>
                    <a:pt x="23" y="26"/>
                    <a:pt x="16" y="27"/>
                  </a:cubicBezTo>
                  <a:cubicBezTo>
                    <a:pt x="8" y="28"/>
                    <a:pt x="2" y="23"/>
                    <a:pt x="1" y="16"/>
                  </a:cubicBezTo>
                  <a:cubicBezTo>
                    <a:pt x="0" y="9"/>
                    <a:pt x="5" y="2"/>
                    <a:pt x="12" y="1"/>
                  </a:cubicBezTo>
                  <a:cubicBezTo>
                    <a:pt x="19" y="0"/>
                    <a:pt x="26" y="5"/>
                    <a:pt x="27" y="12"/>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9"/>
            <p:cNvSpPr>
              <a:spLocks/>
            </p:cNvSpPr>
            <p:nvPr userDrawn="1"/>
          </p:nvSpPr>
          <p:spPr bwMode="auto">
            <a:xfrm>
              <a:off x="5149851" y="763588"/>
              <a:ext cx="106363" cy="104775"/>
            </a:xfrm>
            <a:custGeom>
              <a:avLst/>
              <a:gdLst>
                <a:gd name="T0" fmla="*/ 27 w 28"/>
                <a:gd name="T1" fmla="*/ 12 h 28"/>
                <a:gd name="T2" fmla="*/ 16 w 28"/>
                <a:gd name="T3" fmla="*/ 27 h 28"/>
                <a:gd name="T4" fmla="*/ 1 w 28"/>
                <a:gd name="T5" fmla="*/ 16 h 28"/>
                <a:gd name="T6" fmla="*/ 12 w 28"/>
                <a:gd name="T7" fmla="*/ 1 h 28"/>
                <a:gd name="T8" fmla="*/ 27 w 28"/>
                <a:gd name="T9" fmla="*/ 12 h 28"/>
              </a:gdLst>
              <a:ahLst/>
              <a:cxnLst>
                <a:cxn ang="0">
                  <a:pos x="T0" y="T1"/>
                </a:cxn>
                <a:cxn ang="0">
                  <a:pos x="T2" y="T3"/>
                </a:cxn>
                <a:cxn ang="0">
                  <a:pos x="T4" y="T5"/>
                </a:cxn>
                <a:cxn ang="0">
                  <a:pos x="T6" y="T7"/>
                </a:cxn>
                <a:cxn ang="0">
                  <a:pos x="T8" y="T9"/>
                </a:cxn>
              </a:cxnLst>
              <a:rect l="0" t="0" r="r" b="b"/>
              <a:pathLst>
                <a:path w="28" h="28">
                  <a:moveTo>
                    <a:pt x="27" y="12"/>
                  </a:moveTo>
                  <a:cubicBezTo>
                    <a:pt x="28" y="19"/>
                    <a:pt x="23" y="26"/>
                    <a:pt x="16" y="27"/>
                  </a:cubicBezTo>
                  <a:cubicBezTo>
                    <a:pt x="9" y="28"/>
                    <a:pt x="2" y="23"/>
                    <a:pt x="1" y="16"/>
                  </a:cubicBezTo>
                  <a:cubicBezTo>
                    <a:pt x="0" y="9"/>
                    <a:pt x="5" y="2"/>
                    <a:pt x="12" y="1"/>
                  </a:cubicBezTo>
                  <a:cubicBezTo>
                    <a:pt x="19" y="0"/>
                    <a:pt x="26" y="5"/>
                    <a:pt x="27" y="12"/>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0"/>
            <p:cNvSpPr>
              <a:spLocks/>
            </p:cNvSpPr>
            <p:nvPr userDrawn="1"/>
          </p:nvSpPr>
          <p:spPr bwMode="auto">
            <a:xfrm>
              <a:off x="4233863" y="901700"/>
              <a:ext cx="104775" cy="106363"/>
            </a:xfrm>
            <a:custGeom>
              <a:avLst/>
              <a:gdLst>
                <a:gd name="T0" fmla="*/ 27 w 28"/>
                <a:gd name="T1" fmla="*/ 12 h 28"/>
                <a:gd name="T2" fmla="*/ 16 w 28"/>
                <a:gd name="T3" fmla="*/ 27 h 28"/>
                <a:gd name="T4" fmla="*/ 1 w 28"/>
                <a:gd name="T5" fmla="*/ 16 h 28"/>
                <a:gd name="T6" fmla="*/ 12 w 28"/>
                <a:gd name="T7" fmla="*/ 1 h 28"/>
                <a:gd name="T8" fmla="*/ 27 w 28"/>
                <a:gd name="T9" fmla="*/ 12 h 28"/>
              </a:gdLst>
              <a:ahLst/>
              <a:cxnLst>
                <a:cxn ang="0">
                  <a:pos x="T0" y="T1"/>
                </a:cxn>
                <a:cxn ang="0">
                  <a:pos x="T2" y="T3"/>
                </a:cxn>
                <a:cxn ang="0">
                  <a:pos x="T4" y="T5"/>
                </a:cxn>
                <a:cxn ang="0">
                  <a:pos x="T6" y="T7"/>
                </a:cxn>
                <a:cxn ang="0">
                  <a:pos x="T8" y="T9"/>
                </a:cxn>
              </a:cxnLst>
              <a:rect l="0" t="0" r="r" b="b"/>
              <a:pathLst>
                <a:path w="28" h="28">
                  <a:moveTo>
                    <a:pt x="27" y="12"/>
                  </a:moveTo>
                  <a:cubicBezTo>
                    <a:pt x="28" y="19"/>
                    <a:pt x="23" y="26"/>
                    <a:pt x="16" y="27"/>
                  </a:cubicBezTo>
                  <a:cubicBezTo>
                    <a:pt x="9" y="28"/>
                    <a:pt x="2" y="23"/>
                    <a:pt x="1" y="16"/>
                  </a:cubicBezTo>
                  <a:cubicBezTo>
                    <a:pt x="0" y="9"/>
                    <a:pt x="5" y="2"/>
                    <a:pt x="12" y="1"/>
                  </a:cubicBezTo>
                  <a:cubicBezTo>
                    <a:pt x="19" y="0"/>
                    <a:pt x="26" y="5"/>
                    <a:pt x="27" y="12"/>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1"/>
            <p:cNvSpPr>
              <a:spLocks/>
            </p:cNvSpPr>
            <p:nvPr userDrawn="1"/>
          </p:nvSpPr>
          <p:spPr bwMode="auto">
            <a:xfrm>
              <a:off x="6067426" y="623888"/>
              <a:ext cx="106363" cy="106363"/>
            </a:xfrm>
            <a:custGeom>
              <a:avLst/>
              <a:gdLst>
                <a:gd name="T0" fmla="*/ 26 w 28"/>
                <a:gd name="T1" fmla="*/ 12 h 28"/>
                <a:gd name="T2" fmla="*/ 16 w 28"/>
                <a:gd name="T3" fmla="*/ 27 h 28"/>
                <a:gd name="T4" fmla="*/ 1 w 28"/>
                <a:gd name="T5" fmla="*/ 16 h 28"/>
                <a:gd name="T6" fmla="*/ 12 w 28"/>
                <a:gd name="T7" fmla="*/ 1 h 28"/>
                <a:gd name="T8" fmla="*/ 26 w 28"/>
                <a:gd name="T9" fmla="*/ 12 h 28"/>
              </a:gdLst>
              <a:ahLst/>
              <a:cxnLst>
                <a:cxn ang="0">
                  <a:pos x="T0" y="T1"/>
                </a:cxn>
                <a:cxn ang="0">
                  <a:pos x="T2" y="T3"/>
                </a:cxn>
                <a:cxn ang="0">
                  <a:pos x="T4" y="T5"/>
                </a:cxn>
                <a:cxn ang="0">
                  <a:pos x="T6" y="T7"/>
                </a:cxn>
                <a:cxn ang="0">
                  <a:pos x="T8" y="T9"/>
                </a:cxn>
              </a:cxnLst>
              <a:rect l="0" t="0" r="r" b="b"/>
              <a:pathLst>
                <a:path w="28" h="28">
                  <a:moveTo>
                    <a:pt x="26" y="12"/>
                  </a:moveTo>
                  <a:cubicBezTo>
                    <a:pt x="28" y="20"/>
                    <a:pt x="23" y="26"/>
                    <a:pt x="16" y="27"/>
                  </a:cubicBezTo>
                  <a:cubicBezTo>
                    <a:pt x="8" y="28"/>
                    <a:pt x="2" y="23"/>
                    <a:pt x="1" y="16"/>
                  </a:cubicBezTo>
                  <a:cubicBezTo>
                    <a:pt x="0" y="9"/>
                    <a:pt x="5" y="3"/>
                    <a:pt x="12" y="1"/>
                  </a:cubicBezTo>
                  <a:cubicBezTo>
                    <a:pt x="19" y="0"/>
                    <a:pt x="25" y="5"/>
                    <a:pt x="26" y="12"/>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2"/>
            <p:cNvSpPr>
              <a:spLocks/>
            </p:cNvSpPr>
            <p:nvPr userDrawn="1"/>
          </p:nvSpPr>
          <p:spPr bwMode="auto">
            <a:xfrm>
              <a:off x="6981826" y="488950"/>
              <a:ext cx="104775" cy="104775"/>
            </a:xfrm>
            <a:custGeom>
              <a:avLst/>
              <a:gdLst>
                <a:gd name="T0" fmla="*/ 27 w 28"/>
                <a:gd name="T1" fmla="*/ 12 h 28"/>
                <a:gd name="T2" fmla="*/ 16 w 28"/>
                <a:gd name="T3" fmla="*/ 27 h 28"/>
                <a:gd name="T4" fmla="*/ 2 w 28"/>
                <a:gd name="T5" fmla="*/ 16 h 28"/>
                <a:gd name="T6" fmla="*/ 12 w 28"/>
                <a:gd name="T7" fmla="*/ 1 h 28"/>
                <a:gd name="T8" fmla="*/ 27 w 28"/>
                <a:gd name="T9" fmla="*/ 12 h 28"/>
              </a:gdLst>
              <a:ahLst/>
              <a:cxnLst>
                <a:cxn ang="0">
                  <a:pos x="T0" y="T1"/>
                </a:cxn>
                <a:cxn ang="0">
                  <a:pos x="T2" y="T3"/>
                </a:cxn>
                <a:cxn ang="0">
                  <a:pos x="T4" y="T5"/>
                </a:cxn>
                <a:cxn ang="0">
                  <a:pos x="T6" y="T7"/>
                </a:cxn>
                <a:cxn ang="0">
                  <a:pos x="T8" y="T9"/>
                </a:cxn>
              </a:cxnLst>
              <a:rect l="0" t="0" r="r" b="b"/>
              <a:pathLst>
                <a:path w="28" h="28">
                  <a:moveTo>
                    <a:pt x="27" y="12"/>
                  </a:moveTo>
                  <a:cubicBezTo>
                    <a:pt x="28" y="19"/>
                    <a:pt x="23" y="25"/>
                    <a:pt x="16" y="27"/>
                  </a:cubicBezTo>
                  <a:cubicBezTo>
                    <a:pt x="9" y="28"/>
                    <a:pt x="3" y="23"/>
                    <a:pt x="2" y="16"/>
                  </a:cubicBezTo>
                  <a:cubicBezTo>
                    <a:pt x="0" y="8"/>
                    <a:pt x="5" y="2"/>
                    <a:pt x="12" y="1"/>
                  </a:cubicBezTo>
                  <a:cubicBezTo>
                    <a:pt x="20" y="0"/>
                    <a:pt x="26" y="5"/>
                    <a:pt x="27" y="12"/>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3"/>
            <p:cNvSpPr>
              <a:spLocks/>
            </p:cNvSpPr>
            <p:nvPr userDrawn="1"/>
          </p:nvSpPr>
          <p:spPr bwMode="auto">
            <a:xfrm>
              <a:off x="6526213" y="557213"/>
              <a:ext cx="101600" cy="104775"/>
            </a:xfrm>
            <a:custGeom>
              <a:avLst/>
              <a:gdLst>
                <a:gd name="T0" fmla="*/ 26 w 27"/>
                <a:gd name="T1" fmla="*/ 12 h 28"/>
                <a:gd name="T2" fmla="*/ 15 w 27"/>
                <a:gd name="T3" fmla="*/ 27 h 28"/>
                <a:gd name="T4" fmla="*/ 1 w 27"/>
                <a:gd name="T5" fmla="*/ 16 h 28"/>
                <a:gd name="T6" fmla="*/ 12 w 27"/>
                <a:gd name="T7" fmla="*/ 1 h 28"/>
                <a:gd name="T8" fmla="*/ 26 w 27"/>
                <a:gd name="T9" fmla="*/ 12 h 28"/>
              </a:gdLst>
              <a:ahLst/>
              <a:cxnLst>
                <a:cxn ang="0">
                  <a:pos x="T0" y="T1"/>
                </a:cxn>
                <a:cxn ang="0">
                  <a:pos x="T2" y="T3"/>
                </a:cxn>
                <a:cxn ang="0">
                  <a:pos x="T4" y="T5"/>
                </a:cxn>
                <a:cxn ang="0">
                  <a:pos x="T6" y="T7"/>
                </a:cxn>
                <a:cxn ang="0">
                  <a:pos x="T8" y="T9"/>
                </a:cxn>
              </a:cxnLst>
              <a:rect l="0" t="0" r="r" b="b"/>
              <a:pathLst>
                <a:path w="27" h="28">
                  <a:moveTo>
                    <a:pt x="26" y="12"/>
                  </a:moveTo>
                  <a:cubicBezTo>
                    <a:pt x="27" y="19"/>
                    <a:pt x="23" y="26"/>
                    <a:pt x="15" y="27"/>
                  </a:cubicBezTo>
                  <a:cubicBezTo>
                    <a:pt x="8" y="28"/>
                    <a:pt x="2" y="23"/>
                    <a:pt x="1" y="16"/>
                  </a:cubicBezTo>
                  <a:cubicBezTo>
                    <a:pt x="0" y="9"/>
                    <a:pt x="4" y="2"/>
                    <a:pt x="12" y="1"/>
                  </a:cubicBezTo>
                  <a:cubicBezTo>
                    <a:pt x="19" y="0"/>
                    <a:pt x="25" y="5"/>
                    <a:pt x="26" y="12"/>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4"/>
            <p:cNvSpPr>
              <a:spLocks/>
            </p:cNvSpPr>
            <p:nvPr userDrawn="1"/>
          </p:nvSpPr>
          <p:spPr bwMode="auto">
            <a:xfrm>
              <a:off x="7440613" y="417513"/>
              <a:ext cx="104775" cy="104775"/>
            </a:xfrm>
            <a:custGeom>
              <a:avLst/>
              <a:gdLst>
                <a:gd name="T0" fmla="*/ 27 w 28"/>
                <a:gd name="T1" fmla="*/ 12 h 28"/>
                <a:gd name="T2" fmla="*/ 16 w 28"/>
                <a:gd name="T3" fmla="*/ 27 h 28"/>
                <a:gd name="T4" fmla="*/ 1 w 28"/>
                <a:gd name="T5" fmla="*/ 16 h 28"/>
                <a:gd name="T6" fmla="*/ 12 w 28"/>
                <a:gd name="T7" fmla="*/ 1 h 28"/>
                <a:gd name="T8" fmla="*/ 27 w 28"/>
                <a:gd name="T9" fmla="*/ 12 h 28"/>
              </a:gdLst>
              <a:ahLst/>
              <a:cxnLst>
                <a:cxn ang="0">
                  <a:pos x="T0" y="T1"/>
                </a:cxn>
                <a:cxn ang="0">
                  <a:pos x="T2" y="T3"/>
                </a:cxn>
                <a:cxn ang="0">
                  <a:pos x="T4" y="T5"/>
                </a:cxn>
                <a:cxn ang="0">
                  <a:pos x="T6" y="T7"/>
                </a:cxn>
                <a:cxn ang="0">
                  <a:pos x="T8" y="T9"/>
                </a:cxn>
              </a:cxnLst>
              <a:rect l="0" t="0" r="r" b="b"/>
              <a:pathLst>
                <a:path w="28" h="28">
                  <a:moveTo>
                    <a:pt x="27" y="12"/>
                  </a:moveTo>
                  <a:cubicBezTo>
                    <a:pt x="28" y="19"/>
                    <a:pt x="23" y="26"/>
                    <a:pt x="16" y="27"/>
                  </a:cubicBezTo>
                  <a:cubicBezTo>
                    <a:pt x="9" y="28"/>
                    <a:pt x="2" y="23"/>
                    <a:pt x="1" y="16"/>
                  </a:cubicBezTo>
                  <a:cubicBezTo>
                    <a:pt x="0" y="9"/>
                    <a:pt x="5" y="2"/>
                    <a:pt x="12" y="1"/>
                  </a:cubicBezTo>
                  <a:cubicBezTo>
                    <a:pt x="20" y="0"/>
                    <a:pt x="26" y="5"/>
                    <a:pt x="27" y="12"/>
                  </a:cubicBezTo>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6"/>
            <p:cNvSpPr>
              <a:spLocks/>
            </p:cNvSpPr>
            <p:nvPr userDrawn="1"/>
          </p:nvSpPr>
          <p:spPr bwMode="auto">
            <a:xfrm>
              <a:off x="5478463" y="969963"/>
              <a:ext cx="450850" cy="109538"/>
            </a:xfrm>
            <a:custGeom>
              <a:avLst/>
              <a:gdLst>
                <a:gd name="T0" fmla="*/ 119 w 120"/>
                <a:gd name="T1" fmla="*/ 5 h 29"/>
                <a:gd name="T2" fmla="*/ 95 w 120"/>
                <a:gd name="T3" fmla="*/ 0 h 29"/>
                <a:gd name="T4" fmla="*/ 58 w 120"/>
                <a:gd name="T5" fmla="*/ 3 h 29"/>
                <a:gd name="T6" fmla="*/ 18 w 120"/>
                <a:gd name="T7" fmla="*/ 12 h 29"/>
                <a:gd name="T8" fmla="*/ 0 w 120"/>
                <a:gd name="T9" fmla="*/ 23 h 29"/>
                <a:gd name="T10" fmla="*/ 0 w 120"/>
                <a:gd name="T11" fmla="*/ 23 h 29"/>
                <a:gd name="T12" fmla="*/ 15 w 120"/>
                <a:gd name="T13" fmla="*/ 28 h 29"/>
                <a:gd name="T14" fmla="*/ 61 w 120"/>
                <a:gd name="T15" fmla="*/ 25 h 29"/>
                <a:gd name="T16" fmla="*/ 104 w 120"/>
                <a:gd name="T17" fmla="*/ 15 h 29"/>
                <a:gd name="T18" fmla="*/ 119 w 120"/>
                <a:gd name="T19" fmla="*/ 5 h 29"/>
                <a:gd name="T20" fmla="*/ 119 w 120"/>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29">
                  <a:moveTo>
                    <a:pt x="119" y="5"/>
                  </a:moveTo>
                  <a:cubicBezTo>
                    <a:pt x="118" y="2"/>
                    <a:pt x="109" y="0"/>
                    <a:pt x="95" y="0"/>
                  </a:cubicBezTo>
                  <a:cubicBezTo>
                    <a:pt x="85" y="0"/>
                    <a:pt x="72" y="1"/>
                    <a:pt x="58" y="3"/>
                  </a:cubicBezTo>
                  <a:cubicBezTo>
                    <a:pt x="43" y="6"/>
                    <a:pt x="29" y="9"/>
                    <a:pt x="18" y="12"/>
                  </a:cubicBezTo>
                  <a:cubicBezTo>
                    <a:pt x="7" y="16"/>
                    <a:pt x="0" y="20"/>
                    <a:pt x="0" y="23"/>
                  </a:cubicBezTo>
                  <a:cubicBezTo>
                    <a:pt x="0" y="23"/>
                    <a:pt x="0" y="23"/>
                    <a:pt x="0" y="23"/>
                  </a:cubicBezTo>
                  <a:cubicBezTo>
                    <a:pt x="0" y="26"/>
                    <a:pt x="6" y="28"/>
                    <a:pt x="15" y="28"/>
                  </a:cubicBezTo>
                  <a:cubicBezTo>
                    <a:pt x="26" y="29"/>
                    <a:pt x="43" y="28"/>
                    <a:pt x="61" y="25"/>
                  </a:cubicBezTo>
                  <a:cubicBezTo>
                    <a:pt x="78" y="23"/>
                    <a:pt x="94" y="19"/>
                    <a:pt x="104" y="15"/>
                  </a:cubicBezTo>
                  <a:cubicBezTo>
                    <a:pt x="114" y="12"/>
                    <a:pt x="120" y="8"/>
                    <a:pt x="119" y="5"/>
                  </a:cubicBezTo>
                  <a:cubicBezTo>
                    <a:pt x="119" y="5"/>
                    <a:pt x="119" y="5"/>
                    <a:pt x="119" y="5"/>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5" name="Group 54"/>
          <p:cNvGrpSpPr/>
          <p:nvPr userDrawn="1"/>
        </p:nvGrpSpPr>
        <p:grpSpPr bwMode="black">
          <a:xfrm>
            <a:off x="352425" y="3481761"/>
            <a:ext cx="8439150" cy="676684"/>
            <a:chOff x="-4954588" y="2543175"/>
            <a:chExt cx="22094826" cy="1771650"/>
          </a:xfrm>
        </p:grpSpPr>
        <p:sp>
          <p:nvSpPr>
            <p:cNvPr id="56" name="Freeform 20"/>
            <p:cNvSpPr>
              <a:spLocks noEditPoints="1"/>
            </p:cNvSpPr>
            <p:nvPr userDrawn="1"/>
          </p:nvSpPr>
          <p:spPr bwMode="black">
            <a:xfrm>
              <a:off x="-4954588" y="2543175"/>
              <a:ext cx="1758950" cy="1771650"/>
            </a:xfrm>
            <a:custGeom>
              <a:avLst/>
              <a:gdLst>
                <a:gd name="T0" fmla="*/ 234 w 469"/>
                <a:gd name="T1" fmla="*/ 0 h 470"/>
                <a:gd name="T2" fmla="*/ 469 w 469"/>
                <a:gd name="T3" fmla="*/ 236 h 470"/>
                <a:gd name="T4" fmla="*/ 234 w 469"/>
                <a:gd name="T5" fmla="*/ 470 h 470"/>
                <a:gd name="T6" fmla="*/ 0 w 469"/>
                <a:gd name="T7" fmla="*/ 236 h 470"/>
                <a:gd name="T8" fmla="*/ 234 w 469"/>
                <a:gd name="T9" fmla="*/ 0 h 470"/>
                <a:gd name="T10" fmla="*/ 234 w 469"/>
                <a:gd name="T11" fmla="*/ 366 h 470"/>
                <a:gd name="T12" fmla="*/ 365 w 469"/>
                <a:gd name="T13" fmla="*/ 236 h 470"/>
                <a:gd name="T14" fmla="*/ 234 w 469"/>
                <a:gd name="T15" fmla="*/ 105 h 470"/>
                <a:gd name="T16" fmla="*/ 104 w 469"/>
                <a:gd name="T17" fmla="*/ 236 h 470"/>
                <a:gd name="T18" fmla="*/ 234 w 469"/>
                <a:gd name="T19" fmla="*/ 3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470">
                  <a:moveTo>
                    <a:pt x="234" y="0"/>
                  </a:moveTo>
                  <a:cubicBezTo>
                    <a:pt x="365" y="0"/>
                    <a:pt x="469" y="105"/>
                    <a:pt x="469" y="236"/>
                  </a:cubicBezTo>
                  <a:cubicBezTo>
                    <a:pt x="469" y="367"/>
                    <a:pt x="365" y="470"/>
                    <a:pt x="234" y="470"/>
                  </a:cubicBezTo>
                  <a:cubicBezTo>
                    <a:pt x="104" y="470"/>
                    <a:pt x="0" y="367"/>
                    <a:pt x="0" y="236"/>
                  </a:cubicBezTo>
                  <a:cubicBezTo>
                    <a:pt x="0" y="105"/>
                    <a:pt x="104" y="0"/>
                    <a:pt x="234" y="0"/>
                  </a:cubicBezTo>
                  <a:close/>
                  <a:moveTo>
                    <a:pt x="234" y="366"/>
                  </a:moveTo>
                  <a:cubicBezTo>
                    <a:pt x="306" y="366"/>
                    <a:pt x="365" y="307"/>
                    <a:pt x="365" y="236"/>
                  </a:cubicBezTo>
                  <a:cubicBezTo>
                    <a:pt x="365" y="164"/>
                    <a:pt x="306" y="105"/>
                    <a:pt x="234" y="105"/>
                  </a:cubicBezTo>
                  <a:cubicBezTo>
                    <a:pt x="163" y="105"/>
                    <a:pt x="104" y="164"/>
                    <a:pt x="104" y="236"/>
                  </a:cubicBezTo>
                  <a:cubicBezTo>
                    <a:pt x="104" y="307"/>
                    <a:pt x="163" y="366"/>
                    <a:pt x="234" y="36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1"/>
            <p:cNvSpPr>
              <a:spLocks/>
            </p:cNvSpPr>
            <p:nvPr userDrawn="1"/>
          </p:nvSpPr>
          <p:spPr bwMode="black">
            <a:xfrm>
              <a:off x="-3041650" y="2568575"/>
              <a:ext cx="1395413" cy="1746250"/>
            </a:xfrm>
            <a:custGeom>
              <a:avLst/>
              <a:gdLst>
                <a:gd name="T0" fmla="*/ 0 w 372"/>
                <a:gd name="T1" fmla="*/ 12 h 463"/>
                <a:gd name="T2" fmla="*/ 13 w 372"/>
                <a:gd name="T3" fmla="*/ 0 h 463"/>
                <a:gd name="T4" fmla="*/ 93 w 372"/>
                <a:gd name="T5" fmla="*/ 0 h 463"/>
                <a:gd name="T6" fmla="*/ 105 w 372"/>
                <a:gd name="T7" fmla="*/ 12 h 463"/>
                <a:gd name="T8" fmla="*/ 105 w 372"/>
                <a:gd name="T9" fmla="*/ 284 h 463"/>
                <a:gd name="T10" fmla="*/ 186 w 372"/>
                <a:gd name="T11" fmla="*/ 359 h 463"/>
                <a:gd name="T12" fmla="*/ 267 w 372"/>
                <a:gd name="T13" fmla="*/ 284 h 463"/>
                <a:gd name="T14" fmla="*/ 267 w 372"/>
                <a:gd name="T15" fmla="*/ 12 h 463"/>
                <a:gd name="T16" fmla="*/ 280 w 372"/>
                <a:gd name="T17" fmla="*/ 0 h 463"/>
                <a:gd name="T18" fmla="*/ 360 w 372"/>
                <a:gd name="T19" fmla="*/ 0 h 463"/>
                <a:gd name="T20" fmla="*/ 372 w 372"/>
                <a:gd name="T21" fmla="*/ 12 h 463"/>
                <a:gd name="T22" fmla="*/ 372 w 372"/>
                <a:gd name="T23" fmla="*/ 290 h 463"/>
                <a:gd name="T24" fmla="*/ 186 w 372"/>
                <a:gd name="T25" fmla="*/ 463 h 463"/>
                <a:gd name="T26" fmla="*/ 0 w 372"/>
                <a:gd name="T27" fmla="*/ 290 h 463"/>
                <a:gd name="T28" fmla="*/ 0 w 372"/>
                <a:gd name="T29" fmla="*/ 12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 h="463">
                  <a:moveTo>
                    <a:pt x="0" y="12"/>
                  </a:moveTo>
                  <a:cubicBezTo>
                    <a:pt x="0" y="6"/>
                    <a:pt x="6" y="0"/>
                    <a:pt x="13" y="0"/>
                  </a:cubicBezTo>
                  <a:cubicBezTo>
                    <a:pt x="93" y="0"/>
                    <a:pt x="93" y="0"/>
                    <a:pt x="93" y="0"/>
                  </a:cubicBezTo>
                  <a:cubicBezTo>
                    <a:pt x="100" y="0"/>
                    <a:pt x="105" y="6"/>
                    <a:pt x="105" y="12"/>
                  </a:cubicBezTo>
                  <a:cubicBezTo>
                    <a:pt x="105" y="284"/>
                    <a:pt x="105" y="284"/>
                    <a:pt x="105" y="284"/>
                  </a:cubicBezTo>
                  <a:cubicBezTo>
                    <a:pt x="105" y="332"/>
                    <a:pt x="139" y="359"/>
                    <a:pt x="186" y="359"/>
                  </a:cubicBezTo>
                  <a:cubicBezTo>
                    <a:pt x="233" y="359"/>
                    <a:pt x="267" y="332"/>
                    <a:pt x="267" y="284"/>
                  </a:cubicBezTo>
                  <a:cubicBezTo>
                    <a:pt x="267" y="12"/>
                    <a:pt x="267" y="12"/>
                    <a:pt x="267" y="12"/>
                  </a:cubicBezTo>
                  <a:cubicBezTo>
                    <a:pt x="267" y="6"/>
                    <a:pt x="272" y="0"/>
                    <a:pt x="280" y="0"/>
                  </a:cubicBezTo>
                  <a:cubicBezTo>
                    <a:pt x="360" y="0"/>
                    <a:pt x="360" y="0"/>
                    <a:pt x="360" y="0"/>
                  </a:cubicBezTo>
                  <a:cubicBezTo>
                    <a:pt x="366" y="0"/>
                    <a:pt x="372" y="6"/>
                    <a:pt x="372" y="12"/>
                  </a:cubicBezTo>
                  <a:cubicBezTo>
                    <a:pt x="372" y="290"/>
                    <a:pt x="372" y="290"/>
                    <a:pt x="372" y="290"/>
                  </a:cubicBezTo>
                  <a:cubicBezTo>
                    <a:pt x="372" y="389"/>
                    <a:pt x="289" y="463"/>
                    <a:pt x="186" y="463"/>
                  </a:cubicBezTo>
                  <a:cubicBezTo>
                    <a:pt x="83" y="463"/>
                    <a:pt x="0" y="389"/>
                    <a:pt x="0" y="290"/>
                  </a:cubicBez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2"/>
            <p:cNvSpPr>
              <a:spLocks/>
            </p:cNvSpPr>
            <p:nvPr userDrawn="1"/>
          </p:nvSpPr>
          <p:spPr bwMode="black">
            <a:xfrm>
              <a:off x="-1547813" y="2568575"/>
              <a:ext cx="1181100" cy="1724025"/>
            </a:xfrm>
            <a:custGeom>
              <a:avLst/>
              <a:gdLst>
                <a:gd name="T0" fmla="*/ 106 w 315"/>
                <a:gd name="T1" fmla="*/ 96 h 457"/>
                <a:gd name="T2" fmla="*/ 13 w 315"/>
                <a:gd name="T3" fmla="*/ 96 h 457"/>
                <a:gd name="T4" fmla="*/ 0 w 315"/>
                <a:gd name="T5" fmla="*/ 83 h 457"/>
                <a:gd name="T6" fmla="*/ 0 w 315"/>
                <a:gd name="T7" fmla="*/ 12 h 457"/>
                <a:gd name="T8" fmla="*/ 13 w 315"/>
                <a:gd name="T9" fmla="*/ 0 h 457"/>
                <a:gd name="T10" fmla="*/ 303 w 315"/>
                <a:gd name="T11" fmla="*/ 0 h 457"/>
                <a:gd name="T12" fmla="*/ 315 w 315"/>
                <a:gd name="T13" fmla="*/ 12 h 457"/>
                <a:gd name="T14" fmla="*/ 315 w 315"/>
                <a:gd name="T15" fmla="*/ 83 h 457"/>
                <a:gd name="T16" fmla="*/ 303 w 315"/>
                <a:gd name="T17" fmla="*/ 96 h 457"/>
                <a:gd name="T18" fmla="*/ 209 w 315"/>
                <a:gd name="T19" fmla="*/ 96 h 457"/>
                <a:gd name="T20" fmla="*/ 209 w 315"/>
                <a:gd name="T21" fmla="*/ 444 h 457"/>
                <a:gd name="T22" fmla="*/ 197 w 315"/>
                <a:gd name="T23" fmla="*/ 457 h 457"/>
                <a:gd name="T24" fmla="*/ 119 w 315"/>
                <a:gd name="T25" fmla="*/ 457 h 457"/>
                <a:gd name="T26" fmla="*/ 106 w 315"/>
                <a:gd name="T27" fmla="*/ 444 h 457"/>
                <a:gd name="T28" fmla="*/ 106 w 315"/>
                <a:gd name="T29" fmla="*/ 9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5" h="457">
                  <a:moveTo>
                    <a:pt x="106" y="96"/>
                  </a:moveTo>
                  <a:cubicBezTo>
                    <a:pt x="13" y="96"/>
                    <a:pt x="13" y="96"/>
                    <a:pt x="13" y="96"/>
                  </a:cubicBezTo>
                  <a:cubicBezTo>
                    <a:pt x="6" y="96"/>
                    <a:pt x="0" y="90"/>
                    <a:pt x="0" y="83"/>
                  </a:cubicBezTo>
                  <a:cubicBezTo>
                    <a:pt x="0" y="12"/>
                    <a:pt x="0" y="12"/>
                    <a:pt x="0" y="12"/>
                  </a:cubicBezTo>
                  <a:cubicBezTo>
                    <a:pt x="0" y="6"/>
                    <a:pt x="6" y="0"/>
                    <a:pt x="13" y="0"/>
                  </a:cubicBezTo>
                  <a:cubicBezTo>
                    <a:pt x="303" y="0"/>
                    <a:pt x="303" y="0"/>
                    <a:pt x="303" y="0"/>
                  </a:cubicBezTo>
                  <a:cubicBezTo>
                    <a:pt x="310" y="0"/>
                    <a:pt x="315" y="6"/>
                    <a:pt x="315" y="12"/>
                  </a:cubicBezTo>
                  <a:cubicBezTo>
                    <a:pt x="315" y="83"/>
                    <a:pt x="315" y="83"/>
                    <a:pt x="315" y="83"/>
                  </a:cubicBezTo>
                  <a:cubicBezTo>
                    <a:pt x="315" y="90"/>
                    <a:pt x="310" y="96"/>
                    <a:pt x="303" y="96"/>
                  </a:cubicBezTo>
                  <a:cubicBezTo>
                    <a:pt x="209" y="96"/>
                    <a:pt x="209" y="96"/>
                    <a:pt x="209" y="96"/>
                  </a:cubicBezTo>
                  <a:cubicBezTo>
                    <a:pt x="209" y="444"/>
                    <a:pt x="209" y="444"/>
                    <a:pt x="209" y="444"/>
                  </a:cubicBezTo>
                  <a:cubicBezTo>
                    <a:pt x="209" y="451"/>
                    <a:pt x="203" y="457"/>
                    <a:pt x="197" y="457"/>
                  </a:cubicBezTo>
                  <a:cubicBezTo>
                    <a:pt x="119" y="457"/>
                    <a:pt x="119" y="457"/>
                    <a:pt x="119" y="457"/>
                  </a:cubicBezTo>
                  <a:cubicBezTo>
                    <a:pt x="112" y="457"/>
                    <a:pt x="106" y="451"/>
                    <a:pt x="106" y="444"/>
                  </a:cubicBezTo>
                  <a:lnTo>
                    <a:pt x="106" y="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3"/>
            <p:cNvSpPr>
              <a:spLocks noEditPoints="1"/>
            </p:cNvSpPr>
            <p:nvPr userDrawn="1"/>
          </p:nvSpPr>
          <p:spPr bwMode="black">
            <a:xfrm>
              <a:off x="184150" y="2543175"/>
              <a:ext cx="1763713" cy="1771650"/>
            </a:xfrm>
            <a:custGeom>
              <a:avLst/>
              <a:gdLst>
                <a:gd name="T0" fmla="*/ 235 w 470"/>
                <a:gd name="T1" fmla="*/ 0 h 470"/>
                <a:gd name="T2" fmla="*/ 470 w 470"/>
                <a:gd name="T3" fmla="*/ 236 h 470"/>
                <a:gd name="T4" fmla="*/ 235 w 470"/>
                <a:gd name="T5" fmla="*/ 470 h 470"/>
                <a:gd name="T6" fmla="*/ 0 w 470"/>
                <a:gd name="T7" fmla="*/ 236 h 470"/>
                <a:gd name="T8" fmla="*/ 235 w 470"/>
                <a:gd name="T9" fmla="*/ 0 h 470"/>
                <a:gd name="T10" fmla="*/ 235 w 470"/>
                <a:gd name="T11" fmla="*/ 366 h 470"/>
                <a:gd name="T12" fmla="*/ 365 w 470"/>
                <a:gd name="T13" fmla="*/ 236 h 470"/>
                <a:gd name="T14" fmla="*/ 235 w 470"/>
                <a:gd name="T15" fmla="*/ 105 h 470"/>
                <a:gd name="T16" fmla="*/ 105 w 470"/>
                <a:gd name="T17" fmla="*/ 236 h 470"/>
                <a:gd name="T18" fmla="*/ 235 w 470"/>
                <a:gd name="T19" fmla="*/ 3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70">
                  <a:moveTo>
                    <a:pt x="235" y="0"/>
                  </a:moveTo>
                  <a:cubicBezTo>
                    <a:pt x="365" y="0"/>
                    <a:pt x="470" y="105"/>
                    <a:pt x="470" y="236"/>
                  </a:cubicBezTo>
                  <a:cubicBezTo>
                    <a:pt x="470" y="367"/>
                    <a:pt x="365" y="470"/>
                    <a:pt x="235" y="470"/>
                  </a:cubicBezTo>
                  <a:cubicBezTo>
                    <a:pt x="104" y="470"/>
                    <a:pt x="0" y="367"/>
                    <a:pt x="0" y="236"/>
                  </a:cubicBezTo>
                  <a:cubicBezTo>
                    <a:pt x="0" y="105"/>
                    <a:pt x="104" y="0"/>
                    <a:pt x="235" y="0"/>
                  </a:cubicBezTo>
                  <a:close/>
                  <a:moveTo>
                    <a:pt x="235" y="366"/>
                  </a:moveTo>
                  <a:cubicBezTo>
                    <a:pt x="307" y="366"/>
                    <a:pt x="365" y="307"/>
                    <a:pt x="365" y="236"/>
                  </a:cubicBezTo>
                  <a:cubicBezTo>
                    <a:pt x="365" y="164"/>
                    <a:pt x="307" y="105"/>
                    <a:pt x="235" y="105"/>
                  </a:cubicBezTo>
                  <a:cubicBezTo>
                    <a:pt x="164" y="105"/>
                    <a:pt x="105" y="164"/>
                    <a:pt x="105" y="236"/>
                  </a:cubicBezTo>
                  <a:cubicBezTo>
                    <a:pt x="105" y="307"/>
                    <a:pt x="164" y="366"/>
                    <a:pt x="235" y="36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4"/>
            <p:cNvSpPr>
              <a:spLocks/>
            </p:cNvSpPr>
            <p:nvPr userDrawn="1"/>
          </p:nvSpPr>
          <p:spPr bwMode="black">
            <a:xfrm>
              <a:off x="2124075" y="2568575"/>
              <a:ext cx="1108075" cy="1724025"/>
            </a:xfrm>
            <a:custGeom>
              <a:avLst/>
              <a:gdLst>
                <a:gd name="T0" fmla="*/ 0 w 295"/>
                <a:gd name="T1" fmla="*/ 12 h 457"/>
                <a:gd name="T2" fmla="*/ 12 w 295"/>
                <a:gd name="T3" fmla="*/ 0 h 457"/>
                <a:gd name="T4" fmla="*/ 282 w 295"/>
                <a:gd name="T5" fmla="*/ 0 h 457"/>
                <a:gd name="T6" fmla="*/ 295 w 295"/>
                <a:gd name="T7" fmla="*/ 12 h 457"/>
                <a:gd name="T8" fmla="*/ 295 w 295"/>
                <a:gd name="T9" fmla="*/ 83 h 457"/>
                <a:gd name="T10" fmla="*/ 282 w 295"/>
                <a:gd name="T11" fmla="*/ 96 h 457"/>
                <a:gd name="T12" fmla="*/ 102 w 295"/>
                <a:gd name="T13" fmla="*/ 96 h 457"/>
                <a:gd name="T14" fmla="*/ 102 w 295"/>
                <a:gd name="T15" fmla="*/ 190 h 457"/>
                <a:gd name="T16" fmla="*/ 250 w 295"/>
                <a:gd name="T17" fmla="*/ 190 h 457"/>
                <a:gd name="T18" fmla="*/ 263 w 295"/>
                <a:gd name="T19" fmla="*/ 202 h 457"/>
                <a:gd name="T20" fmla="*/ 263 w 295"/>
                <a:gd name="T21" fmla="*/ 273 h 457"/>
                <a:gd name="T22" fmla="*/ 250 w 295"/>
                <a:gd name="T23" fmla="*/ 286 h 457"/>
                <a:gd name="T24" fmla="*/ 102 w 295"/>
                <a:gd name="T25" fmla="*/ 286 h 457"/>
                <a:gd name="T26" fmla="*/ 102 w 295"/>
                <a:gd name="T27" fmla="*/ 444 h 457"/>
                <a:gd name="T28" fmla="*/ 89 w 295"/>
                <a:gd name="T29" fmla="*/ 457 h 457"/>
                <a:gd name="T30" fmla="*/ 12 w 295"/>
                <a:gd name="T31" fmla="*/ 457 h 457"/>
                <a:gd name="T32" fmla="*/ 0 w 295"/>
                <a:gd name="T33" fmla="*/ 444 h 457"/>
                <a:gd name="T34" fmla="*/ 0 w 295"/>
                <a:gd name="T35" fmla="*/ 1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457">
                  <a:moveTo>
                    <a:pt x="0" y="12"/>
                  </a:moveTo>
                  <a:cubicBezTo>
                    <a:pt x="0" y="6"/>
                    <a:pt x="5" y="0"/>
                    <a:pt x="12" y="0"/>
                  </a:cubicBezTo>
                  <a:cubicBezTo>
                    <a:pt x="282" y="0"/>
                    <a:pt x="282" y="0"/>
                    <a:pt x="282" y="0"/>
                  </a:cubicBezTo>
                  <a:cubicBezTo>
                    <a:pt x="289" y="0"/>
                    <a:pt x="295" y="6"/>
                    <a:pt x="295" y="12"/>
                  </a:cubicBezTo>
                  <a:cubicBezTo>
                    <a:pt x="295" y="83"/>
                    <a:pt x="295" y="83"/>
                    <a:pt x="295" y="83"/>
                  </a:cubicBezTo>
                  <a:cubicBezTo>
                    <a:pt x="295" y="90"/>
                    <a:pt x="289" y="96"/>
                    <a:pt x="282" y="96"/>
                  </a:cubicBezTo>
                  <a:cubicBezTo>
                    <a:pt x="102" y="96"/>
                    <a:pt x="102" y="96"/>
                    <a:pt x="102" y="96"/>
                  </a:cubicBezTo>
                  <a:cubicBezTo>
                    <a:pt x="102" y="190"/>
                    <a:pt x="102" y="190"/>
                    <a:pt x="102" y="190"/>
                  </a:cubicBezTo>
                  <a:cubicBezTo>
                    <a:pt x="250" y="190"/>
                    <a:pt x="250" y="190"/>
                    <a:pt x="250" y="190"/>
                  </a:cubicBezTo>
                  <a:cubicBezTo>
                    <a:pt x="257" y="190"/>
                    <a:pt x="263" y="196"/>
                    <a:pt x="263" y="202"/>
                  </a:cubicBezTo>
                  <a:cubicBezTo>
                    <a:pt x="263" y="273"/>
                    <a:pt x="263" y="273"/>
                    <a:pt x="263" y="273"/>
                  </a:cubicBezTo>
                  <a:cubicBezTo>
                    <a:pt x="263" y="280"/>
                    <a:pt x="257" y="286"/>
                    <a:pt x="250" y="286"/>
                  </a:cubicBezTo>
                  <a:cubicBezTo>
                    <a:pt x="102" y="286"/>
                    <a:pt x="102" y="286"/>
                    <a:pt x="102" y="286"/>
                  </a:cubicBezTo>
                  <a:cubicBezTo>
                    <a:pt x="102" y="444"/>
                    <a:pt x="102" y="444"/>
                    <a:pt x="102" y="444"/>
                  </a:cubicBezTo>
                  <a:cubicBezTo>
                    <a:pt x="102" y="451"/>
                    <a:pt x="96" y="457"/>
                    <a:pt x="89" y="457"/>
                  </a:cubicBezTo>
                  <a:cubicBezTo>
                    <a:pt x="12" y="457"/>
                    <a:pt x="12" y="457"/>
                    <a:pt x="12" y="457"/>
                  </a:cubicBezTo>
                  <a:cubicBezTo>
                    <a:pt x="5" y="457"/>
                    <a:pt x="0" y="451"/>
                    <a:pt x="0" y="444"/>
                  </a:cubicBez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userDrawn="1"/>
          </p:nvSpPr>
          <p:spPr bwMode="black">
            <a:xfrm>
              <a:off x="3752850" y="2568575"/>
              <a:ext cx="1177925" cy="1724025"/>
            </a:xfrm>
            <a:custGeom>
              <a:avLst/>
              <a:gdLst>
                <a:gd name="T0" fmla="*/ 105 w 314"/>
                <a:gd name="T1" fmla="*/ 96 h 457"/>
                <a:gd name="T2" fmla="*/ 12 w 314"/>
                <a:gd name="T3" fmla="*/ 96 h 457"/>
                <a:gd name="T4" fmla="*/ 0 w 314"/>
                <a:gd name="T5" fmla="*/ 83 h 457"/>
                <a:gd name="T6" fmla="*/ 0 w 314"/>
                <a:gd name="T7" fmla="*/ 12 h 457"/>
                <a:gd name="T8" fmla="*/ 12 w 314"/>
                <a:gd name="T9" fmla="*/ 0 h 457"/>
                <a:gd name="T10" fmla="*/ 302 w 314"/>
                <a:gd name="T11" fmla="*/ 0 h 457"/>
                <a:gd name="T12" fmla="*/ 314 w 314"/>
                <a:gd name="T13" fmla="*/ 12 h 457"/>
                <a:gd name="T14" fmla="*/ 314 w 314"/>
                <a:gd name="T15" fmla="*/ 83 h 457"/>
                <a:gd name="T16" fmla="*/ 302 w 314"/>
                <a:gd name="T17" fmla="*/ 96 h 457"/>
                <a:gd name="T18" fmla="*/ 209 w 314"/>
                <a:gd name="T19" fmla="*/ 96 h 457"/>
                <a:gd name="T20" fmla="*/ 209 w 314"/>
                <a:gd name="T21" fmla="*/ 444 h 457"/>
                <a:gd name="T22" fmla="*/ 196 w 314"/>
                <a:gd name="T23" fmla="*/ 457 h 457"/>
                <a:gd name="T24" fmla="*/ 118 w 314"/>
                <a:gd name="T25" fmla="*/ 457 h 457"/>
                <a:gd name="T26" fmla="*/ 105 w 314"/>
                <a:gd name="T27" fmla="*/ 444 h 457"/>
                <a:gd name="T28" fmla="*/ 105 w 314"/>
                <a:gd name="T29" fmla="*/ 9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57">
                  <a:moveTo>
                    <a:pt x="105" y="96"/>
                  </a:moveTo>
                  <a:cubicBezTo>
                    <a:pt x="12" y="96"/>
                    <a:pt x="12" y="96"/>
                    <a:pt x="12" y="96"/>
                  </a:cubicBezTo>
                  <a:cubicBezTo>
                    <a:pt x="5" y="96"/>
                    <a:pt x="0" y="90"/>
                    <a:pt x="0" y="83"/>
                  </a:cubicBezTo>
                  <a:cubicBezTo>
                    <a:pt x="0" y="12"/>
                    <a:pt x="0" y="12"/>
                    <a:pt x="0" y="12"/>
                  </a:cubicBezTo>
                  <a:cubicBezTo>
                    <a:pt x="0" y="6"/>
                    <a:pt x="5" y="0"/>
                    <a:pt x="12" y="0"/>
                  </a:cubicBezTo>
                  <a:cubicBezTo>
                    <a:pt x="302" y="0"/>
                    <a:pt x="302" y="0"/>
                    <a:pt x="302" y="0"/>
                  </a:cubicBezTo>
                  <a:cubicBezTo>
                    <a:pt x="309" y="0"/>
                    <a:pt x="314" y="6"/>
                    <a:pt x="314" y="12"/>
                  </a:cubicBezTo>
                  <a:cubicBezTo>
                    <a:pt x="314" y="83"/>
                    <a:pt x="314" y="83"/>
                    <a:pt x="314" y="83"/>
                  </a:cubicBezTo>
                  <a:cubicBezTo>
                    <a:pt x="314" y="90"/>
                    <a:pt x="309" y="96"/>
                    <a:pt x="302" y="96"/>
                  </a:cubicBezTo>
                  <a:cubicBezTo>
                    <a:pt x="209" y="96"/>
                    <a:pt x="209" y="96"/>
                    <a:pt x="209" y="96"/>
                  </a:cubicBezTo>
                  <a:cubicBezTo>
                    <a:pt x="209" y="444"/>
                    <a:pt x="209" y="444"/>
                    <a:pt x="209" y="444"/>
                  </a:cubicBezTo>
                  <a:cubicBezTo>
                    <a:pt x="209" y="451"/>
                    <a:pt x="203" y="457"/>
                    <a:pt x="196" y="457"/>
                  </a:cubicBezTo>
                  <a:cubicBezTo>
                    <a:pt x="118" y="457"/>
                    <a:pt x="118" y="457"/>
                    <a:pt x="118" y="457"/>
                  </a:cubicBezTo>
                  <a:cubicBezTo>
                    <a:pt x="111" y="457"/>
                    <a:pt x="105" y="451"/>
                    <a:pt x="105" y="444"/>
                  </a:cubicBezTo>
                  <a:lnTo>
                    <a:pt x="105" y="9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6"/>
            <p:cNvSpPr>
              <a:spLocks/>
            </p:cNvSpPr>
            <p:nvPr userDrawn="1"/>
          </p:nvSpPr>
          <p:spPr bwMode="black">
            <a:xfrm>
              <a:off x="5035550" y="2568575"/>
              <a:ext cx="1466850" cy="1724025"/>
            </a:xfrm>
            <a:custGeom>
              <a:avLst/>
              <a:gdLst>
                <a:gd name="T0" fmla="*/ 0 w 391"/>
                <a:gd name="T1" fmla="*/ 12 h 457"/>
                <a:gd name="T2" fmla="*/ 12 w 391"/>
                <a:gd name="T3" fmla="*/ 0 h 457"/>
                <a:gd name="T4" fmla="*/ 90 w 391"/>
                <a:gd name="T5" fmla="*/ 0 h 457"/>
                <a:gd name="T6" fmla="*/ 102 w 391"/>
                <a:gd name="T7" fmla="*/ 12 h 457"/>
                <a:gd name="T8" fmla="*/ 102 w 391"/>
                <a:gd name="T9" fmla="*/ 177 h 457"/>
                <a:gd name="T10" fmla="*/ 289 w 391"/>
                <a:gd name="T11" fmla="*/ 177 h 457"/>
                <a:gd name="T12" fmla="*/ 289 w 391"/>
                <a:gd name="T13" fmla="*/ 12 h 457"/>
                <a:gd name="T14" fmla="*/ 301 w 391"/>
                <a:gd name="T15" fmla="*/ 0 h 457"/>
                <a:gd name="T16" fmla="*/ 379 w 391"/>
                <a:gd name="T17" fmla="*/ 0 h 457"/>
                <a:gd name="T18" fmla="*/ 391 w 391"/>
                <a:gd name="T19" fmla="*/ 12 h 457"/>
                <a:gd name="T20" fmla="*/ 391 w 391"/>
                <a:gd name="T21" fmla="*/ 444 h 457"/>
                <a:gd name="T22" fmla="*/ 379 w 391"/>
                <a:gd name="T23" fmla="*/ 457 h 457"/>
                <a:gd name="T24" fmla="*/ 301 w 391"/>
                <a:gd name="T25" fmla="*/ 457 h 457"/>
                <a:gd name="T26" fmla="*/ 289 w 391"/>
                <a:gd name="T27" fmla="*/ 444 h 457"/>
                <a:gd name="T28" fmla="*/ 289 w 391"/>
                <a:gd name="T29" fmla="*/ 273 h 457"/>
                <a:gd name="T30" fmla="*/ 102 w 391"/>
                <a:gd name="T31" fmla="*/ 273 h 457"/>
                <a:gd name="T32" fmla="*/ 102 w 391"/>
                <a:gd name="T33" fmla="*/ 444 h 457"/>
                <a:gd name="T34" fmla="*/ 90 w 391"/>
                <a:gd name="T35" fmla="*/ 457 h 457"/>
                <a:gd name="T36" fmla="*/ 12 w 391"/>
                <a:gd name="T37" fmla="*/ 457 h 457"/>
                <a:gd name="T38" fmla="*/ 0 w 391"/>
                <a:gd name="T39" fmla="*/ 444 h 457"/>
                <a:gd name="T40" fmla="*/ 0 w 391"/>
                <a:gd name="T41" fmla="*/ 1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1" h="457">
                  <a:moveTo>
                    <a:pt x="0" y="12"/>
                  </a:moveTo>
                  <a:cubicBezTo>
                    <a:pt x="0" y="6"/>
                    <a:pt x="6" y="0"/>
                    <a:pt x="12" y="0"/>
                  </a:cubicBezTo>
                  <a:cubicBezTo>
                    <a:pt x="90" y="0"/>
                    <a:pt x="90" y="0"/>
                    <a:pt x="90" y="0"/>
                  </a:cubicBezTo>
                  <a:cubicBezTo>
                    <a:pt x="97" y="0"/>
                    <a:pt x="102" y="6"/>
                    <a:pt x="102" y="12"/>
                  </a:cubicBezTo>
                  <a:cubicBezTo>
                    <a:pt x="102" y="177"/>
                    <a:pt x="102" y="177"/>
                    <a:pt x="102" y="177"/>
                  </a:cubicBezTo>
                  <a:cubicBezTo>
                    <a:pt x="289" y="177"/>
                    <a:pt x="289" y="177"/>
                    <a:pt x="289" y="177"/>
                  </a:cubicBezTo>
                  <a:cubicBezTo>
                    <a:pt x="289" y="12"/>
                    <a:pt x="289" y="12"/>
                    <a:pt x="289" y="12"/>
                  </a:cubicBezTo>
                  <a:cubicBezTo>
                    <a:pt x="289" y="6"/>
                    <a:pt x="294" y="0"/>
                    <a:pt x="301" y="0"/>
                  </a:cubicBezTo>
                  <a:cubicBezTo>
                    <a:pt x="379" y="0"/>
                    <a:pt x="379" y="0"/>
                    <a:pt x="379" y="0"/>
                  </a:cubicBezTo>
                  <a:cubicBezTo>
                    <a:pt x="385" y="0"/>
                    <a:pt x="391" y="6"/>
                    <a:pt x="391" y="12"/>
                  </a:cubicBezTo>
                  <a:cubicBezTo>
                    <a:pt x="391" y="444"/>
                    <a:pt x="391" y="444"/>
                    <a:pt x="391" y="444"/>
                  </a:cubicBezTo>
                  <a:cubicBezTo>
                    <a:pt x="391" y="451"/>
                    <a:pt x="385" y="457"/>
                    <a:pt x="379" y="457"/>
                  </a:cubicBezTo>
                  <a:cubicBezTo>
                    <a:pt x="301" y="457"/>
                    <a:pt x="301" y="457"/>
                    <a:pt x="301" y="457"/>
                  </a:cubicBezTo>
                  <a:cubicBezTo>
                    <a:pt x="294" y="457"/>
                    <a:pt x="289" y="451"/>
                    <a:pt x="289" y="444"/>
                  </a:cubicBezTo>
                  <a:cubicBezTo>
                    <a:pt x="289" y="273"/>
                    <a:pt x="289" y="273"/>
                    <a:pt x="289" y="273"/>
                  </a:cubicBezTo>
                  <a:cubicBezTo>
                    <a:pt x="102" y="273"/>
                    <a:pt x="102" y="273"/>
                    <a:pt x="102" y="273"/>
                  </a:cubicBezTo>
                  <a:cubicBezTo>
                    <a:pt x="102" y="444"/>
                    <a:pt x="102" y="444"/>
                    <a:pt x="102" y="444"/>
                  </a:cubicBezTo>
                  <a:cubicBezTo>
                    <a:pt x="102" y="451"/>
                    <a:pt x="97" y="457"/>
                    <a:pt x="90" y="457"/>
                  </a:cubicBezTo>
                  <a:cubicBezTo>
                    <a:pt x="12" y="457"/>
                    <a:pt x="12" y="457"/>
                    <a:pt x="12" y="457"/>
                  </a:cubicBezTo>
                  <a:cubicBezTo>
                    <a:pt x="6" y="457"/>
                    <a:pt x="0" y="451"/>
                    <a:pt x="0" y="444"/>
                  </a:cubicBez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7"/>
            <p:cNvSpPr>
              <a:spLocks/>
            </p:cNvSpPr>
            <p:nvPr userDrawn="1"/>
          </p:nvSpPr>
          <p:spPr bwMode="black">
            <a:xfrm>
              <a:off x="6780213" y="2568575"/>
              <a:ext cx="387350" cy="1724025"/>
            </a:xfrm>
            <a:custGeom>
              <a:avLst/>
              <a:gdLst>
                <a:gd name="T0" fmla="*/ 0 w 103"/>
                <a:gd name="T1" fmla="*/ 12 h 457"/>
                <a:gd name="T2" fmla="*/ 12 w 103"/>
                <a:gd name="T3" fmla="*/ 0 h 457"/>
                <a:gd name="T4" fmla="*/ 91 w 103"/>
                <a:gd name="T5" fmla="*/ 0 h 457"/>
                <a:gd name="T6" fmla="*/ 103 w 103"/>
                <a:gd name="T7" fmla="*/ 12 h 457"/>
                <a:gd name="T8" fmla="*/ 103 w 103"/>
                <a:gd name="T9" fmla="*/ 444 h 457"/>
                <a:gd name="T10" fmla="*/ 91 w 103"/>
                <a:gd name="T11" fmla="*/ 457 h 457"/>
                <a:gd name="T12" fmla="*/ 12 w 103"/>
                <a:gd name="T13" fmla="*/ 457 h 457"/>
                <a:gd name="T14" fmla="*/ 0 w 103"/>
                <a:gd name="T15" fmla="*/ 444 h 457"/>
                <a:gd name="T16" fmla="*/ 0 w 103"/>
                <a:gd name="T17" fmla="*/ 1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457">
                  <a:moveTo>
                    <a:pt x="0" y="12"/>
                  </a:moveTo>
                  <a:cubicBezTo>
                    <a:pt x="0" y="6"/>
                    <a:pt x="6" y="0"/>
                    <a:pt x="12" y="0"/>
                  </a:cubicBezTo>
                  <a:cubicBezTo>
                    <a:pt x="91" y="0"/>
                    <a:pt x="91" y="0"/>
                    <a:pt x="91" y="0"/>
                  </a:cubicBezTo>
                  <a:cubicBezTo>
                    <a:pt x="97" y="0"/>
                    <a:pt x="103" y="6"/>
                    <a:pt x="103" y="12"/>
                  </a:cubicBezTo>
                  <a:cubicBezTo>
                    <a:pt x="103" y="444"/>
                    <a:pt x="103" y="444"/>
                    <a:pt x="103" y="444"/>
                  </a:cubicBezTo>
                  <a:cubicBezTo>
                    <a:pt x="103" y="451"/>
                    <a:pt x="97" y="457"/>
                    <a:pt x="91" y="457"/>
                  </a:cubicBezTo>
                  <a:cubicBezTo>
                    <a:pt x="12" y="457"/>
                    <a:pt x="12" y="457"/>
                    <a:pt x="12" y="457"/>
                  </a:cubicBezTo>
                  <a:cubicBezTo>
                    <a:pt x="6" y="457"/>
                    <a:pt x="0" y="451"/>
                    <a:pt x="0" y="444"/>
                  </a:cubicBez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8"/>
            <p:cNvSpPr>
              <a:spLocks/>
            </p:cNvSpPr>
            <p:nvPr userDrawn="1"/>
          </p:nvSpPr>
          <p:spPr bwMode="black">
            <a:xfrm>
              <a:off x="7346950" y="2543175"/>
              <a:ext cx="1158875" cy="1771650"/>
            </a:xfrm>
            <a:custGeom>
              <a:avLst/>
              <a:gdLst>
                <a:gd name="T0" fmla="*/ 8 w 309"/>
                <a:gd name="T1" fmla="*/ 420 h 470"/>
                <a:gd name="T2" fmla="*/ 5 w 309"/>
                <a:gd name="T3" fmla="*/ 400 h 470"/>
                <a:gd name="T4" fmla="*/ 35 w 309"/>
                <a:gd name="T5" fmla="*/ 348 h 470"/>
                <a:gd name="T6" fmla="*/ 57 w 309"/>
                <a:gd name="T7" fmla="*/ 344 h 470"/>
                <a:gd name="T8" fmla="*/ 150 w 309"/>
                <a:gd name="T9" fmla="*/ 380 h 470"/>
                <a:gd name="T10" fmla="*/ 195 w 309"/>
                <a:gd name="T11" fmla="*/ 340 h 470"/>
                <a:gd name="T12" fmla="*/ 128 w 309"/>
                <a:gd name="T13" fmla="*/ 275 h 470"/>
                <a:gd name="T14" fmla="*/ 1 w 309"/>
                <a:gd name="T15" fmla="*/ 130 h 470"/>
                <a:gd name="T16" fmla="*/ 152 w 309"/>
                <a:gd name="T17" fmla="*/ 0 h 470"/>
                <a:gd name="T18" fmla="*/ 292 w 309"/>
                <a:gd name="T19" fmla="*/ 49 h 470"/>
                <a:gd name="T20" fmla="*/ 295 w 309"/>
                <a:gd name="T21" fmla="*/ 70 h 470"/>
                <a:gd name="T22" fmla="*/ 262 w 309"/>
                <a:gd name="T23" fmla="*/ 121 h 470"/>
                <a:gd name="T24" fmla="*/ 233 w 309"/>
                <a:gd name="T25" fmla="*/ 125 h 470"/>
                <a:gd name="T26" fmla="*/ 145 w 309"/>
                <a:gd name="T27" fmla="*/ 90 h 470"/>
                <a:gd name="T28" fmla="*/ 106 w 309"/>
                <a:gd name="T29" fmla="*/ 126 h 470"/>
                <a:gd name="T30" fmla="*/ 177 w 309"/>
                <a:gd name="T31" fmla="*/ 186 h 470"/>
                <a:gd name="T32" fmla="*/ 309 w 309"/>
                <a:gd name="T33" fmla="*/ 335 h 470"/>
                <a:gd name="T34" fmla="*/ 154 w 309"/>
                <a:gd name="T35" fmla="*/ 470 h 470"/>
                <a:gd name="T36" fmla="*/ 8 w 309"/>
                <a:gd name="T37" fmla="*/ 42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9" h="470">
                  <a:moveTo>
                    <a:pt x="8" y="420"/>
                  </a:moveTo>
                  <a:cubicBezTo>
                    <a:pt x="2" y="415"/>
                    <a:pt x="0" y="409"/>
                    <a:pt x="5" y="400"/>
                  </a:cubicBezTo>
                  <a:cubicBezTo>
                    <a:pt x="35" y="348"/>
                    <a:pt x="35" y="348"/>
                    <a:pt x="35" y="348"/>
                  </a:cubicBezTo>
                  <a:cubicBezTo>
                    <a:pt x="40" y="339"/>
                    <a:pt x="51" y="339"/>
                    <a:pt x="57" y="344"/>
                  </a:cubicBezTo>
                  <a:cubicBezTo>
                    <a:pt x="76" y="356"/>
                    <a:pt x="109" y="380"/>
                    <a:pt x="150" y="380"/>
                  </a:cubicBezTo>
                  <a:cubicBezTo>
                    <a:pt x="176" y="380"/>
                    <a:pt x="195" y="363"/>
                    <a:pt x="195" y="340"/>
                  </a:cubicBezTo>
                  <a:cubicBezTo>
                    <a:pt x="195" y="313"/>
                    <a:pt x="171" y="295"/>
                    <a:pt x="128" y="275"/>
                  </a:cubicBezTo>
                  <a:cubicBezTo>
                    <a:pt x="64" y="244"/>
                    <a:pt x="1" y="209"/>
                    <a:pt x="1" y="130"/>
                  </a:cubicBezTo>
                  <a:cubicBezTo>
                    <a:pt x="1" y="66"/>
                    <a:pt x="51" y="0"/>
                    <a:pt x="152" y="0"/>
                  </a:cubicBezTo>
                  <a:cubicBezTo>
                    <a:pt x="220" y="0"/>
                    <a:pt x="272" y="35"/>
                    <a:pt x="292" y="49"/>
                  </a:cubicBezTo>
                  <a:cubicBezTo>
                    <a:pt x="299" y="54"/>
                    <a:pt x="298" y="66"/>
                    <a:pt x="295" y="70"/>
                  </a:cubicBezTo>
                  <a:cubicBezTo>
                    <a:pt x="262" y="121"/>
                    <a:pt x="262" y="121"/>
                    <a:pt x="262" y="121"/>
                  </a:cubicBezTo>
                  <a:cubicBezTo>
                    <a:pt x="258" y="128"/>
                    <a:pt x="247" y="133"/>
                    <a:pt x="233" y="125"/>
                  </a:cubicBezTo>
                  <a:cubicBezTo>
                    <a:pt x="218" y="115"/>
                    <a:pt x="180" y="90"/>
                    <a:pt x="145" y="90"/>
                  </a:cubicBezTo>
                  <a:cubicBezTo>
                    <a:pt x="118" y="90"/>
                    <a:pt x="106" y="107"/>
                    <a:pt x="106" y="126"/>
                  </a:cubicBezTo>
                  <a:cubicBezTo>
                    <a:pt x="106" y="147"/>
                    <a:pt x="131" y="164"/>
                    <a:pt x="177" y="186"/>
                  </a:cubicBezTo>
                  <a:cubicBezTo>
                    <a:pt x="234" y="214"/>
                    <a:pt x="309" y="246"/>
                    <a:pt x="309" y="335"/>
                  </a:cubicBezTo>
                  <a:cubicBezTo>
                    <a:pt x="309" y="402"/>
                    <a:pt x="250" y="470"/>
                    <a:pt x="154" y="470"/>
                  </a:cubicBezTo>
                  <a:cubicBezTo>
                    <a:pt x="70" y="470"/>
                    <a:pt x="23" y="435"/>
                    <a:pt x="8" y="4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9"/>
            <p:cNvSpPr>
              <a:spLocks/>
            </p:cNvSpPr>
            <p:nvPr userDrawn="1"/>
          </p:nvSpPr>
          <p:spPr bwMode="black">
            <a:xfrm>
              <a:off x="9028113" y="2543175"/>
              <a:ext cx="2097088" cy="1771650"/>
            </a:xfrm>
            <a:custGeom>
              <a:avLst/>
              <a:gdLst>
                <a:gd name="T0" fmla="*/ 3 w 559"/>
                <a:gd name="T1" fmla="*/ 23 h 470"/>
                <a:gd name="T2" fmla="*/ 15 w 559"/>
                <a:gd name="T3" fmla="*/ 7 h 470"/>
                <a:gd name="T4" fmla="*/ 91 w 559"/>
                <a:gd name="T5" fmla="*/ 7 h 470"/>
                <a:gd name="T6" fmla="*/ 103 w 559"/>
                <a:gd name="T7" fmla="*/ 16 h 470"/>
                <a:gd name="T8" fmla="*/ 159 w 559"/>
                <a:gd name="T9" fmla="*/ 237 h 470"/>
                <a:gd name="T10" fmla="*/ 161 w 559"/>
                <a:gd name="T11" fmla="*/ 237 h 470"/>
                <a:gd name="T12" fmla="*/ 263 w 559"/>
                <a:gd name="T13" fmla="*/ 8 h 470"/>
                <a:gd name="T14" fmla="*/ 274 w 559"/>
                <a:gd name="T15" fmla="*/ 0 h 470"/>
                <a:gd name="T16" fmla="*/ 285 w 559"/>
                <a:gd name="T17" fmla="*/ 0 h 470"/>
                <a:gd name="T18" fmla="*/ 296 w 559"/>
                <a:gd name="T19" fmla="*/ 8 h 470"/>
                <a:gd name="T20" fmla="*/ 398 w 559"/>
                <a:gd name="T21" fmla="*/ 237 h 470"/>
                <a:gd name="T22" fmla="*/ 400 w 559"/>
                <a:gd name="T23" fmla="*/ 237 h 470"/>
                <a:gd name="T24" fmla="*/ 456 w 559"/>
                <a:gd name="T25" fmla="*/ 16 h 470"/>
                <a:gd name="T26" fmla="*/ 468 w 559"/>
                <a:gd name="T27" fmla="*/ 7 h 470"/>
                <a:gd name="T28" fmla="*/ 544 w 559"/>
                <a:gd name="T29" fmla="*/ 7 h 470"/>
                <a:gd name="T30" fmla="*/ 556 w 559"/>
                <a:gd name="T31" fmla="*/ 23 h 470"/>
                <a:gd name="T32" fmla="*/ 433 w 559"/>
                <a:gd name="T33" fmla="*/ 461 h 470"/>
                <a:gd name="T34" fmla="*/ 421 w 559"/>
                <a:gd name="T35" fmla="*/ 470 h 470"/>
                <a:gd name="T36" fmla="*/ 411 w 559"/>
                <a:gd name="T37" fmla="*/ 470 h 470"/>
                <a:gd name="T38" fmla="*/ 400 w 559"/>
                <a:gd name="T39" fmla="*/ 463 h 470"/>
                <a:gd name="T40" fmla="*/ 280 w 559"/>
                <a:gd name="T41" fmla="*/ 196 h 470"/>
                <a:gd name="T42" fmla="*/ 278 w 559"/>
                <a:gd name="T43" fmla="*/ 196 h 470"/>
                <a:gd name="T44" fmla="*/ 159 w 559"/>
                <a:gd name="T45" fmla="*/ 463 h 470"/>
                <a:gd name="T46" fmla="*/ 148 w 559"/>
                <a:gd name="T47" fmla="*/ 470 h 470"/>
                <a:gd name="T48" fmla="*/ 138 w 559"/>
                <a:gd name="T49" fmla="*/ 470 h 470"/>
                <a:gd name="T50" fmla="*/ 126 w 559"/>
                <a:gd name="T51" fmla="*/ 461 h 470"/>
                <a:gd name="T52" fmla="*/ 3 w 559"/>
                <a:gd name="T53" fmla="*/ 2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9" h="470">
                  <a:moveTo>
                    <a:pt x="3" y="23"/>
                  </a:moveTo>
                  <a:cubicBezTo>
                    <a:pt x="0" y="13"/>
                    <a:pt x="5" y="7"/>
                    <a:pt x="15" y="7"/>
                  </a:cubicBezTo>
                  <a:cubicBezTo>
                    <a:pt x="91" y="7"/>
                    <a:pt x="91" y="7"/>
                    <a:pt x="91" y="7"/>
                  </a:cubicBezTo>
                  <a:cubicBezTo>
                    <a:pt x="96" y="7"/>
                    <a:pt x="101" y="12"/>
                    <a:pt x="103" y="16"/>
                  </a:cubicBezTo>
                  <a:cubicBezTo>
                    <a:pt x="159" y="237"/>
                    <a:pt x="159" y="237"/>
                    <a:pt x="159" y="237"/>
                  </a:cubicBezTo>
                  <a:cubicBezTo>
                    <a:pt x="161" y="237"/>
                    <a:pt x="161" y="237"/>
                    <a:pt x="161" y="237"/>
                  </a:cubicBezTo>
                  <a:cubicBezTo>
                    <a:pt x="263" y="8"/>
                    <a:pt x="263" y="8"/>
                    <a:pt x="263" y="8"/>
                  </a:cubicBezTo>
                  <a:cubicBezTo>
                    <a:pt x="265" y="4"/>
                    <a:pt x="268" y="0"/>
                    <a:pt x="274" y="0"/>
                  </a:cubicBezTo>
                  <a:cubicBezTo>
                    <a:pt x="285" y="0"/>
                    <a:pt x="285" y="0"/>
                    <a:pt x="285" y="0"/>
                  </a:cubicBezTo>
                  <a:cubicBezTo>
                    <a:pt x="291" y="0"/>
                    <a:pt x="295" y="4"/>
                    <a:pt x="296" y="8"/>
                  </a:cubicBezTo>
                  <a:cubicBezTo>
                    <a:pt x="398" y="237"/>
                    <a:pt x="398" y="237"/>
                    <a:pt x="398" y="237"/>
                  </a:cubicBezTo>
                  <a:cubicBezTo>
                    <a:pt x="400" y="237"/>
                    <a:pt x="400" y="237"/>
                    <a:pt x="400" y="237"/>
                  </a:cubicBezTo>
                  <a:cubicBezTo>
                    <a:pt x="456" y="16"/>
                    <a:pt x="456" y="16"/>
                    <a:pt x="456" y="16"/>
                  </a:cubicBezTo>
                  <a:cubicBezTo>
                    <a:pt x="458" y="12"/>
                    <a:pt x="463" y="7"/>
                    <a:pt x="468" y="7"/>
                  </a:cubicBezTo>
                  <a:cubicBezTo>
                    <a:pt x="544" y="7"/>
                    <a:pt x="544" y="7"/>
                    <a:pt x="544" y="7"/>
                  </a:cubicBezTo>
                  <a:cubicBezTo>
                    <a:pt x="554" y="7"/>
                    <a:pt x="559" y="13"/>
                    <a:pt x="556" y="23"/>
                  </a:cubicBezTo>
                  <a:cubicBezTo>
                    <a:pt x="433" y="461"/>
                    <a:pt x="433" y="461"/>
                    <a:pt x="433" y="461"/>
                  </a:cubicBezTo>
                  <a:cubicBezTo>
                    <a:pt x="432" y="466"/>
                    <a:pt x="426" y="470"/>
                    <a:pt x="421" y="470"/>
                  </a:cubicBezTo>
                  <a:cubicBezTo>
                    <a:pt x="411" y="470"/>
                    <a:pt x="411" y="470"/>
                    <a:pt x="411" y="470"/>
                  </a:cubicBezTo>
                  <a:cubicBezTo>
                    <a:pt x="406" y="470"/>
                    <a:pt x="402" y="467"/>
                    <a:pt x="400" y="463"/>
                  </a:cubicBezTo>
                  <a:cubicBezTo>
                    <a:pt x="280" y="196"/>
                    <a:pt x="280" y="196"/>
                    <a:pt x="280" y="196"/>
                  </a:cubicBezTo>
                  <a:cubicBezTo>
                    <a:pt x="278" y="196"/>
                    <a:pt x="278" y="196"/>
                    <a:pt x="278" y="196"/>
                  </a:cubicBezTo>
                  <a:cubicBezTo>
                    <a:pt x="159" y="463"/>
                    <a:pt x="159" y="463"/>
                    <a:pt x="159" y="463"/>
                  </a:cubicBezTo>
                  <a:cubicBezTo>
                    <a:pt x="157" y="467"/>
                    <a:pt x="153" y="470"/>
                    <a:pt x="148" y="470"/>
                  </a:cubicBezTo>
                  <a:cubicBezTo>
                    <a:pt x="138" y="470"/>
                    <a:pt x="138" y="470"/>
                    <a:pt x="138" y="470"/>
                  </a:cubicBezTo>
                  <a:cubicBezTo>
                    <a:pt x="133" y="470"/>
                    <a:pt x="127" y="466"/>
                    <a:pt x="126" y="461"/>
                  </a:cubicBezTo>
                  <a:lnTo>
                    <a:pt x="3" y="2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0"/>
            <p:cNvSpPr>
              <a:spLocks noEditPoints="1"/>
            </p:cNvSpPr>
            <p:nvPr userDrawn="1"/>
          </p:nvSpPr>
          <p:spPr bwMode="black">
            <a:xfrm>
              <a:off x="11091863" y="2543175"/>
              <a:ext cx="1763713" cy="1771650"/>
            </a:xfrm>
            <a:custGeom>
              <a:avLst/>
              <a:gdLst>
                <a:gd name="T0" fmla="*/ 235 w 470"/>
                <a:gd name="T1" fmla="*/ 0 h 470"/>
                <a:gd name="T2" fmla="*/ 470 w 470"/>
                <a:gd name="T3" fmla="*/ 236 h 470"/>
                <a:gd name="T4" fmla="*/ 235 w 470"/>
                <a:gd name="T5" fmla="*/ 470 h 470"/>
                <a:gd name="T6" fmla="*/ 0 w 470"/>
                <a:gd name="T7" fmla="*/ 236 h 470"/>
                <a:gd name="T8" fmla="*/ 235 w 470"/>
                <a:gd name="T9" fmla="*/ 0 h 470"/>
                <a:gd name="T10" fmla="*/ 235 w 470"/>
                <a:gd name="T11" fmla="*/ 366 h 470"/>
                <a:gd name="T12" fmla="*/ 365 w 470"/>
                <a:gd name="T13" fmla="*/ 236 h 470"/>
                <a:gd name="T14" fmla="*/ 235 w 470"/>
                <a:gd name="T15" fmla="*/ 105 h 470"/>
                <a:gd name="T16" fmla="*/ 105 w 470"/>
                <a:gd name="T17" fmla="*/ 236 h 470"/>
                <a:gd name="T18" fmla="*/ 235 w 470"/>
                <a:gd name="T19" fmla="*/ 3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70">
                  <a:moveTo>
                    <a:pt x="235" y="0"/>
                  </a:moveTo>
                  <a:cubicBezTo>
                    <a:pt x="365" y="0"/>
                    <a:pt x="470" y="105"/>
                    <a:pt x="470" y="236"/>
                  </a:cubicBezTo>
                  <a:cubicBezTo>
                    <a:pt x="470" y="367"/>
                    <a:pt x="365" y="470"/>
                    <a:pt x="235" y="470"/>
                  </a:cubicBezTo>
                  <a:cubicBezTo>
                    <a:pt x="104" y="470"/>
                    <a:pt x="0" y="367"/>
                    <a:pt x="0" y="236"/>
                  </a:cubicBezTo>
                  <a:cubicBezTo>
                    <a:pt x="0" y="105"/>
                    <a:pt x="104" y="0"/>
                    <a:pt x="235" y="0"/>
                  </a:cubicBezTo>
                  <a:close/>
                  <a:moveTo>
                    <a:pt x="235" y="366"/>
                  </a:moveTo>
                  <a:cubicBezTo>
                    <a:pt x="306" y="366"/>
                    <a:pt x="365" y="307"/>
                    <a:pt x="365" y="236"/>
                  </a:cubicBezTo>
                  <a:cubicBezTo>
                    <a:pt x="365" y="164"/>
                    <a:pt x="306" y="105"/>
                    <a:pt x="235" y="105"/>
                  </a:cubicBezTo>
                  <a:cubicBezTo>
                    <a:pt x="164" y="105"/>
                    <a:pt x="105" y="164"/>
                    <a:pt x="105" y="236"/>
                  </a:cubicBezTo>
                  <a:cubicBezTo>
                    <a:pt x="105" y="307"/>
                    <a:pt x="164" y="366"/>
                    <a:pt x="235" y="36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31"/>
            <p:cNvSpPr>
              <a:spLocks noEditPoints="1"/>
            </p:cNvSpPr>
            <p:nvPr userDrawn="1"/>
          </p:nvSpPr>
          <p:spPr bwMode="black">
            <a:xfrm>
              <a:off x="13027025" y="2568575"/>
              <a:ext cx="1312863" cy="1724025"/>
            </a:xfrm>
            <a:custGeom>
              <a:avLst/>
              <a:gdLst>
                <a:gd name="T0" fmla="*/ 0 w 350"/>
                <a:gd name="T1" fmla="*/ 12 h 457"/>
                <a:gd name="T2" fmla="*/ 12 w 350"/>
                <a:gd name="T3" fmla="*/ 0 h 457"/>
                <a:gd name="T4" fmla="*/ 208 w 350"/>
                <a:gd name="T5" fmla="*/ 0 h 457"/>
                <a:gd name="T6" fmla="*/ 350 w 350"/>
                <a:gd name="T7" fmla="*/ 141 h 457"/>
                <a:gd name="T8" fmla="*/ 253 w 350"/>
                <a:gd name="T9" fmla="*/ 272 h 457"/>
                <a:gd name="T10" fmla="*/ 343 w 350"/>
                <a:gd name="T11" fmla="*/ 438 h 457"/>
                <a:gd name="T12" fmla="*/ 332 w 350"/>
                <a:gd name="T13" fmla="*/ 457 h 457"/>
                <a:gd name="T14" fmla="*/ 245 w 350"/>
                <a:gd name="T15" fmla="*/ 457 h 457"/>
                <a:gd name="T16" fmla="*/ 234 w 350"/>
                <a:gd name="T17" fmla="*/ 451 h 457"/>
                <a:gd name="T18" fmla="*/ 147 w 350"/>
                <a:gd name="T19" fmla="*/ 278 h 457"/>
                <a:gd name="T20" fmla="*/ 102 w 350"/>
                <a:gd name="T21" fmla="*/ 278 h 457"/>
                <a:gd name="T22" fmla="*/ 102 w 350"/>
                <a:gd name="T23" fmla="*/ 444 h 457"/>
                <a:gd name="T24" fmla="*/ 90 w 350"/>
                <a:gd name="T25" fmla="*/ 457 h 457"/>
                <a:gd name="T26" fmla="*/ 12 w 350"/>
                <a:gd name="T27" fmla="*/ 457 h 457"/>
                <a:gd name="T28" fmla="*/ 0 w 350"/>
                <a:gd name="T29" fmla="*/ 444 h 457"/>
                <a:gd name="T30" fmla="*/ 0 w 350"/>
                <a:gd name="T31" fmla="*/ 12 h 457"/>
                <a:gd name="T32" fmla="*/ 199 w 350"/>
                <a:gd name="T33" fmla="*/ 195 h 457"/>
                <a:gd name="T34" fmla="*/ 249 w 350"/>
                <a:gd name="T35" fmla="*/ 143 h 457"/>
                <a:gd name="T36" fmla="*/ 199 w 350"/>
                <a:gd name="T37" fmla="*/ 93 h 457"/>
                <a:gd name="T38" fmla="*/ 102 w 350"/>
                <a:gd name="T39" fmla="*/ 93 h 457"/>
                <a:gd name="T40" fmla="*/ 102 w 350"/>
                <a:gd name="T41" fmla="*/ 195 h 457"/>
                <a:gd name="T42" fmla="*/ 199 w 350"/>
                <a:gd name="T43" fmla="*/ 19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457">
                  <a:moveTo>
                    <a:pt x="0" y="12"/>
                  </a:moveTo>
                  <a:cubicBezTo>
                    <a:pt x="0" y="6"/>
                    <a:pt x="5" y="0"/>
                    <a:pt x="12" y="0"/>
                  </a:cubicBezTo>
                  <a:cubicBezTo>
                    <a:pt x="208" y="0"/>
                    <a:pt x="208" y="0"/>
                    <a:pt x="208" y="0"/>
                  </a:cubicBezTo>
                  <a:cubicBezTo>
                    <a:pt x="290" y="0"/>
                    <a:pt x="350" y="63"/>
                    <a:pt x="350" y="141"/>
                  </a:cubicBezTo>
                  <a:cubicBezTo>
                    <a:pt x="350" y="201"/>
                    <a:pt x="314" y="249"/>
                    <a:pt x="253" y="272"/>
                  </a:cubicBezTo>
                  <a:cubicBezTo>
                    <a:pt x="343" y="438"/>
                    <a:pt x="343" y="438"/>
                    <a:pt x="343" y="438"/>
                  </a:cubicBezTo>
                  <a:cubicBezTo>
                    <a:pt x="347" y="446"/>
                    <a:pt x="343" y="457"/>
                    <a:pt x="332" y="457"/>
                  </a:cubicBezTo>
                  <a:cubicBezTo>
                    <a:pt x="245" y="457"/>
                    <a:pt x="245" y="457"/>
                    <a:pt x="245" y="457"/>
                  </a:cubicBezTo>
                  <a:cubicBezTo>
                    <a:pt x="239" y="457"/>
                    <a:pt x="236" y="454"/>
                    <a:pt x="234" y="451"/>
                  </a:cubicBezTo>
                  <a:cubicBezTo>
                    <a:pt x="147" y="278"/>
                    <a:pt x="147" y="278"/>
                    <a:pt x="147" y="278"/>
                  </a:cubicBezTo>
                  <a:cubicBezTo>
                    <a:pt x="102" y="278"/>
                    <a:pt x="102" y="278"/>
                    <a:pt x="102" y="278"/>
                  </a:cubicBezTo>
                  <a:cubicBezTo>
                    <a:pt x="102" y="444"/>
                    <a:pt x="102" y="444"/>
                    <a:pt x="102" y="444"/>
                  </a:cubicBezTo>
                  <a:cubicBezTo>
                    <a:pt x="102" y="451"/>
                    <a:pt x="97" y="457"/>
                    <a:pt x="90" y="457"/>
                  </a:cubicBezTo>
                  <a:cubicBezTo>
                    <a:pt x="12" y="457"/>
                    <a:pt x="12" y="457"/>
                    <a:pt x="12" y="457"/>
                  </a:cubicBezTo>
                  <a:cubicBezTo>
                    <a:pt x="5" y="457"/>
                    <a:pt x="0" y="451"/>
                    <a:pt x="0" y="444"/>
                  </a:cubicBezTo>
                  <a:lnTo>
                    <a:pt x="0" y="12"/>
                  </a:lnTo>
                  <a:close/>
                  <a:moveTo>
                    <a:pt x="199" y="195"/>
                  </a:moveTo>
                  <a:cubicBezTo>
                    <a:pt x="226" y="195"/>
                    <a:pt x="249" y="174"/>
                    <a:pt x="249" y="143"/>
                  </a:cubicBezTo>
                  <a:cubicBezTo>
                    <a:pt x="249" y="112"/>
                    <a:pt x="226" y="93"/>
                    <a:pt x="199" y="93"/>
                  </a:cubicBezTo>
                  <a:cubicBezTo>
                    <a:pt x="102" y="93"/>
                    <a:pt x="102" y="93"/>
                    <a:pt x="102" y="93"/>
                  </a:cubicBezTo>
                  <a:cubicBezTo>
                    <a:pt x="102" y="195"/>
                    <a:pt x="102" y="195"/>
                    <a:pt x="102" y="195"/>
                  </a:cubicBezTo>
                  <a:lnTo>
                    <a:pt x="199" y="19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32"/>
            <p:cNvSpPr>
              <a:spLocks/>
            </p:cNvSpPr>
            <p:nvPr userDrawn="1"/>
          </p:nvSpPr>
          <p:spPr bwMode="black">
            <a:xfrm>
              <a:off x="14531975" y="2568575"/>
              <a:ext cx="1016000" cy="1724025"/>
            </a:xfrm>
            <a:custGeom>
              <a:avLst/>
              <a:gdLst>
                <a:gd name="T0" fmla="*/ 0 w 271"/>
                <a:gd name="T1" fmla="*/ 12 h 457"/>
                <a:gd name="T2" fmla="*/ 13 w 271"/>
                <a:gd name="T3" fmla="*/ 0 h 457"/>
                <a:gd name="T4" fmla="*/ 90 w 271"/>
                <a:gd name="T5" fmla="*/ 0 h 457"/>
                <a:gd name="T6" fmla="*/ 103 w 271"/>
                <a:gd name="T7" fmla="*/ 12 h 457"/>
                <a:gd name="T8" fmla="*/ 103 w 271"/>
                <a:gd name="T9" fmla="*/ 361 h 457"/>
                <a:gd name="T10" fmla="*/ 258 w 271"/>
                <a:gd name="T11" fmla="*/ 361 h 457"/>
                <a:gd name="T12" fmla="*/ 271 w 271"/>
                <a:gd name="T13" fmla="*/ 373 h 457"/>
                <a:gd name="T14" fmla="*/ 271 w 271"/>
                <a:gd name="T15" fmla="*/ 444 h 457"/>
                <a:gd name="T16" fmla="*/ 258 w 271"/>
                <a:gd name="T17" fmla="*/ 457 h 457"/>
                <a:gd name="T18" fmla="*/ 13 w 271"/>
                <a:gd name="T19" fmla="*/ 457 h 457"/>
                <a:gd name="T20" fmla="*/ 0 w 271"/>
                <a:gd name="T21" fmla="*/ 444 h 457"/>
                <a:gd name="T22" fmla="*/ 0 w 271"/>
                <a:gd name="T23" fmla="*/ 1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457">
                  <a:moveTo>
                    <a:pt x="0" y="12"/>
                  </a:moveTo>
                  <a:cubicBezTo>
                    <a:pt x="0" y="6"/>
                    <a:pt x="6" y="0"/>
                    <a:pt x="13" y="0"/>
                  </a:cubicBezTo>
                  <a:cubicBezTo>
                    <a:pt x="90" y="0"/>
                    <a:pt x="90" y="0"/>
                    <a:pt x="90" y="0"/>
                  </a:cubicBezTo>
                  <a:cubicBezTo>
                    <a:pt x="97" y="0"/>
                    <a:pt x="103" y="6"/>
                    <a:pt x="103" y="12"/>
                  </a:cubicBezTo>
                  <a:cubicBezTo>
                    <a:pt x="103" y="361"/>
                    <a:pt x="103" y="361"/>
                    <a:pt x="103" y="361"/>
                  </a:cubicBezTo>
                  <a:cubicBezTo>
                    <a:pt x="258" y="361"/>
                    <a:pt x="258" y="361"/>
                    <a:pt x="258" y="361"/>
                  </a:cubicBezTo>
                  <a:cubicBezTo>
                    <a:pt x="265" y="361"/>
                    <a:pt x="271" y="367"/>
                    <a:pt x="271" y="373"/>
                  </a:cubicBezTo>
                  <a:cubicBezTo>
                    <a:pt x="271" y="444"/>
                    <a:pt x="271" y="444"/>
                    <a:pt x="271" y="444"/>
                  </a:cubicBezTo>
                  <a:cubicBezTo>
                    <a:pt x="271" y="451"/>
                    <a:pt x="265" y="457"/>
                    <a:pt x="258" y="457"/>
                  </a:cubicBezTo>
                  <a:cubicBezTo>
                    <a:pt x="13" y="457"/>
                    <a:pt x="13" y="457"/>
                    <a:pt x="13" y="457"/>
                  </a:cubicBezTo>
                  <a:cubicBezTo>
                    <a:pt x="6" y="457"/>
                    <a:pt x="0" y="451"/>
                    <a:pt x="0" y="444"/>
                  </a:cubicBez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33"/>
            <p:cNvSpPr>
              <a:spLocks noEditPoints="1"/>
            </p:cNvSpPr>
            <p:nvPr userDrawn="1"/>
          </p:nvSpPr>
          <p:spPr bwMode="black">
            <a:xfrm>
              <a:off x="15638463" y="2568575"/>
              <a:ext cx="1501775" cy="1724025"/>
            </a:xfrm>
            <a:custGeom>
              <a:avLst/>
              <a:gdLst>
                <a:gd name="T0" fmla="*/ 0 w 400"/>
                <a:gd name="T1" fmla="*/ 12 h 457"/>
                <a:gd name="T2" fmla="*/ 12 w 400"/>
                <a:gd name="T3" fmla="*/ 0 h 457"/>
                <a:gd name="T4" fmla="*/ 171 w 400"/>
                <a:gd name="T5" fmla="*/ 0 h 457"/>
                <a:gd name="T6" fmla="*/ 400 w 400"/>
                <a:gd name="T7" fmla="*/ 228 h 457"/>
                <a:gd name="T8" fmla="*/ 171 w 400"/>
                <a:gd name="T9" fmla="*/ 457 h 457"/>
                <a:gd name="T10" fmla="*/ 12 w 400"/>
                <a:gd name="T11" fmla="*/ 457 h 457"/>
                <a:gd name="T12" fmla="*/ 0 w 400"/>
                <a:gd name="T13" fmla="*/ 444 h 457"/>
                <a:gd name="T14" fmla="*/ 0 w 400"/>
                <a:gd name="T15" fmla="*/ 12 h 457"/>
                <a:gd name="T16" fmla="*/ 171 w 400"/>
                <a:gd name="T17" fmla="*/ 360 h 457"/>
                <a:gd name="T18" fmla="*/ 292 w 400"/>
                <a:gd name="T19" fmla="*/ 228 h 457"/>
                <a:gd name="T20" fmla="*/ 171 w 400"/>
                <a:gd name="T21" fmla="*/ 96 h 457"/>
                <a:gd name="T22" fmla="*/ 102 w 400"/>
                <a:gd name="T23" fmla="*/ 96 h 457"/>
                <a:gd name="T24" fmla="*/ 102 w 400"/>
                <a:gd name="T25" fmla="*/ 360 h 457"/>
                <a:gd name="T26" fmla="*/ 171 w 400"/>
                <a:gd name="T27" fmla="*/ 36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457">
                  <a:moveTo>
                    <a:pt x="0" y="12"/>
                  </a:moveTo>
                  <a:cubicBezTo>
                    <a:pt x="0" y="6"/>
                    <a:pt x="6" y="0"/>
                    <a:pt x="12" y="0"/>
                  </a:cubicBezTo>
                  <a:cubicBezTo>
                    <a:pt x="171" y="0"/>
                    <a:pt x="171" y="0"/>
                    <a:pt x="171" y="0"/>
                  </a:cubicBezTo>
                  <a:cubicBezTo>
                    <a:pt x="297" y="0"/>
                    <a:pt x="400" y="102"/>
                    <a:pt x="400" y="228"/>
                  </a:cubicBezTo>
                  <a:cubicBezTo>
                    <a:pt x="400" y="354"/>
                    <a:pt x="297" y="457"/>
                    <a:pt x="171" y="457"/>
                  </a:cubicBezTo>
                  <a:cubicBezTo>
                    <a:pt x="12" y="457"/>
                    <a:pt x="12" y="457"/>
                    <a:pt x="12" y="457"/>
                  </a:cubicBezTo>
                  <a:cubicBezTo>
                    <a:pt x="6" y="457"/>
                    <a:pt x="0" y="451"/>
                    <a:pt x="0" y="444"/>
                  </a:cubicBezTo>
                  <a:lnTo>
                    <a:pt x="0" y="12"/>
                  </a:lnTo>
                  <a:close/>
                  <a:moveTo>
                    <a:pt x="171" y="360"/>
                  </a:moveTo>
                  <a:cubicBezTo>
                    <a:pt x="244" y="360"/>
                    <a:pt x="292" y="302"/>
                    <a:pt x="292" y="228"/>
                  </a:cubicBezTo>
                  <a:cubicBezTo>
                    <a:pt x="292" y="154"/>
                    <a:pt x="244" y="96"/>
                    <a:pt x="171" y="96"/>
                  </a:cubicBezTo>
                  <a:cubicBezTo>
                    <a:pt x="102" y="96"/>
                    <a:pt x="102" y="96"/>
                    <a:pt x="102" y="96"/>
                  </a:cubicBezTo>
                  <a:cubicBezTo>
                    <a:pt x="102" y="360"/>
                    <a:pt x="102" y="360"/>
                    <a:pt x="102" y="360"/>
                  </a:cubicBezTo>
                  <a:lnTo>
                    <a:pt x="171" y="36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0" name="Freeform 43"/>
          <p:cNvSpPr>
            <a:spLocks/>
          </p:cNvSpPr>
          <p:nvPr userDrawn="1"/>
        </p:nvSpPr>
        <p:spPr bwMode="auto">
          <a:xfrm>
            <a:off x="5114064" y="480433"/>
            <a:ext cx="509901" cy="518024"/>
          </a:xfrm>
          <a:custGeom>
            <a:avLst/>
            <a:gdLst>
              <a:gd name="T0" fmla="*/ 0 w 183"/>
              <a:gd name="T1" fmla="*/ 89 h 185"/>
              <a:gd name="T2" fmla="*/ 88 w 183"/>
              <a:gd name="T3" fmla="*/ 0 h 185"/>
              <a:gd name="T4" fmla="*/ 95 w 183"/>
              <a:gd name="T5" fmla="*/ 0 h 185"/>
              <a:gd name="T6" fmla="*/ 183 w 183"/>
              <a:gd name="T7" fmla="*/ 89 h 185"/>
              <a:gd name="T8" fmla="*/ 183 w 183"/>
              <a:gd name="T9" fmla="*/ 96 h 185"/>
              <a:gd name="T10" fmla="*/ 95 w 183"/>
              <a:gd name="T11" fmla="*/ 185 h 185"/>
              <a:gd name="T12" fmla="*/ 88 w 183"/>
              <a:gd name="T13" fmla="*/ 185 h 185"/>
              <a:gd name="T14" fmla="*/ 0 w 183"/>
              <a:gd name="T15" fmla="*/ 96 h 185"/>
              <a:gd name="T16" fmla="*/ 0 w 183"/>
              <a:gd name="T17" fmla="*/ 90 h 185"/>
              <a:gd name="T18" fmla="*/ 0 w 183"/>
              <a:gd name="T19" fmla="*/ 8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5">
                <a:moveTo>
                  <a:pt x="0" y="89"/>
                </a:moveTo>
                <a:cubicBezTo>
                  <a:pt x="72" y="88"/>
                  <a:pt x="87" y="72"/>
                  <a:pt x="88" y="0"/>
                </a:cubicBezTo>
                <a:cubicBezTo>
                  <a:pt x="95" y="0"/>
                  <a:pt x="95" y="0"/>
                  <a:pt x="95" y="0"/>
                </a:cubicBezTo>
                <a:cubicBezTo>
                  <a:pt x="95" y="72"/>
                  <a:pt x="111" y="88"/>
                  <a:pt x="183" y="89"/>
                </a:cubicBezTo>
                <a:cubicBezTo>
                  <a:pt x="183" y="96"/>
                  <a:pt x="183" y="96"/>
                  <a:pt x="183" y="96"/>
                </a:cubicBezTo>
                <a:cubicBezTo>
                  <a:pt x="111" y="97"/>
                  <a:pt x="96" y="113"/>
                  <a:pt x="95" y="185"/>
                </a:cubicBezTo>
                <a:cubicBezTo>
                  <a:pt x="88" y="185"/>
                  <a:pt x="88" y="185"/>
                  <a:pt x="88" y="185"/>
                </a:cubicBezTo>
                <a:cubicBezTo>
                  <a:pt x="87" y="113"/>
                  <a:pt x="72" y="97"/>
                  <a:pt x="0" y="96"/>
                </a:cubicBezTo>
                <a:cubicBezTo>
                  <a:pt x="0" y="90"/>
                  <a:pt x="0" y="90"/>
                  <a:pt x="0" y="90"/>
                </a:cubicBezTo>
                <a:lnTo>
                  <a:pt x="0" y="8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Text Placeholder 2"/>
          <p:cNvSpPr>
            <a:spLocks noGrp="1"/>
          </p:cNvSpPr>
          <p:nvPr>
            <p:ph type="body" sz="quarter" idx="11" hasCustomPrompt="1"/>
          </p:nvPr>
        </p:nvSpPr>
        <p:spPr>
          <a:xfrm>
            <a:off x="5525944" y="878381"/>
            <a:ext cx="3431781" cy="1350469"/>
          </a:xfrm>
        </p:spPr>
        <p:txBody>
          <a:bodyPr tIns="0" rIns="0"/>
          <a:lstStyle>
            <a:lvl1pPr>
              <a:lnSpc>
                <a:spcPct val="87000"/>
              </a:lnSpc>
              <a:spcBef>
                <a:spcPts val="0"/>
              </a:spcBef>
              <a:spcAft>
                <a:spcPts val="0"/>
              </a:spcAft>
              <a:defRPr sz="120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427702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0.00017 -0.0007 L -0.02743 0.02454 L 0.00104 0.00393 L 0.0217 0.00995 L 0.0434 -0.00463 L 0.06858 0.01273 " pathEditMode="relative" rAng="0" ptsTypes="AAAAAA">
                                      <p:cBhvr>
                                        <p:cTn id="6" dur="2500" fill="hold"/>
                                        <p:tgtEl>
                                          <p:spTgt spid="43"/>
                                        </p:tgtEl>
                                        <p:attrNameLst>
                                          <p:attrName>ppt_x</p:attrName>
                                          <p:attrName>ppt_y</p:attrName>
                                        </p:attrNameLst>
                                      </p:cBhvr>
                                      <p:rCtr x="2066" y="1065"/>
                                    </p:animMotion>
                                  </p:childTnLst>
                                </p:cTn>
                              </p:par>
                              <p:par>
                                <p:cTn id="7" presetID="0" presetClass="path" presetSubtype="0" fill="hold" grpId="0" nodeType="withEffect">
                                  <p:stCondLst>
                                    <p:cond delay="0"/>
                                  </p:stCondLst>
                                  <p:childTnLst>
                                    <p:animMotion origin="layout" path="M -0.00017 -0.00069 L -0.02743 0.02454 L 0.00105 0.00394 L 0.02171 0.00996 L 0.04341 -0.00463 L 0.06858 0.01274 " pathEditMode="relative" rAng="0" ptsTypes="AAAAAA">
                                      <p:cBhvr>
                                        <p:cTn id="8" dur="2500" fill="hold"/>
                                        <p:tgtEl>
                                          <p:spTgt spid="42"/>
                                        </p:tgtEl>
                                        <p:attrNameLst>
                                          <p:attrName>ppt_x</p:attrName>
                                          <p:attrName>ppt_y</p:attrName>
                                        </p:attrNameLst>
                                      </p:cBhvr>
                                      <p:rCtr x="2066" y="1065"/>
                                    </p:animMotion>
                                  </p:childTnLst>
                                </p:cTn>
                              </p:par>
                              <p:par>
                                <p:cTn id="9" presetID="53" presetClass="entr" presetSubtype="16"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xEl>
                                              <p:pRg st="0" end="0"/>
                                            </p:txEl>
                                          </p:spTgt>
                                        </p:tgtEl>
                                        <p:attrNameLst>
                                          <p:attrName>style.visibility</p:attrName>
                                        </p:attrNameLst>
                                      </p:cBhvr>
                                      <p:to>
                                        <p:strVal val="visible"/>
                                      </p:to>
                                    </p:set>
                                    <p:animEffect transition="in" filter="fade">
                                      <p:cBhvr>
                                        <p:cTn id="16" dur="500"/>
                                        <p:tgtEl>
                                          <p:spTgt spid="71">
                                            <p:txEl>
                                              <p:pRg st="0" end="0"/>
                                            </p:txEl>
                                          </p:spTgt>
                                        </p:tgtEl>
                                      </p:cBhvr>
                                    </p:animEffect>
                                  </p:childTnLst>
                                </p:cTn>
                              </p:par>
                            </p:childTnLst>
                          </p:cTn>
                        </p:par>
                        <p:par>
                          <p:cTn id="17" fill="hold">
                            <p:stCondLst>
                              <p:cond delay="2500"/>
                            </p:stCondLst>
                            <p:childTnLst>
                              <p:par>
                                <p:cTn id="18" presetID="8" presetClass="emph" presetSubtype="0" autoRev="1" fill="hold" nodeType="afterEffect">
                                  <p:stCondLst>
                                    <p:cond delay="0"/>
                                  </p:stCondLst>
                                  <p:childTnLst>
                                    <p:animRot by="600000">
                                      <p:cBhvr>
                                        <p:cTn id="19" dur="250" fill="hold"/>
                                        <p:tgtEl>
                                          <p:spTgt spid="43"/>
                                        </p:tgtEl>
                                        <p:attrNameLst>
                                          <p:attrName>r</p:attrName>
                                        </p:attrNameLst>
                                      </p:cBhvr>
                                    </p:animRot>
                                  </p:childTnLst>
                                </p:cTn>
                              </p:par>
                              <p:par>
                                <p:cTn id="20" presetID="35" presetClass="emph" presetSubtype="0" fill="hold" grpId="2" nodeType="withEffect">
                                  <p:stCondLst>
                                    <p:cond delay="0"/>
                                  </p:stCondLst>
                                  <p:childTnLst>
                                    <p:anim calcmode="discrete" valueType="str">
                                      <p:cBhvr>
                                        <p:cTn id="21" dur="1000" fill="hold"/>
                                        <p:tgtEl>
                                          <p:spTgt spid="42"/>
                                        </p:tgtEl>
                                        <p:attrNameLst>
                                          <p:attrName>style.visibility</p:attrName>
                                        </p:attrNameLst>
                                      </p:cBhvr>
                                      <p:tavLst>
                                        <p:tav tm="0">
                                          <p:val>
                                            <p:strVal val="hidden"/>
                                          </p:val>
                                        </p:tav>
                                        <p:tav tm="50000">
                                          <p:val>
                                            <p:strVal val="visible"/>
                                          </p:val>
                                        </p:tav>
                                      </p:tavLst>
                                    </p:anim>
                                  </p:childTnLst>
                                </p:cTn>
                              </p:par>
                              <p:par>
                                <p:cTn id="22" presetID="0" presetClass="path" presetSubtype="0" autoRev="1" fill="hold" nodeType="withEffect">
                                  <p:stCondLst>
                                    <p:cond delay="750"/>
                                  </p:stCondLst>
                                  <p:childTnLst>
                                    <p:animMotion origin="layout" path="M 0.06858 0.01273 L 0.04358 -0.00417 L 0.0217 0.00926 L -0.00017 -0.00046 " pathEditMode="relative" rAng="0" ptsTypes="AAAA">
                                      <p:cBhvr>
                                        <p:cTn id="23" dur="1500" fill="hold"/>
                                        <p:tgtEl>
                                          <p:spTgt spid="43"/>
                                        </p:tgtEl>
                                        <p:attrNameLst>
                                          <p:attrName>ppt_x</p:attrName>
                                          <p:attrName>ppt_y</p:attrName>
                                        </p:attrNameLst>
                                      </p:cBhvr>
                                      <p:rCtr x="-3438" y="-856"/>
                                    </p:animMotion>
                                  </p:childTnLst>
                                </p:cTn>
                              </p:par>
                              <p:par>
                                <p:cTn id="24" presetID="0" presetClass="path" presetSubtype="0" autoRev="1" fill="hold" grpId="1" nodeType="withEffect">
                                  <p:stCondLst>
                                    <p:cond delay="750"/>
                                  </p:stCondLst>
                                  <p:childTnLst>
                                    <p:animMotion origin="layout" path="M 0.06858 0.01274 L 0.04358 -0.00416 L 0.02171 0.00926 L -0.00017 -0.00046 " pathEditMode="relative" rAng="0" ptsTypes="AAAA">
                                      <p:cBhvr>
                                        <p:cTn id="25" dur="1500" fill="hold"/>
                                        <p:tgtEl>
                                          <p:spTgt spid="42"/>
                                        </p:tgtEl>
                                        <p:attrNameLst>
                                          <p:attrName>ppt_x</p:attrName>
                                          <p:attrName>ppt_y</p:attrName>
                                        </p:attrNameLst>
                                      </p:cBhvr>
                                      <p:rCtr x="-3438" y="-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70" grpId="0" animBg="1"/>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ll Rounder">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019175"/>
            <a:ext cx="9144000" cy="5838825"/>
            <a:chOff x="-704850" y="1364299"/>
            <a:chExt cx="11087100" cy="5493701"/>
          </a:xfrm>
        </p:grpSpPr>
        <p:sp>
          <p:nvSpPr>
            <p:cNvPr id="41" name="Freeform 5"/>
            <p:cNvSpPr>
              <a:spLocks/>
            </p:cNvSpPr>
            <p:nvPr userDrawn="1"/>
          </p:nvSpPr>
          <p:spPr bwMode="auto">
            <a:xfrm>
              <a:off x="-704850" y="1407551"/>
              <a:ext cx="11087100" cy="5415261"/>
            </a:xfrm>
            <a:custGeom>
              <a:avLst/>
              <a:gdLst>
                <a:gd name="T0" fmla="*/ 1154 w 6400"/>
                <a:gd name="T1" fmla="*/ 544 h 3124"/>
                <a:gd name="T2" fmla="*/ 0 w 6400"/>
                <a:gd name="T3" fmla="*/ 0 h 3124"/>
                <a:gd name="T4" fmla="*/ 0 w 6400"/>
                <a:gd name="T5" fmla="*/ 564 h 3124"/>
                <a:gd name="T6" fmla="*/ 0 w 6400"/>
                <a:gd name="T7" fmla="*/ 3124 h 3124"/>
                <a:gd name="T8" fmla="*/ 6400 w 6400"/>
                <a:gd name="T9" fmla="*/ 3124 h 3124"/>
                <a:gd name="T10" fmla="*/ 6400 w 6400"/>
                <a:gd name="T11" fmla="*/ 544 h 3124"/>
                <a:gd name="T12" fmla="*/ 1154 w 6400"/>
                <a:gd name="T13" fmla="*/ 544 h 3124"/>
              </a:gdLst>
              <a:ahLst/>
              <a:cxnLst>
                <a:cxn ang="0">
                  <a:pos x="T0" y="T1"/>
                </a:cxn>
                <a:cxn ang="0">
                  <a:pos x="T2" y="T3"/>
                </a:cxn>
                <a:cxn ang="0">
                  <a:pos x="T4" y="T5"/>
                </a:cxn>
                <a:cxn ang="0">
                  <a:pos x="T6" y="T7"/>
                </a:cxn>
                <a:cxn ang="0">
                  <a:pos x="T8" y="T9"/>
                </a:cxn>
                <a:cxn ang="0">
                  <a:pos x="T10" y="T11"/>
                </a:cxn>
                <a:cxn ang="0">
                  <a:pos x="T12" y="T13"/>
                </a:cxn>
              </a:cxnLst>
              <a:rect l="0" t="0" r="r" b="b"/>
              <a:pathLst>
                <a:path w="6400" h="3124">
                  <a:moveTo>
                    <a:pt x="1154" y="544"/>
                  </a:moveTo>
                  <a:cubicBezTo>
                    <a:pt x="718" y="488"/>
                    <a:pt x="325" y="295"/>
                    <a:pt x="0" y="0"/>
                  </a:cubicBezTo>
                  <a:cubicBezTo>
                    <a:pt x="0" y="564"/>
                    <a:pt x="0" y="564"/>
                    <a:pt x="0" y="564"/>
                  </a:cubicBezTo>
                  <a:cubicBezTo>
                    <a:pt x="0" y="3124"/>
                    <a:pt x="0" y="3124"/>
                    <a:pt x="0" y="3124"/>
                  </a:cubicBezTo>
                  <a:cubicBezTo>
                    <a:pt x="6400" y="3124"/>
                    <a:pt x="6400" y="3124"/>
                    <a:pt x="6400" y="3124"/>
                  </a:cubicBezTo>
                  <a:cubicBezTo>
                    <a:pt x="6400" y="544"/>
                    <a:pt x="6400" y="544"/>
                    <a:pt x="6400" y="544"/>
                  </a:cubicBezTo>
                  <a:lnTo>
                    <a:pt x="1154" y="544"/>
                  </a:lnTo>
                  <a:close/>
                </a:path>
              </a:pathLst>
            </a:custGeom>
            <a:solidFill>
              <a:srgbClr val="B1B1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userDrawn="1"/>
          </p:nvSpPr>
          <p:spPr bwMode="auto">
            <a:xfrm>
              <a:off x="-704850" y="5808962"/>
              <a:ext cx="11087100" cy="1049038"/>
            </a:xfrm>
            <a:custGeom>
              <a:avLst/>
              <a:gdLst>
                <a:gd name="T0" fmla="*/ 433 w 6400"/>
                <a:gd name="T1" fmla="*/ 355 h 605"/>
                <a:gd name="T2" fmla="*/ 889 w 6400"/>
                <a:gd name="T3" fmla="*/ 538 h 605"/>
                <a:gd name="T4" fmla="*/ 1002 w 6400"/>
                <a:gd name="T5" fmla="*/ 565 h 605"/>
                <a:gd name="T6" fmla="*/ 0 w 6400"/>
                <a:gd name="T7" fmla="*/ 565 h 605"/>
                <a:gd name="T8" fmla="*/ 0 w 6400"/>
                <a:gd name="T9" fmla="*/ 585 h 605"/>
                <a:gd name="T10" fmla="*/ 0 w 6400"/>
                <a:gd name="T11" fmla="*/ 605 h 605"/>
                <a:gd name="T12" fmla="*/ 6400 w 6400"/>
                <a:gd name="T13" fmla="*/ 605 h 605"/>
                <a:gd name="T14" fmla="*/ 6400 w 6400"/>
                <a:gd name="T15" fmla="*/ 565 h 605"/>
                <a:gd name="T16" fmla="*/ 1391 w 6400"/>
                <a:gd name="T17" fmla="*/ 565 h 605"/>
                <a:gd name="T18" fmla="*/ 0 w 6400"/>
                <a:gd name="T19" fmla="*/ 0 h 605"/>
                <a:gd name="T20" fmla="*/ 0 w 6400"/>
                <a:gd name="T21" fmla="*/ 52 h 605"/>
                <a:gd name="T22" fmla="*/ 433 w 6400"/>
                <a:gd name="T23" fmla="*/ 35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00" h="605">
                  <a:moveTo>
                    <a:pt x="433" y="355"/>
                  </a:moveTo>
                  <a:cubicBezTo>
                    <a:pt x="580" y="434"/>
                    <a:pt x="734" y="496"/>
                    <a:pt x="889" y="538"/>
                  </a:cubicBezTo>
                  <a:cubicBezTo>
                    <a:pt x="927" y="548"/>
                    <a:pt x="965" y="557"/>
                    <a:pt x="1002" y="565"/>
                  </a:cubicBezTo>
                  <a:cubicBezTo>
                    <a:pt x="0" y="565"/>
                    <a:pt x="0" y="565"/>
                    <a:pt x="0" y="565"/>
                  </a:cubicBezTo>
                  <a:cubicBezTo>
                    <a:pt x="0" y="585"/>
                    <a:pt x="0" y="585"/>
                    <a:pt x="0" y="585"/>
                  </a:cubicBezTo>
                  <a:cubicBezTo>
                    <a:pt x="0" y="605"/>
                    <a:pt x="0" y="605"/>
                    <a:pt x="0" y="605"/>
                  </a:cubicBezTo>
                  <a:cubicBezTo>
                    <a:pt x="6400" y="605"/>
                    <a:pt x="6400" y="605"/>
                    <a:pt x="6400" y="605"/>
                  </a:cubicBezTo>
                  <a:cubicBezTo>
                    <a:pt x="6400" y="565"/>
                    <a:pt x="6400" y="565"/>
                    <a:pt x="6400" y="565"/>
                  </a:cubicBezTo>
                  <a:cubicBezTo>
                    <a:pt x="1391" y="565"/>
                    <a:pt x="1391" y="565"/>
                    <a:pt x="1391" y="565"/>
                  </a:cubicBezTo>
                  <a:cubicBezTo>
                    <a:pt x="891" y="565"/>
                    <a:pt x="392" y="358"/>
                    <a:pt x="0" y="0"/>
                  </a:cubicBezTo>
                  <a:cubicBezTo>
                    <a:pt x="0" y="52"/>
                    <a:pt x="0" y="52"/>
                    <a:pt x="0" y="52"/>
                  </a:cubicBezTo>
                  <a:cubicBezTo>
                    <a:pt x="133" y="169"/>
                    <a:pt x="279" y="272"/>
                    <a:pt x="433" y="355"/>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7"/>
            <p:cNvSpPr>
              <a:spLocks/>
            </p:cNvSpPr>
            <p:nvPr userDrawn="1"/>
          </p:nvSpPr>
          <p:spPr bwMode="auto">
            <a:xfrm>
              <a:off x="-704850" y="4694681"/>
              <a:ext cx="11087100" cy="1046838"/>
            </a:xfrm>
            <a:custGeom>
              <a:avLst/>
              <a:gdLst>
                <a:gd name="T0" fmla="*/ 433 w 6400"/>
                <a:gd name="T1" fmla="*/ 356 h 604"/>
                <a:gd name="T2" fmla="*/ 889 w 6400"/>
                <a:gd name="T3" fmla="*/ 538 h 604"/>
                <a:gd name="T4" fmla="*/ 1002 w 6400"/>
                <a:gd name="T5" fmla="*/ 564 h 604"/>
                <a:gd name="T6" fmla="*/ 0 w 6400"/>
                <a:gd name="T7" fmla="*/ 564 h 604"/>
                <a:gd name="T8" fmla="*/ 0 w 6400"/>
                <a:gd name="T9" fmla="*/ 604 h 604"/>
                <a:gd name="T10" fmla="*/ 6400 w 6400"/>
                <a:gd name="T11" fmla="*/ 604 h 604"/>
                <a:gd name="T12" fmla="*/ 6400 w 6400"/>
                <a:gd name="T13" fmla="*/ 564 h 604"/>
                <a:gd name="T14" fmla="*/ 1391 w 6400"/>
                <a:gd name="T15" fmla="*/ 564 h 604"/>
                <a:gd name="T16" fmla="*/ 0 w 6400"/>
                <a:gd name="T17" fmla="*/ 0 h 604"/>
                <a:gd name="T18" fmla="*/ 0 w 6400"/>
                <a:gd name="T19" fmla="*/ 54 h 604"/>
                <a:gd name="T20" fmla="*/ 433 w 6400"/>
                <a:gd name="T21" fmla="*/ 35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00" h="604">
                  <a:moveTo>
                    <a:pt x="433" y="356"/>
                  </a:moveTo>
                  <a:cubicBezTo>
                    <a:pt x="580" y="436"/>
                    <a:pt x="734" y="496"/>
                    <a:pt x="889" y="538"/>
                  </a:cubicBezTo>
                  <a:cubicBezTo>
                    <a:pt x="927" y="548"/>
                    <a:pt x="965" y="556"/>
                    <a:pt x="1002" y="564"/>
                  </a:cubicBezTo>
                  <a:cubicBezTo>
                    <a:pt x="0" y="564"/>
                    <a:pt x="0" y="564"/>
                    <a:pt x="0" y="564"/>
                  </a:cubicBezTo>
                  <a:cubicBezTo>
                    <a:pt x="0" y="604"/>
                    <a:pt x="0" y="604"/>
                    <a:pt x="0" y="604"/>
                  </a:cubicBezTo>
                  <a:cubicBezTo>
                    <a:pt x="6400" y="604"/>
                    <a:pt x="6400" y="604"/>
                    <a:pt x="6400" y="604"/>
                  </a:cubicBezTo>
                  <a:cubicBezTo>
                    <a:pt x="6400" y="564"/>
                    <a:pt x="6400" y="564"/>
                    <a:pt x="6400" y="564"/>
                  </a:cubicBezTo>
                  <a:cubicBezTo>
                    <a:pt x="1391" y="564"/>
                    <a:pt x="1391" y="564"/>
                    <a:pt x="1391" y="564"/>
                  </a:cubicBezTo>
                  <a:cubicBezTo>
                    <a:pt x="891" y="564"/>
                    <a:pt x="392" y="358"/>
                    <a:pt x="0" y="0"/>
                  </a:cubicBezTo>
                  <a:cubicBezTo>
                    <a:pt x="0" y="54"/>
                    <a:pt x="0" y="54"/>
                    <a:pt x="0" y="54"/>
                  </a:cubicBezTo>
                  <a:cubicBezTo>
                    <a:pt x="133" y="171"/>
                    <a:pt x="279" y="273"/>
                    <a:pt x="433" y="356"/>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8"/>
            <p:cNvSpPr>
              <a:spLocks/>
            </p:cNvSpPr>
            <p:nvPr userDrawn="1"/>
          </p:nvSpPr>
          <p:spPr bwMode="auto">
            <a:xfrm>
              <a:off x="-704850" y="3584798"/>
              <a:ext cx="11087100" cy="1049038"/>
            </a:xfrm>
            <a:custGeom>
              <a:avLst/>
              <a:gdLst>
                <a:gd name="T0" fmla="*/ 433 w 6400"/>
                <a:gd name="T1" fmla="*/ 356 h 605"/>
                <a:gd name="T2" fmla="*/ 889 w 6400"/>
                <a:gd name="T3" fmla="*/ 538 h 605"/>
                <a:gd name="T4" fmla="*/ 1002 w 6400"/>
                <a:gd name="T5" fmla="*/ 564 h 605"/>
                <a:gd name="T6" fmla="*/ 0 w 6400"/>
                <a:gd name="T7" fmla="*/ 564 h 605"/>
                <a:gd name="T8" fmla="*/ 0 w 6400"/>
                <a:gd name="T9" fmla="*/ 604 h 605"/>
                <a:gd name="T10" fmla="*/ 1390 w 6400"/>
                <a:gd name="T11" fmla="*/ 604 h 605"/>
                <a:gd name="T12" fmla="*/ 1392 w 6400"/>
                <a:gd name="T13" fmla="*/ 605 h 605"/>
                <a:gd name="T14" fmla="*/ 1392 w 6400"/>
                <a:gd name="T15" fmla="*/ 604 h 605"/>
                <a:gd name="T16" fmla="*/ 6400 w 6400"/>
                <a:gd name="T17" fmla="*/ 604 h 605"/>
                <a:gd name="T18" fmla="*/ 6400 w 6400"/>
                <a:gd name="T19" fmla="*/ 564 h 605"/>
                <a:gd name="T20" fmla="*/ 1390 w 6400"/>
                <a:gd name="T21" fmla="*/ 564 h 605"/>
                <a:gd name="T22" fmla="*/ 0 w 6400"/>
                <a:gd name="T23" fmla="*/ 0 h 605"/>
                <a:gd name="T24" fmla="*/ 0 w 6400"/>
                <a:gd name="T25" fmla="*/ 53 h 605"/>
                <a:gd name="T26" fmla="*/ 433 w 6400"/>
                <a:gd name="T27" fmla="*/ 356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00" h="605">
                  <a:moveTo>
                    <a:pt x="433" y="356"/>
                  </a:moveTo>
                  <a:cubicBezTo>
                    <a:pt x="580" y="435"/>
                    <a:pt x="734" y="496"/>
                    <a:pt x="889" y="538"/>
                  </a:cubicBezTo>
                  <a:cubicBezTo>
                    <a:pt x="927" y="548"/>
                    <a:pt x="965" y="556"/>
                    <a:pt x="1002" y="564"/>
                  </a:cubicBezTo>
                  <a:cubicBezTo>
                    <a:pt x="0" y="564"/>
                    <a:pt x="0" y="564"/>
                    <a:pt x="0" y="564"/>
                  </a:cubicBezTo>
                  <a:cubicBezTo>
                    <a:pt x="0" y="604"/>
                    <a:pt x="0" y="604"/>
                    <a:pt x="0" y="604"/>
                  </a:cubicBezTo>
                  <a:cubicBezTo>
                    <a:pt x="1390" y="604"/>
                    <a:pt x="1390" y="604"/>
                    <a:pt x="1390" y="604"/>
                  </a:cubicBezTo>
                  <a:cubicBezTo>
                    <a:pt x="1390" y="604"/>
                    <a:pt x="1392" y="605"/>
                    <a:pt x="1392" y="605"/>
                  </a:cubicBezTo>
                  <a:cubicBezTo>
                    <a:pt x="1392" y="604"/>
                    <a:pt x="1392" y="604"/>
                    <a:pt x="1392" y="604"/>
                  </a:cubicBezTo>
                  <a:cubicBezTo>
                    <a:pt x="6400" y="604"/>
                    <a:pt x="6400" y="604"/>
                    <a:pt x="6400" y="604"/>
                  </a:cubicBezTo>
                  <a:cubicBezTo>
                    <a:pt x="6400" y="564"/>
                    <a:pt x="6400" y="564"/>
                    <a:pt x="6400" y="564"/>
                  </a:cubicBezTo>
                  <a:cubicBezTo>
                    <a:pt x="1390" y="564"/>
                    <a:pt x="1390" y="564"/>
                    <a:pt x="1390" y="564"/>
                  </a:cubicBezTo>
                  <a:cubicBezTo>
                    <a:pt x="890" y="564"/>
                    <a:pt x="392" y="358"/>
                    <a:pt x="0" y="0"/>
                  </a:cubicBezTo>
                  <a:cubicBezTo>
                    <a:pt x="0" y="53"/>
                    <a:pt x="0" y="53"/>
                    <a:pt x="0" y="53"/>
                  </a:cubicBezTo>
                  <a:cubicBezTo>
                    <a:pt x="133" y="170"/>
                    <a:pt x="279" y="272"/>
                    <a:pt x="433" y="356"/>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9"/>
            <p:cNvSpPr>
              <a:spLocks/>
            </p:cNvSpPr>
            <p:nvPr userDrawn="1"/>
          </p:nvSpPr>
          <p:spPr bwMode="auto">
            <a:xfrm>
              <a:off x="-704850" y="2475648"/>
              <a:ext cx="11087100" cy="1046838"/>
            </a:xfrm>
            <a:custGeom>
              <a:avLst/>
              <a:gdLst>
                <a:gd name="T0" fmla="*/ 433 w 6400"/>
                <a:gd name="T1" fmla="*/ 355 h 604"/>
                <a:gd name="T2" fmla="*/ 889 w 6400"/>
                <a:gd name="T3" fmla="*/ 537 h 604"/>
                <a:gd name="T4" fmla="*/ 1002 w 6400"/>
                <a:gd name="T5" fmla="*/ 564 h 604"/>
                <a:gd name="T6" fmla="*/ 0 w 6400"/>
                <a:gd name="T7" fmla="*/ 564 h 604"/>
                <a:gd name="T8" fmla="*/ 0 w 6400"/>
                <a:gd name="T9" fmla="*/ 604 h 604"/>
                <a:gd name="T10" fmla="*/ 1390 w 6400"/>
                <a:gd name="T11" fmla="*/ 604 h 604"/>
                <a:gd name="T12" fmla="*/ 1392 w 6400"/>
                <a:gd name="T13" fmla="*/ 604 h 604"/>
                <a:gd name="T14" fmla="*/ 1392 w 6400"/>
                <a:gd name="T15" fmla="*/ 604 h 604"/>
                <a:gd name="T16" fmla="*/ 6400 w 6400"/>
                <a:gd name="T17" fmla="*/ 604 h 604"/>
                <a:gd name="T18" fmla="*/ 6400 w 6400"/>
                <a:gd name="T19" fmla="*/ 564 h 604"/>
                <a:gd name="T20" fmla="*/ 1390 w 6400"/>
                <a:gd name="T21" fmla="*/ 564 h 604"/>
                <a:gd name="T22" fmla="*/ 0 w 6400"/>
                <a:gd name="T23" fmla="*/ 0 h 604"/>
                <a:gd name="T24" fmla="*/ 0 w 6400"/>
                <a:gd name="T25" fmla="*/ 52 h 604"/>
                <a:gd name="T26" fmla="*/ 433 w 6400"/>
                <a:gd name="T27" fmla="*/ 35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00" h="604">
                  <a:moveTo>
                    <a:pt x="433" y="355"/>
                  </a:moveTo>
                  <a:cubicBezTo>
                    <a:pt x="580" y="434"/>
                    <a:pt x="734" y="495"/>
                    <a:pt x="889" y="537"/>
                  </a:cubicBezTo>
                  <a:cubicBezTo>
                    <a:pt x="927" y="547"/>
                    <a:pt x="965" y="556"/>
                    <a:pt x="1002" y="564"/>
                  </a:cubicBezTo>
                  <a:cubicBezTo>
                    <a:pt x="0" y="564"/>
                    <a:pt x="0" y="564"/>
                    <a:pt x="0" y="564"/>
                  </a:cubicBezTo>
                  <a:cubicBezTo>
                    <a:pt x="0" y="604"/>
                    <a:pt x="0" y="604"/>
                    <a:pt x="0" y="604"/>
                  </a:cubicBezTo>
                  <a:cubicBezTo>
                    <a:pt x="1390" y="604"/>
                    <a:pt x="1390" y="604"/>
                    <a:pt x="1390" y="604"/>
                  </a:cubicBezTo>
                  <a:cubicBezTo>
                    <a:pt x="1390" y="604"/>
                    <a:pt x="1392" y="604"/>
                    <a:pt x="1392" y="604"/>
                  </a:cubicBezTo>
                  <a:cubicBezTo>
                    <a:pt x="1392" y="604"/>
                    <a:pt x="1392" y="604"/>
                    <a:pt x="1392" y="604"/>
                  </a:cubicBezTo>
                  <a:cubicBezTo>
                    <a:pt x="6400" y="604"/>
                    <a:pt x="6400" y="604"/>
                    <a:pt x="6400" y="604"/>
                  </a:cubicBezTo>
                  <a:cubicBezTo>
                    <a:pt x="6400" y="564"/>
                    <a:pt x="6400" y="564"/>
                    <a:pt x="6400" y="564"/>
                  </a:cubicBezTo>
                  <a:cubicBezTo>
                    <a:pt x="1390" y="564"/>
                    <a:pt x="1390" y="564"/>
                    <a:pt x="1390" y="564"/>
                  </a:cubicBezTo>
                  <a:cubicBezTo>
                    <a:pt x="890" y="564"/>
                    <a:pt x="392" y="358"/>
                    <a:pt x="0" y="0"/>
                  </a:cubicBezTo>
                  <a:cubicBezTo>
                    <a:pt x="0" y="52"/>
                    <a:pt x="0" y="52"/>
                    <a:pt x="0" y="52"/>
                  </a:cubicBezTo>
                  <a:cubicBezTo>
                    <a:pt x="133" y="169"/>
                    <a:pt x="279" y="272"/>
                    <a:pt x="433" y="355"/>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0"/>
            <p:cNvSpPr>
              <a:spLocks/>
            </p:cNvSpPr>
            <p:nvPr userDrawn="1"/>
          </p:nvSpPr>
          <p:spPr bwMode="auto">
            <a:xfrm>
              <a:off x="-704850" y="1364299"/>
              <a:ext cx="11087100" cy="1049038"/>
            </a:xfrm>
            <a:custGeom>
              <a:avLst/>
              <a:gdLst>
                <a:gd name="T0" fmla="*/ 433 w 6400"/>
                <a:gd name="T1" fmla="*/ 355 h 605"/>
                <a:gd name="T2" fmla="*/ 889 w 6400"/>
                <a:gd name="T3" fmla="*/ 538 h 605"/>
                <a:gd name="T4" fmla="*/ 1002 w 6400"/>
                <a:gd name="T5" fmla="*/ 565 h 605"/>
                <a:gd name="T6" fmla="*/ 0 w 6400"/>
                <a:gd name="T7" fmla="*/ 565 h 605"/>
                <a:gd name="T8" fmla="*/ 0 w 6400"/>
                <a:gd name="T9" fmla="*/ 605 h 605"/>
                <a:gd name="T10" fmla="*/ 1390 w 6400"/>
                <a:gd name="T11" fmla="*/ 605 h 605"/>
                <a:gd name="T12" fmla="*/ 1391 w 6400"/>
                <a:gd name="T13" fmla="*/ 605 h 605"/>
                <a:gd name="T14" fmla="*/ 6400 w 6400"/>
                <a:gd name="T15" fmla="*/ 605 h 605"/>
                <a:gd name="T16" fmla="*/ 6400 w 6400"/>
                <a:gd name="T17" fmla="*/ 565 h 605"/>
                <a:gd name="T18" fmla="*/ 1390 w 6400"/>
                <a:gd name="T19" fmla="*/ 565 h 605"/>
                <a:gd name="T20" fmla="*/ 0 w 6400"/>
                <a:gd name="T21" fmla="*/ 0 h 605"/>
                <a:gd name="T22" fmla="*/ 0 w 6400"/>
                <a:gd name="T23" fmla="*/ 53 h 605"/>
                <a:gd name="T24" fmla="*/ 433 w 6400"/>
                <a:gd name="T25" fmla="*/ 35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0" h="605">
                  <a:moveTo>
                    <a:pt x="433" y="355"/>
                  </a:moveTo>
                  <a:cubicBezTo>
                    <a:pt x="580" y="434"/>
                    <a:pt x="734" y="496"/>
                    <a:pt x="889" y="538"/>
                  </a:cubicBezTo>
                  <a:cubicBezTo>
                    <a:pt x="927" y="548"/>
                    <a:pt x="965" y="557"/>
                    <a:pt x="1002" y="565"/>
                  </a:cubicBezTo>
                  <a:cubicBezTo>
                    <a:pt x="0" y="565"/>
                    <a:pt x="0" y="565"/>
                    <a:pt x="0" y="565"/>
                  </a:cubicBezTo>
                  <a:cubicBezTo>
                    <a:pt x="0" y="605"/>
                    <a:pt x="0" y="605"/>
                    <a:pt x="0" y="605"/>
                  </a:cubicBezTo>
                  <a:cubicBezTo>
                    <a:pt x="1390" y="605"/>
                    <a:pt x="1390" y="605"/>
                    <a:pt x="1390" y="605"/>
                  </a:cubicBezTo>
                  <a:cubicBezTo>
                    <a:pt x="1390" y="605"/>
                    <a:pt x="1390" y="605"/>
                    <a:pt x="1391" y="605"/>
                  </a:cubicBezTo>
                  <a:cubicBezTo>
                    <a:pt x="6400" y="605"/>
                    <a:pt x="6400" y="605"/>
                    <a:pt x="6400" y="605"/>
                  </a:cubicBezTo>
                  <a:cubicBezTo>
                    <a:pt x="6400" y="565"/>
                    <a:pt x="6400" y="565"/>
                    <a:pt x="6400" y="565"/>
                  </a:cubicBezTo>
                  <a:cubicBezTo>
                    <a:pt x="1390" y="565"/>
                    <a:pt x="1390" y="565"/>
                    <a:pt x="1390" y="565"/>
                  </a:cubicBezTo>
                  <a:cubicBezTo>
                    <a:pt x="891" y="565"/>
                    <a:pt x="392" y="358"/>
                    <a:pt x="0" y="0"/>
                  </a:cubicBezTo>
                  <a:cubicBezTo>
                    <a:pt x="0" y="53"/>
                    <a:pt x="0" y="53"/>
                    <a:pt x="0" y="53"/>
                  </a:cubicBezTo>
                  <a:cubicBezTo>
                    <a:pt x="133" y="170"/>
                    <a:pt x="279" y="272"/>
                    <a:pt x="433" y="355"/>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7" name="Freeform 11"/>
          <p:cNvSpPr>
            <a:spLocks/>
          </p:cNvSpPr>
          <p:nvPr userDrawn="1"/>
        </p:nvSpPr>
        <p:spPr bwMode="auto">
          <a:xfrm>
            <a:off x="2365429" y="4864429"/>
            <a:ext cx="630449" cy="400262"/>
          </a:xfrm>
          <a:custGeom>
            <a:avLst/>
            <a:gdLst>
              <a:gd name="T0" fmla="*/ 58 w 364"/>
              <a:gd name="T1" fmla="*/ 3 h 231"/>
              <a:gd name="T2" fmla="*/ 92 w 364"/>
              <a:gd name="T3" fmla="*/ 34 h 231"/>
              <a:gd name="T4" fmla="*/ 93 w 364"/>
              <a:gd name="T5" fmla="*/ 47 h 231"/>
              <a:gd name="T6" fmla="*/ 69 w 364"/>
              <a:gd name="T7" fmla="*/ 104 h 231"/>
              <a:gd name="T8" fmla="*/ 111 w 364"/>
              <a:gd name="T9" fmla="*/ 149 h 231"/>
              <a:gd name="T10" fmla="*/ 153 w 364"/>
              <a:gd name="T11" fmla="*/ 87 h 231"/>
              <a:gd name="T12" fmla="*/ 153 w 364"/>
              <a:gd name="T13" fmla="*/ 58 h 231"/>
              <a:gd name="T14" fmla="*/ 163 w 364"/>
              <a:gd name="T15" fmla="*/ 48 h 231"/>
              <a:gd name="T16" fmla="*/ 206 w 364"/>
              <a:gd name="T17" fmla="*/ 48 h 231"/>
              <a:gd name="T18" fmla="*/ 216 w 364"/>
              <a:gd name="T19" fmla="*/ 58 h 231"/>
              <a:gd name="T20" fmla="*/ 216 w 364"/>
              <a:gd name="T21" fmla="*/ 87 h 231"/>
              <a:gd name="T22" fmla="*/ 255 w 364"/>
              <a:gd name="T23" fmla="*/ 143 h 231"/>
              <a:gd name="T24" fmla="*/ 295 w 364"/>
              <a:gd name="T25" fmla="*/ 101 h 231"/>
              <a:gd name="T26" fmla="*/ 274 w 364"/>
              <a:gd name="T27" fmla="*/ 56 h 231"/>
              <a:gd name="T28" fmla="*/ 273 w 364"/>
              <a:gd name="T29" fmla="*/ 42 h 231"/>
              <a:gd name="T30" fmla="*/ 305 w 364"/>
              <a:gd name="T31" fmla="*/ 10 h 231"/>
              <a:gd name="T32" fmla="*/ 318 w 364"/>
              <a:gd name="T33" fmla="*/ 10 h 231"/>
              <a:gd name="T34" fmla="*/ 364 w 364"/>
              <a:gd name="T35" fmla="*/ 110 h 231"/>
              <a:gd name="T36" fmla="*/ 269 w 364"/>
              <a:gd name="T37" fmla="*/ 222 h 231"/>
              <a:gd name="T38" fmla="*/ 189 w 364"/>
              <a:gd name="T39" fmla="*/ 169 h 231"/>
              <a:gd name="T40" fmla="*/ 187 w 364"/>
              <a:gd name="T41" fmla="*/ 169 h 231"/>
              <a:gd name="T42" fmla="*/ 103 w 364"/>
              <a:gd name="T43" fmla="*/ 231 h 231"/>
              <a:gd name="T44" fmla="*/ 0 w 364"/>
              <a:gd name="T45" fmla="*/ 110 h 231"/>
              <a:gd name="T46" fmla="*/ 45 w 364"/>
              <a:gd name="T47" fmla="*/ 3 h 231"/>
              <a:gd name="T48" fmla="*/ 58 w 364"/>
              <a:gd name="T49" fmla="*/ 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4" h="231">
                <a:moveTo>
                  <a:pt x="58" y="3"/>
                </a:moveTo>
                <a:cubicBezTo>
                  <a:pt x="92" y="34"/>
                  <a:pt x="92" y="34"/>
                  <a:pt x="92" y="34"/>
                </a:cubicBezTo>
                <a:cubicBezTo>
                  <a:pt x="96" y="37"/>
                  <a:pt x="97" y="43"/>
                  <a:pt x="93" y="47"/>
                </a:cubicBezTo>
                <a:cubicBezTo>
                  <a:pt x="82" y="59"/>
                  <a:pt x="69" y="77"/>
                  <a:pt x="69" y="104"/>
                </a:cubicBezTo>
                <a:cubicBezTo>
                  <a:pt x="69" y="130"/>
                  <a:pt x="85" y="149"/>
                  <a:pt x="111" y="149"/>
                </a:cubicBezTo>
                <a:cubicBezTo>
                  <a:pt x="137" y="149"/>
                  <a:pt x="153" y="126"/>
                  <a:pt x="153" y="87"/>
                </a:cubicBezTo>
                <a:cubicBezTo>
                  <a:pt x="153" y="58"/>
                  <a:pt x="153" y="58"/>
                  <a:pt x="153" y="58"/>
                </a:cubicBezTo>
                <a:cubicBezTo>
                  <a:pt x="153" y="53"/>
                  <a:pt x="158" y="48"/>
                  <a:pt x="163" y="48"/>
                </a:cubicBezTo>
                <a:cubicBezTo>
                  <a:pt x="206" y="48"/>
                  <a:pt x="206" y="48"/>
                  <a:pt x="206" y="48"/>
                </a:cubicBezTo>
                <a:cubicBezTo>
                  <a:pt x="212" y="48"/>
                  <a:pt x="216" y="53"/>
                  <a:pt x="216" y="58"/>
                </a:cubicBezTo>
                <a:cubicBezTo>
                  <a:pt x="216" y="87"/>
                  <a:pt x="216" y="87"/>
                  <a:pt x="216" y="87"/>
                </a:cubicBezTo>
                <a:cubicBezTo>
                  <a:pt x="216" y="124"/>
                  <a:pt x="233" y="143"/>
                  <a:pt x="255" y="143"/>
                </a:cubicBezTo>
                <a:cubicBezTo>
                  <a:pt x="278" y="143"/>
                  <a:pt x="295" y="128"/>
                  <a:pt x="295" y="101"/>
                </a:cubicBezTo>
                <a:cubicBezTo>
                  <a:pt x="295" y="78"/>
                  <a:pt x="283" y="64"/>
                  <a:pt x="274" y="56"/>
                </a:cubicBezTo>
                <a:cubicBezTo>
                  <a:pt x="270" y="52"/>
                  <a:pt x="270" y="46"/>
                  <a:pt x="273" y="42"/>
                </a:cubicBezTo>
                <a:cubicBezTo>
                  <a:pt x="305" y="10"/>
                  <a:pt x="305" y="10"/>
                  <a:pt x="305" y="10"/>
                </a:cubicBezTo>
                <a:cubicBezTo>
                  <a:pt x="308" y="6"/>
                  <a:pt x="315" y="6"/>
                  <a:pt x="318" y="10"/>
                </a:cubicBezTo>
                <a:cubicBezTo>
                  <a:pt x="337" y="28"/>
                  <a:pt x="364" y="59"/>
                  <a:pt x="364" y="110"/>
                </a:cubicBezTo>
                <a:cubicBezTo>
                  <a:pt x="364" y="170"/>
                  <a:pt x="327" y="222"/>
                  <a:pt x="269" y="222"/>
                </a:cubicBezTo>
                <a:cubicBezTo>
                  <a:pt x="229" y="222"/>
                  <a:pt x="199" y="192"/>
                  <a:pt x="189" y="169"/>
                </a:cubicBezTo>
                <a:cubicBezTo>
                  <a:pt x="187" y="169"/>
                  <a:pt x="187" y="169"/>
                  <a:pt x="187" y="169"/>
                </a:cubicBezTo>
                <a:cubicBezTo>
                  <a:pt x="177" y="197"/>
                  <a:pt x="151" y="231"/>
                  <a:pt x="103" y="231"/>
                </a:cubicBezTo>
                <a:cubicBezTo>
                  <a:pt x="46" y="231"/>
                  <a:pt x="0" y="182"/>
                  <a:pt x="0" y="110"/>
                </a:cubicBezTo>
                <a:cubicBezTo>
                  <a:pt x="0" y="44"/>
                  <a:pt x="31" y="14"/>
                  <a:pt x="45" y="3"/>
                </a:cubicBezTo>
                <a:cubicBezTo>
                  <a:pt x="49" y="0"/>
                  <a:pt x="55" y="0"/>
                  <a:pt x="58" y="3"/>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12"/>
          <p:cNvSpPr>
            <a:spLocks noChangeArrowheads="1"/>
          </p:cNvSpPr>
          <p:nvPr userDrawn="1"/>
        </p:nvSpPr>
        <p:spPr bwMode="auto">
          <a:xfrm>
            <a:off x="3517836" y="4666864"/>
            <a:ext cx="27857" cy="795392"/>
          </a:xfrm>
          <a:prstGeom prst="rect">
            <a:avLst/>
          </a:prstGeom>
          <a:solidFill>
            <a:srgbClr val="1D1D1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3"/>
          <p:cNvSpPr>
            <a:spLocks noEditPoints="1"/>
          </p:cNvSpPr>
          <p:nvPr userDrawn="1"/>
        </p:nvSpPr>
        <p:spPr bwMode="auto">
          <a:xfrm>
            <a:off x="2373494" y="5995898"/>
            <a:ext cx="622385" cy="501427"/>
          </a:xfrm>
          <a:custGeom>
            <a:avLst/>
            <a:gdLst>
              <a:gd name="T0" fmla="*/ 84 w 359"/>
              <a:gd name="T1" fmla="*/ 0 h 289"/>
              <a:gd name="T2" fmla="*/ 129 w 359"/>
              <a:gd name="T3" fmla="*/ 0 h 289"/>
              <a:gd name="T4" fmla="*/ 147 w 359"/>
              <a:gd name="T5" fmla="*/ 7 h 289"/>
              <a:gd name="T6" fmla="*/ 356 w 359"/>
              <a:gd name="T7" fmla="*/ 182 h 289"/>
              <a:gd name="T8" fmla="*/ 359 w 359"/>
              <a:gd name="T9" fmla="*/ 189 h 289"/>
              <a:gd name="T10" fmla="*/ 359 w 359"/>
              <a:gd name="T11" fmla="*/ 227 h 289"/>
              <a:gd name="T12" fmla="*/ 349 w 359"/>
              <a:gd name="T13" fmla="*/ 237 h 289"/>
              <a:gd name="T14" fmla="*/ 138 w 359"/>
              <a:gd name="T15" fmla="*/ 237 h 289"/>
              <a:gd name="T16" fmla="*/ 138 w 359"/>
              <a:gd name="T17" fmla="*/ 278 h 289"/>
              <a:gd name="T18" fmla="*/ 129 w 359"/>
              <a:gd name="T19" fmla="*/ 289 h 289"/>
              <a:gd name="T20" fmla="*/ 84 w 359"/>
              <a:gd name="T21" fmla="*/ 289 h 289"/>
              <a:gd name="T22" fmla="*/ 73 w 359"/>
              <a:gd name="T23" fmla="*/ 278 h 289"/>
              <a:gd name="T24" fmla="*/ 73 w 359"/>
              <a:gd name="T25" fmla="*/ 237 h 289"/>
              <a:gd name="T26" fmla="*/ 10 w 359"/>
              <a:gd name="T27" fmla="*/ 237 h 289"/>
              <a:gd name="T28" fmla="*/ 0 w 359"/>
              <a:gd name="T29" fmla="*/ 227 h 289"/>
              <a:gd name="T30" fmla="*/ 0 w 359"/>
              <a:gd name="T31" fmla="*/ 172 h 289"/>
              <a:gd name="T32" fmla="*/ 10 w 359"/>
              <a:gd name="T33" fmla="*/ 163 h 289"/>
              <a:gd name="T34" fmla="*/ 73 w 359"/>
              <a:gd name="T35" fmla="*/ 163 h 289"/>
              <a:gd name="T36" fmla="*/ 73 w 359"/>
              <a:gd name="T37" fmla="*/ 10 h 289"/>
              <a:gd name="T38" fmla="*/ 84 w 359"/>
              <a:gd name="T39" fmla="*/ 0 h 289"/>
              <a:gd name="T40" fmla="*/ 136 w 359"/>
              <a:gd name="T41" fmla="*/ 81 h 289"/>
              <a:gd name="T42" fmla="*/ 136 w 359"/>
              <a:gd name="T43" fmla="*/ 163 h 289"/>
              <a:gd name="T44" fmla="*/ 235 w 359"/>
              <a:gd name="T45" fmla="*/ 163 h 289"/>
              <a:gd name="T46" fmla="*/ 235 w 359"/>
              <a:gd name="T47" fmla="*/ 162 h 289"/>
              <a:gd name="T48" fmla="*/ 137 w 359"/>
              <a:gd name="T49" fmla="*/ 81 h 289"/>
              <a:gd name="T50" fmla="*/ 136 w 359"/>
              <a:gd name="T51" fmla="*/ 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9" h="289">
                <a:moveTo>
                  <a:pt x="84" y="0"/>
                </a:moveTo>
                <a:cubicBezTo>
                  <a:pt x="129" y="0"/>
                  <a:pt x="129" y="0"/>
                  <a:pt x="129" y="0"/>
                </a:cubicBezTo>
                <a:cubicBezTo>
                  <a:pt x="135" y="0"/>
                  <a:pt x="139" y="0"/>
                  <a:pt x="147" y="7"/>
                </a:cubicBezTo>
                <a:cubicBezTo>
                  <a:pt x="356" y="182"/>
                  <a:pt x="356" y="182"/>
                  <a:pt x="356" y="182"/>
                </a:cubicBezTo>
                <a:cubicBezTo>
                  <a:pt x="358" y="183"/>
                  <a:pt x="359" y="185"/>
                  <a:pt x="359" y="189"/>
                </a:cubicBezTo>
                <a:cubicBezTo>
                  <a:pt x="359" y="227"/>
                  <a:pt x="359" y="227"/>
                  <a:pt x="359" y="227"/>
                </a:cubicBezTo>
                <a:cubicBezTo>
                  <a:pt x="359" y="232"/>
                  <a:pt x="355" y="237"/>
                  <a:pt x="349" y="237"/>
                </a:cubicBezTo>
                <a:cubicBezTo>
                  <a:pt x="138" y="237"/>
                  <a:pt x="138" y="237"/>
                  <a:pt x="138" y="237"/>
                </a:cubicBezTo>
                <a:cubicBezTo>
                  <a:pt x="138" y="278"/>
                  <a:pt x="138" y="278"/>
                  <a:pt x="138" y="278"/>
                </a:cubicBezTo>
                <a:cubicBezTo>
                  <a:pt x="138" y="284"/>
                  <a:pt x="134" y="289"/>
                  <a:pt x="129" y="289"/>
                </a:cubicBezTo>
                <a:cubicBezTo>
                  <a:pt x="84" y="289"/>
                  <a:pt x="84" y="289"/>
                  <a:pt x="84" y="289"/>
                </a:cubicBezTo>
                <a:cubicBezTo>
                  <a:pt x="79" y="289"/>
                  <a:pt x="73" y="284"/>
                  <a:pt x="73" y="278"/>
                </a:cubicBezTo>
                <a:cubicBezTo>
                  <a:pt x="73" y="237"/>
                  <a:pt x="73" y="237"/>
                  <a:pt x="73" y="237"/>
                </a:cubicBezTo>
                <a:cubicBezTo>
                  <a:pt x="10" y="237"/>
                  <a:pt x="10" y="237"/>
                  <a:pt x="10" y="237"/>
                </a:cubicBezTo>
                <a:cubicBezTo>
                  <a:pt x="5" y="237"/>
                  <a:pt x="0" y="232"/>
                  <a:pt x="0" y="227"/>
                </a:cubicBezTo>
                <a:cubicBezTo>
                  <a:pt x="0" y="172"/>
                  <a:pt x="0" y="172"/>
                  <a:pt x="0" y="172"/>
                </a:cubicBezTo>
                <a:cubicBezTo>
                  <a:pt x="0" y="167"/>
                  <a:pt x="5" y="163"/>
                  <a:pt x="10" y="163"/>
                </a:cubicBezTo>
                <a:cubicBezTo>
                  <a:pt x="73" y="163"/>
                  <a:pt x="73" y="163"/>
                  <a:pt x="73" y="163"/>
                </a:cubicBezTo>
                <a:cubicBezTo>
                  <a:pt x="73" y="10"/>
                  <a:pt x="73" y="10"/>
                  <a:pt x="73" y="10"/>
                </a:cubicBezTo>
                <a:cubicBezTo>
                  <a:pt x="73" y="4"/>
                  <a:pt x="78" y="0"/>
                  <a:pt x="84" y="0"/>
                </a:cubicBezTo>
                <a:close/>
                <a:moveTo>
                  <a:pt x="136" y="81"/>
                </a:moveTo>
                <a:cubicBezTo>
                  <a:pt x="136" y="163"/>
                  <a:pt x="136" y="163"/>
                  <a:pt x="136" y="163"/>
                </a:cubicBezTo>
                <a:cubicBezTo>
                  <a:pt x="235" y="163"/>
                  <a:pt x="235" y="163"/>
                  <a:pt x="235" y="163"/>
                </a:cubicBezTo>
                <a:cubicBezTo>
                  <a:pt x="235" y="162"/>
                  <a:pt x="235" y="162"/>
                  <a:pt x="235" y="162"/>
                </a:cubicBezTo>
                <a:cubicBezTo>
                  <a:pt x="137" y="81"/>
                  <a:pt x="137" y="81"/>
                  <a:pt x="137" y="81"/>
                </a:cubicBezTo>
                <a:lnTo>
                  <a:pt x="136" y="81"/>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14"/>
          <p:cNvSpPr>
            <a:spLocks noChangeArrowheads="1"/>
          </p:cNvSpPr>
          <p:nvPr userDrawn="1"/>
        </p:nvSpPr>
        <p:spPr bwMode="auto">
          <a:xfrm>
            <a:off x="3517836" y="5848549"/>
            <a:ext cx="27857" cy="796125"/>
          </a:xfrm>
          <a:prstGeom prst="rect">
            <a:avLst/>
          </a:prstGeom>
          <a:solidFill>
            <a:srgbClr val="1D1D1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5"/>
          <p:cNvSpPr>
            <a:spLocks/>
          </p:cNvSpPr>
          <p:nvPr userDrawn="1"/>
        </p:nvSpPr>
        <p:spPr bwMode="auto">
          <a:xfrm>
            <a:off x="2373494" y="2587339"/>
            <a:ext cx="613588" cy="235319"/>
          </a:xfrm>
          <a:custGeom>
            <a:avLst/>
            <a:gdLst>
              <a:gd name="T0" fmla="*/ 244 w 354"/>
              <a:gd name="T1" fmla="*/ 59 h 136"/>
              <a:gd name="T2" fmla="*/ 244 w 354"/>
              <a:gd name="T3" fmla="*/ 9 h 136"/>
              <a:gd name="T4" fmla="*/ 255 w 354"/>
              <a:gd name="T5" fmla="*/ 0 h 136"/>
              <a:gd name="T6" fmla="*/ 287 w 354"/>
              <a:gd name="T7" fmla="*/ 0 h 136"/>
              <a:gd name="T8" fmla="*/ 295 w 354"/>
              <a:gd name="T9" fmla="*/ 3 h 136"/>
              <a:gd name="T10" fmla="*/ 348 w 354"/>
              <a:gd name="T11" fmla="*/ 71 h 136"/>
              <a:gd name="T12" fmla="*/ 354 w 354"/>
              <a:gd name="T13" fmla="*/ 89 h 136"/>
              <a:gd name="T14" fmla="*/ 354 w 354"/>
              <a:gd name="T15" fmla="*/ 127 h 136"/>
              <a:gd name="T16" fmla="*/ 345 w 354"/>
              <a:gd name="T17" fmla="*/ 136 h 136"/>
              <a:gd name="T18" fmla="*/ 10 w 354"/>
              <a:gd name="T19" fmla="*/ 136 h 136"/>
              <a:gd name="T20" fmla="*/ 0 w 354"/>
              <a:gd name="T21" fmla="*/ 127 h 136"/>
              <a:gd name="T22" fmla="*/ 0 w 354"/>
              <a:gd name="T23" fmla="*/ 69 h 136"/>
              <a:gd name="T24" fmla="*/ 10 w 354"/>
              <a:gd name="T25" fmla="*/ 59 h 136"/>
              <a:gd name="T26" fmla="*/ 244 w 354"/>
              <a:gd name="T27" fmla="*/ 5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136">
                <a:moveTo>
                  <a:pt x="244" y="59"/>
                </a:moveTo>
                <a:cubicBezTo>
                  <a:pt x="244" y="9"/>
                  <a:pt x="244" y="9"/>
                  <a:pt x="244" y="9"/>
                </a:cubicBezTo>
                <a:cubicBezTo>
                  <a:pt x="244" y="4"/>
                  <a:pt x="249" y="0"/>
                  <a:pt x="255" y="0"/>
                </a:cubicBezTo>
                <a:cubicBezTo>
                  <a:pt x="287" y="0"/>
                  <a:pt x="287" y="0"/>
                  <a:pt x="287" y="0"/>
                </a:cubicBezTo>
                <a:cubicBezTo>
                  <a:pt x="291" y="0"/>
                  <a:pt x="293" y="1"/>
                  <a:pt x="295" y="3"/>
                </a:cubicBezTo>
                <a:cubicBezTo>
                  <a:pt x="348" y="71"/>
                  <a:pt x="348" y="71"/>
                  <a:pt x="348" y="71"/>
                </a:cubicBezTo>
                <a:cubicBezTo>
                  <a:pt x="352" y="76"/>
                  <a:pt x="354" y="82"/>
                  <a:pt x="354" y="89"/>
                </a:cubicBezTo>
                <a:cubicBezTo>
                  <a:pt x="354" y="127"/>
                  <a:pt x="354" y="127"/>
                  <a:pt x="354" y="127"/>
                </a:cubicBezTo>
                <a:cubicBezTo>
                  <a:pt x="354" y="132"/>
                  <a:pt x="350" y="136"/>
                  <a:pt x="345" y="136"/>
                </a:cubicBezTo>
                <a:cubicBezTo>
                  <a:pt x="10" y="136"/>
                  <a:pt x="10" y="136"/>
                  <a:pt x="10" y="136"/>
                </a:cubicBezTo>
                <a:cubicBezTo>
                  <a:pt x="5" y="136"/>
                  <a:pt x="0" y="132"/>
                  <a:pt x="0" y="127"/>
                </a:cubicBezTo>
                <a:cubicBezTo>
                  <a:pt x="0" y="69"/>
                  <a:pt x="0" y="69"/>
                  <a:pt x="0" y="69"/>
                </a:cubicBezTo>
                <a:cubicBezTo>
                  <a:pt x="0" y="63"/>
                  <a:pt x="5" y="59"/>
                  <a:pt x="10" y="59"/>
                </a:cubicBezTo>
                <a:lnTo>
                  <a:pt x="244" y="59"/>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16"/>
          <p:cNvSpPr>
            <a:spLocks noChangeArrowheads="1"/>
          </p:cNvSpPr>
          <p:nvPr userDrawn="1"/>
        </p:nvSpPr>
        <p:spPr bwMode="auto">
          <a:xfrm>
            <a:off x="3517836" y="2306936"/>
            <a:ext cx="27857" cy="796125"/>
          </a:xfrm>
          <a:prstGeom prst="rect">
            <a:avLst/>
          </a:prstGeom>
          <a:solidFill>
            <a:srgbClr val="1D1D1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7"/>
          <p:cNvSpPr>
            <a:spLocks/>
          </p:cNvSpPr>
          <p:nvPr userDrawn="1"/>
        </p:nvSpPr>
        <p:spPr bwMode="auto">
          <a:xfrm>
            <a:off x="2373494" y="3684221"/>
            <a:ext cx="622385" cy="400262"/>
          </a:xfrm>
          <a:custGeom>
            <a:avLst/>
            <a:gdLst>
              <a:gd name="T0" fmla="*/ 67 w 359"/>
              <a:gd name="T1" fmla="*/ 127 h 231"/>
              <a:gd name="T2" fmla="*/ 67 w 359"/>
              <a:gd name="T3" fmla="*/ 218 h 231"/>
              <a:gd name="T4" fmla="*/ 57 w 359"/>
              <a:gd name="T5" fmla="*/ 228 h 231"/>
              <a:gd name="T6" fmla="*/ 10 w 359"/>
              <a:gd name="T7" fmla="*/ 228 h 231"/>
              <a:gd name="T8" fmla="*/ 0 w 359"/>
              <a:gd name="T9" fmla="*/ 218 h 231"/>
              <a:gd name="T10" fmla="*/ 0 w 359"/>
              <a:gd name="T11" fmla="*/ 9 h 231"/>
              <a:gd name="T12" fmla="*/ 10 w 359"/>
              <a:gd name="T13" fmla="*/ 0 h 231"/>
              <a:gd name="T14" fmla="*/ 14 w 359"/>
              <a:gd name="T15" fmla="*/ 0 h 231"/>
              <a:gd name="T16" fmla="*/ 29 w 359"/>
              <a:gd name="T17" fmla="*/ 6 h 231"/>
              <a:gd name="T18" fmla="*/ 212 w 359"/>
              <a:gd name="T19" fmla="*/ 138 h 231"/>
              <a:gd name="T20" fmla="*/ 250 w 359"/>
              <a:gd name="T21" fmla="*/ 151 h 231"/>
              <a:gd name="T22" fmla="*/ 288 w 359"/>
              <a:gd name="T23" fmla="*/ 106 h 231"/>
              <a:gd name="T24" fmla="*/ 262 w 359"/>
              <a:gd name="T25" fmla="*/ 55 h 231"/>
              <a:gd name="T26" fmla="*/ 262 w 359"/>
              <a:gd name="T27" fmla="*/ 40 h 231"/>
              <a:gd name="T28" fmla="*/ 294 w 359"/>
              <a:gd name="T29" fmla="*/ 8 h 231"/>
              <a:gd name="T30" fmla="*/ 308 w 359"/>
              <a:gd name="T31" fmla="*/ 8 h 231"/>
              <a:gd name="T32" fmla="*/ 359 w 359"/>
              <a:gd name="T33" fmla="*/ 112 h 231"/>
              <a:gd name="T34" fmla="*/ 254 w 359"/>
              <a:gd name="T35" fmla="*/ 231 h 231"/>
              <a:gd name="T36" fmla="*/ 187 w 359"/>
              <a:gd name="T37" fmla="*/ 210 h 231"/>
              <a:gd name="T38" fmla="*/ 68 w 359"/>
              <a:gd name="T39" fmla="*/ 127 h 231"/>
              <a:gd name="T40" fmla="*/ 67 w 359"/>
              <a:gd name="T41" fmla="*/ 1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9" h="231">
                <a:moveTo>
                  <a:pt x="67" y="127"/>
                </a:moveTo>
                <a:cubicBezTo>
                  <a:pt x="67" y="218"/>
                  <a:pt x="67" y="218"/>
                  <a:pt x="67" y="218"/>
                </a:cubicBezTo>
                <a:cubicBezTo>
                  <a:pt x="67" y="223"/>
                  <a:pt x="62" y="228"/>
                  <a:pt x="57" y="228"/>
                </a:cubicBezTo>
                <a:cubicBezTo>
                  <a:pt x="10" y="228"/>
                  <a:pt x="10" y="228"/>
                  <a:pt x="10" y="228"/>
                </a:cubicBezTo>
                <a:cubicBezTo>
                  <a:pt x="5" y="228"/>
                  <a:pt x="0" y="223"/>
                  <a:pt x="0" y="218"/>
                </a:cubicBezTo>
                <a:cubicBezTo>
                  <a:pt x="0" y="9"/>
                  <a:pt x="0" y="9"/>
                  <a:pt x="0" y="9"/>
                </a:cubicBezTo>
                <a:cubicBezTo>
                  <a:pt x="0" y="4"/>
                  <a:pt x="5" y="0"/>
                  <a:pt x="10" y="0"/>
                </a:cubicBezTo>
                <a:cubicBezTo>
                  <a:pt x="14" y="0"/>
                  <a:pt x="14" y="0"/>
                  <a:pt x="14" y="0"/>
                </a:cubicBezTo>
                <a:cubicBezTo>
                  <a:pt x="19" y="0"/>
                  <a:pt x="20" y="0"/>
                  <a:pt x="29" y="6"/>
                </a:cubicBezTo>
                <a:cubicBezTo>
                  <a:pt x="73" y="40"/>
                  <a:pt x="168" y="109"/>
                  <a:pt x="212" y="138"/>
                </a:cubicBezTo>
                <a:cubicBezTo>
                  <a:pt x="222" y="145"/>
                  <a:pt x="236" y="151"/>
                  <a:pt x="250" y="151"/>
                </a:cubicBezTo>
                <a:cubicBezTo>
                  <a:pt x="271" y="151"/>
                  <a:pt x="288" y="134"/>
                  <a:pt x="288" y="106"/>
                </a:cubicBezTo>
                <a:cubicBezTo>
                  <a:pt x="288" y="84"/>
                  <a:pt x="275" y="69"/>
                  <a:pt x="262" y="55"/>
                </a:cubicBezTo>
                <a:cubicBezTo>
                  <a:pt x="258" y="51"/>
                  <a:pt x="258" y="44"/>
                  <a:pt x="262" y="40"/>
                </a:cubicBezTo>
                <a:cubicBezTo>
                  <a:pt x="294" y="8"/>
                  <a:pt x="294" y="8"/>
                  <a:pt x="294" y="8"/>
                </a:cubicBezTo>
                <a:cubicBezTo>
                  <a:pt x="298" y="5"/>
                  <a:pt x="304" y="4"/>
                  <a:pt x="308" y="8"/>
                </a:cubicBezTo>
                <a:cubicBezTo>
                  <a:pt x="329" y="28"/>
                  <a:pt x="359" y="61"/>
                  <a:pt x="359" y="112"/>
                </a:cubicBezTo>
                <a:cubicBezTo>
                  <a:pt x="359" y="187"/>
                  <a:pt x="312" y="231"/>
                  <a:pt x="254" y="231"/>
                </a:cubicBezTo>
                <a:cubicBezTo>
                  <a:pt x="226" y="231"/>
                  <a:pt x="211" y="223"/>
                  <a:pt x="187" y="210"/>
                </a:cubicBezTo>
                <a:cubicBezTo>
                  <a:pt x="157" y="194"/>
                  <a:pt x="102" y="152"/>
                  <a:pt x="68" y="127"/>
                </a:cubicBezTo>
                <a:lnTo>
                  <a:pt x="67" y="127"/>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18"/>
          <p:cNvSpPr>
            <a:spLocks noChangeArrowheads="1"/>
          </p:cNvSpPr>
          <p:nvPr userDrawn="1"/>
        </p:nvSpPr>
        <p:spPr bwMode="auto">
          <a:xfrm>
            <a:off x="3517836" y="3486656"/>
            <a:ext cx="27857" cy="795392"/>
          </a:xfrm>
          <a:prstGeom prst="rect">
            <a:avLst/>
          </a:prstGeom>
          <a:solidFill>
            <a:srgbClr val="1D1D1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4077175" y="2450059"/>
            <a:ext cx="1350577" cy="509879"/>
            <a:chOff x="5819775" y="2282472"/>
            <a:chExt cx="1350577" cy="509879"/>
          </a:xfrm>
        </p:grpSpPr>
        <p:sp>
          <p:nvSpPr>
            <p:cNvPr id="56" name="Freeform 22"/>
            <p:cNvSpPr>
              <a:spLocks noEditPoints="1"/>
            </p:cNvSpPr>
            <p:nvPr userDrawn="1"/>
          </p:nvSpPr>
          <p:spPr bwMode="auto">
            <a:xfrm>
              <a:off x="5819775" y="2282472"/>
              <a:ext cx="488199" cy="509879"/>
            </a:xfrm>
            <a:custGeom>
              <a:avLst/>
              <a:gdLst>
                <a:gd name="T0" fmla="*/ 2 w 257"/>
                <a:gd name="T1" fmla="*/ 258 h 268"/>
                <a:gd name="T2" fmla="*/ 120 w 257"/>
                <a:gd name="T3" fmla="*/ 4 h 268"/>
                <a:gd name="T4" fmla="*/ 127 w 257"/>
                <a:gd name="T5" fmla="*/ 0 h 268"/>
                <a:gd name="T6" fmla="*/ 130 w 257"/>
                <a:gd name="T7" fmla="*/ 0 h 268"/>
                <a:gd name="T8" fmla="*/ 137 w 257"/>
                <a:gd name="T9" fmla="*/ 4 h 268"/>
                <a:gd name="T10" fmla="*/ 255 w 257"/>
                <a:gd name="T11" fmla="*/ 258 h 268"/>
                <a:gd name="T12" fmla="*/ 249 w 257"/>
                <a:gd name="T13" fmla="*/ 268 h 268"/>
                <a:gd name="T14" fmla="*/ 207 w 257"/>
                <a:gd name="T15" fmla="*/ 268 h 268"/>
                <a:gd name="T16" fmla="*/ 193 w 257"/>
                <a:gd name="T17" fmla="*/ 258 h 268"/>
                <a:gd name="T18" fmla="*/ 180 w 257"/>
                <a:gd name="T19" fmla="*/ 229 h 268"/>
                <a:gd name="T20" fmla="*/ 77 w 257"/>
                <a:gd name="T21" fmla="*/ 229 h 268"/>
                <a:gd name="T22" fmla="*/ 63 w 257"/>
                <a:gd name="T23" fmla="*/ 259 h 268"/>
                <a:gd name="T24" fmla="*/ 50 w 257"/>
                <a:gd name="T25" fmla="*/ 268 h 268"/>
                <a:gd name="T26" fmla="*/ 8 w 257"/>
                <a:gd name="T27" fmla="*/ 268 h 268"/>
                <a:gd name="T28" fmla="*/ 2 w 257"/>
                <a:gd name="T29" fmla="*/ 258 h 268"/>
                <a:gd name="T30" fmla="*/ 157 w 257"/>
                <a:gd name="T31" fmla="*/ 177 h 268"/>
                <a:gd name="T32" fmla="*/ 128 w 257"/>
                <a:gd name="T33" fmla="*/ 115 h 268"/>
                <a:gd name="T34" fmla="*/ 128 w 257"/>
                <a:gd name="T35" fmla="*/ 115 h 268"/>
                <a:gd name="T36" fmla="*/ 100 w 257"/>
                <a:gd name="T37" fmla="*/ 177 h 268"/>
                <a:gd name="T38" fmla="*/ 157 w 257"/>
                <a:gd name="T39"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68">
                  <a:moveTo>
                    <a:pt x="2" y="258"/>
                  </a:moveTo>
                  <a:cubicBezTo>
                    <a:pt x="120" y="4"/>
                    <a:pt x="120" y="4"/>
                    <a:pt x="120" y="4"/>
                  </a:cubicBezTo>
                  <a:cubicBezTo>
                    <a:pt x="121" y="1"/>
                    <a:pt x="124" y="0"/>
                    <a:pt x="127" y="0"/>
                  </a:cubicBezTo>
                  <a:cubicBezTo>
                    <a:pt x="130" y="0"/>
                    <a:pt x="130" y="0"/>
                    <a:pt x="130" y="0"/>
                  </a:cubicBezTo>
                  <a:cubicBezTo>
                    <a:pt x="133" y="0"/>
                    <a:pt x="136" y="1"/>
                    <a:pt x="137" y="4"/>
                  </a:cubicBezTo>
                  <a:cubicBezTo>
                    <a:pt x="255" y="258"/>
                    <a:pt x="255" y="258"/>
                    <a:pt x="255" y="258"/>
                  </a:cubicBezTo>
                  <a:cubicBezTo>
                    <a:pt x="257" y="263"/>
                    <a:pt x="254" y="268"/>
                    <a:pt x="249" y="268"/>
                  </a:cubicBezTo>
                  <a:cubicBezTo>
                    <a:pt x="207" y="268"/>
                    <a:pt x="207" y="268"/>
                    <a:pt x="207" y="268"/>
                  </a:cubicBezTo>
                  <a:cubicBezTo>
                    <a:pt x="200" y="268"/>
                    <a:pt x="197" y="266"/>
                    <a:pt x="193" y="258"/>
                  </a:cubicBezTo>
                  <a:cubicBezTo>
                    <a:pt x="180" y="229"/>
                    <a:pt x="180" y="229"/>
                    <a:pt x="180" y="229"/>
                  </a:cubicBezTo>
                  <a:cubicBezTo>
                    <a:pt x="77" y="229"/>
                    <a:pt x="77" y="229"/>
                    <a:pt x="77" y="229"/>
                  </a:cubicBezTo>
                  <a:cubicBezTo>
                    <a:pt x="63" y="259"/>
                    <a:pt x="63" y="259"/>
                    <a:pt x="63" y="259"/>
                  </a:cubicBezTo>
                  <a:cubicBezTo>
                    <a:pt x="62" y="263"/>
                    <a:pt x="57" y="268"/>
                    <a:pt x="50" y="268"/>
                  </a:cubicBezTo>
                  <a:cubicBezTo>
                    <a:pt x="8" y="268"/>
                    <a:pt x="8" y="268"/>
                    <a:pt x="8" y="268"/>
                  </a:cubicBezTo>
                  <a:cubicBezTo>
                    <a:pt x="3" y="268"/>
                    <a:pt x="0" y="263"/>
                    <a:pt x="2" y="258"/>
                  </a:cubicBezTo>
                  <a:close/>
                  <a:moveTo>
                    <a:pt x="157" y="177"/>
                  </a:moveTo>
                  <a:cubicBezTo>
                    <a:pt x="128" y="115"/>
                    <a:pt x="128" y="115"/>
                    <a:pt x="128" y="115"/>
                  </a:cubicBezTo>
                  <a:cubicBezTo>
                    <a:pt x="128" y="115"/>
                    <a:pt x="128" y="115"/>
                    <a:pt x="128" y="115"/>
                  </a:cubicBezTo>
                  <a:cubicBezTo>
                    <a:pt x="100" y="177"/>
                    <a:pt x="100" y="177"/>
                    <a:pt x="100" y="177"/>
                  </a:cubicBezTo>
                  <a:lnTo>
                    <a:pt x="157" y="177"/>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3"/>
            <p:cNvSpPr>
              <a:spLocks/>
            </p:cNvSpPr>
            <p:nvPr userDrawn="1"/>
          </p:nvSpPr>
          <p:spPr bwMode="auto">
            <a:xfrm>
              <a:off x="6438857" y="2288093"/>
              <a:ext cx="296292" cy="504258"/>
            </a:xfrm>
            <a:custGeom>
              <a:avLst/>
              <a:gdLst>
                <a:gd name="T0" fmla="*/ 0 w 156"/>
                <a:gd name="T1" fmla="*/ 8 h 265"/>
                <a:gd name="T2" fmla="*/ 7 w 156"/>
                <a:gd name="T3" fmla="*/ 0 h 265"/>
                <a:gd name="T4" fmla="*/ 52 w 156"/>
                <a:gd name="T5" fmla="*/ 0 h 265"/>
                <a:gd name="T6" fmla="*/ 59 w 156"/>
                <a:gd name="T7" fmla="*/ 8 h 265"/>
                <a:gd name="T8" fmla="*/ 59 w 156"/>
                <a:gd name="T9" fmla="*/ 209 h 265"/>
                <a:gd name="T10" fmla="*/ 149 w 156"/>
                <a:gd name="T11" fmla="*/ 209 h 265"/>
                <a:gd name="T12" fmla="*/ 156 w 156"/>
                <a:gd name="T13" fmla="*/ 216 h 265"/>
                <a:gd name="T14" fmla="*/ 156 w 156"/>
                <a:gd name="T15" fmla="*/ 258 h 265"/>
                <a:gd name="T16" fmla="*/ 149 w 156"/>
                <a:gd name="T17" fmla="*/ 265 h 265"/>
                <a:gd name="T18" fmla="*/ 7 w 156"/>
                <a:gd name="T19" fmla="*/ 265 h 265"/>
                <a:gd name="T20" fmla="*/ 0 w 156"/>
                <a:gd name="T21" fmla="*/ 258 h 265"/>
                <a:gd name="T22" fmla="*/ 0 w 156"/>
                <a:gd name="T23" fmla="*/ 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65">
                  <a:moveTo>
                    <a:pt x="0" y="8"/>
                  </a:moveTo>
                  <a:cubicBezTo>
                    <a:pt x="0" y="4"/>
                    <a:pt x="3" y="0"/>
                    <a:pt x="7" y="0"/>
                  </a:cubicBezTo>
                  <a:cubicBezTo>
                    <a:pt x="52" y="0"/>
                    <a:pt x="52" y="0"/>
                    <a:pt x="52" y="0"/>
                  </a:cubicBezTo>
                  <a:cubicBezTo>
                    <a:pt x="56" y="0"/>
                    <a:pt x="59" y="4"/>
                    <a:pt x="59" y="8"/>
                  </a:cubicBezTo>
                  <a:cubicBezTo>
                    <a:pt x="59" y="209"/>
                    <a:pt x="59" y="209"/>
                    <a:pt x="59" y="209"/>
                  </a:cubicBezTo>
                  <a:cubicBezTo>
                    <a:pt x="149" y="209"/>
                    <a:pt x="149" y="209"/>
                    <a:pt x="149" y="209"/>
                  </a:cubicBezTo>
                  <a:cubicBezTo>
                    <a:pt x="153" y="209"/>
                    <a:pt x="156" y="213"/>
                    <a:pt x="156" y="216"/>
                  </a:cubicBezTo>
                  <a:cubicBezTo>
                    <a:pt x="156" y="258"/>
                    <a:pt x="156" y="258"/>
                    <a:pt x="156" y="258"/>
                  </a:cubicBezTo>
                  <a:cubicBezTo>
                    <a:pt x="156" y="261"/>
                    <a:pt x="153" y="265"/>
                    <a:pt x="149" y="265"/>
                  </a:cubicBezTo>
                  <a:cubicBezTo>
                    <a:pt x="7" y="265"/>
                    <a:pt x="7" y="265"/>
                    <a:pt x="7" y="265"/>
                  </a:cubicBezTo>
                  <a:cubicBezTo>
                    <a:pt x="3" y="265"/>
                    <a:pt x="0" y="261"/>
                    <a:pt x="0" y="258"/>
                  </a:cubicBezTo>
                  <a:lnTo>
                    <a:pt x="0" y="8"/>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4"/>
            <p:cNvSpPr>
              <a:spLocks/>
            </p:cNvSpPr>
            <p:nvPr userDrawn="1"/>
          </p:nvSpPr>
          <p:spPr bwMode="auto">
            <a:xfrm>
              <a:off x="6873257" y="2288093"/>
              <a:ext cx="297095" cy="504258"/>
            </a:xfrm>
            <a:custGeom>
              <a:avLst/>
              <a:gdLst>
                <a:gd name="T0" fmla="*/ 0 w 156"/>
                <a:gd name="T1" fmla="*/ 8 h 265"/>
                <a:gd name="T2" fmla="*/ 7 w 156"/>
                <a:gd name="T3" fmla="*/ 0 h 265"/>
                <a:gd name="T4" fmla="*/ 52 w 156"/>
                <a:gd name="T5" fmla="*/ 0 h 265"/>
                <a:gd name="T6" fmla="*/ 59 w 156"/>
                <a:gd name="T7" fmla="*/ 8 h 265"/>
                <a:gd name="T8" fmla="*/ 59 w 156"/>
                <a:gd name="T9" fmla="*/ 209 h 265"/>
                <a:gd name="T10" fmla="*/ 149 w 156"/>
                <a:gd name="T11" fmla="*/ 209 h 265"/>
                <a:gd name="T12" fmla="*/ 156 w 156"/>
                <a:gd name="T13" fmla="*/ 216 h 265"/>
                <a:gd name="T14" fmla="*/ 156 w 156"/>
                <a:gd name="T15" fmla="*/ 258 h 265"/>
                <a:gd name="T16" fmla="*/ 149 w 156"/>
                <a:gd name="T17" fmla="*/ 265 h 265"/>
                <a:gd name="T18" fmla="*/ 7 w 156"/>
                <a:gd name="T19" fmla="*/ 265 h 265"/>
                <a:gd name="T20" fmla="*/ 0 w 156"/>
                <a:gd name="T21" fmla="*/ 258 h 265"/>
                <a:gd name="T22" fmla="*/ 0 w 156"/>
                <a:gd name="T23" fmla="*/ 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65">
                  <a:moveTo>
                    <a:pt x="0" y="8"/>
                  </a:moveTo>
                  <a:cubicBezTo>
                    <a:pt x="0" y="4"/>
                    <a:pt x="3" y="0"/>
                    <a:pt x="7" y="0"/>
                  </a:cubicBezTo>
                  <a:cubicBezTo>
                    <a:pt x="52" y="0"/>
                    <a:pt x="52" y="0"/>
                    <a:pt x="52" y="0"/>
                  </a:cubicBezTo>
                  <a:cubicBezTo>
                    <a:pt x="56" y="0"/>
                    <a:pt x="59" y="4"/>
                    <a:pt x="59" y="8"/>
                  </a:cubicBezTo>
                  <a:cubicBezTo>
                    <a:pt x="59" y="209"/>
                    <a:pt x="59" y="209"/>
                    <a:pt x="59" y="209"/>
                  </a:cubicBezTo>
                  <a:cubicBezTo>
                    <a:pt x="149" y="209"/>
                    <a:pt x="149" y="209"/>
                    <a:pt x="149" y="209"/>
                  </a:cubicBezTo>
                  <a:cubicBezTo>
                    <a:pt x="153" y="209"/>
                    <a:pt x="156" y="213"/>
                    <a:pt x="156" y="216"/>
                  </a:cubicBezTo>
                  <a:cubicBezTo>
                    <a:pt x="156" y="258"/>
                    <a:pt x="156" y="258"/>
                    <a:pt x="156" y="258"/>
                  </a:cubicBezTo>
                  <a:cubicBezTo>
                    <a:pt x="156" y="261"/>
                    <a:pt x="153" y="265"/>
                    <a:pt x="149" y="265"/>
                  </a:cubicBezTo>
                  <a:cubicBezTo>
                    <a:pt x="7" y="265"/>
                    <a:pt x="7" y="265"/>
                    <a:pt x="7" y="265"/>
                  </a:cubicBezTo>
                  <a:cubicBezTo>
                    <a:pt x="3" y="265"/>
                    <a:pt x="0" y="261"/>
                    <a:pt x="0" y="258"/>
                  </a:cubicBezTo>
                  <a:lnTo>
                    <a:pt x="0" y="8"/>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9" name="Group 58"/>
          <p:cNvGrpSpPr/>
          <p:nvPr userDrawn="1"/>
        </p:nvGrpSpPr>
        <p:grpSpPr>
          <a:xfrm>
            <a:off x="4130170" y="3625398"/>
            <a:ext cx="3891943" cy="517909"/>
            <a:chOff x="5872770" y="3502167"/>
            <a:chExt cx="3891943" cy="517909"/>
          </a:xfrm>
        </p:grpSpPr>
        <p:sp>
          <p:nvSpPr>
            <p:cNvPr id="60" name="Freeform 25"/>
            <p:cNvSpPr>
              <a:spLocks noEditPoints="1"/>
            </p:cNvSpPr>
            <p:nvPr userDrawn="1"/>
          </p:nvSpPr>
          <p:spPr bwMode="auto">
            <a:xfrm>
              <a:off x="5872770" y="3510197"/>
              <a:ext cx="383814" cy="501850"/>
            </a:xfrm>
            <a:custGeom>
              <a:avLst/>
              <a:gdLst>
                <a:gd name="T0" fmla="*/ 0 w 202"/>
                <a:gd name="T1" fmla="*/ 7 h 264"/>
                <a:gd name="T2" fmla="*/ 7 w 202"/>
                <a:gd name="T3" fmla="*/ 0 h 264"/>
                <a:gd name="T4" fmla="*/ 120 w 202"/>
                <a:gd name="T5" fmla="*/ 0 h 264"/>
                <a:gd name="T6" fmla="*/ 202 w 202"/>
                <a:gd name="T7" fmla="*/ 81 h 264"/>
                <a:gd name="T8" fmla="*/ 147 w 202"/>
                <a:gd name="T9" fmla="*/ 157 h 264"/>
                <a:gd name="T10" fmla="*/ 198 w 202"/>
                <a:gd name="T11" fmla="*/ 253 h 264"/>
                <a:gd name="T12" fmla="*/ 192 w 202"/>
                <a:gd name="T13" fmla="*/ 264 h 264"/>
                <a:gd name="T14" fmla="*/ 142 w 202"/>
                <a:gd name="T15" fmla="*/ 264 h 264"/>
                <a:gd name="T16" fmla="*/ 136 w 202"/>
                <a:gd name="T17" fmla="*/ 261 h 264"/>
                <a:gd name="T18" fmla="*/ 85 w 202"/>
                <a:gd name="T19" fmla="*/ 161 h 264"/>
                <a:gd name="T20" fmla="*/ 59 w 202"/>
                <a:gd name="T21" fmla="*/ 161 h 264"/>
                <a:gd name="T22" fmla="*/ 59 w 202"/>
                <a:gd name="T23" fmla="*/ 257 h 264"/>
                <a:gd name="T24" fmla="*/ 52 w 202"/>
                <a:gd name="T25" fmla="*/ 264 h 264"/>
                <a:gd name="T26" fmla="*/ 7 w 202"/>
                <a:gd name="T27" fmla="*/ 264 h 264"/>
                <a:gd name="T28" fmla="*/ 0 w 202"/>
                <a:gd name="T29" fmla="*/ 257 h 264"/>
                <a:gd name="T30" fmla="*/ 0 w 202"/>
                <a:gd name="T31" fmla="*/ 7 h 264"/>
                <a:gd name="T32" fmla="*/ 115 w 202"/>
                <a:gd name="T33" fmla="*/ 113 h 264"/>
                <a:gd name="T34" fmla="*/ 144 w 202"/>
                <a:gd name="T35" fmla="*/ 83 h 264"/>
                <a:gd name="T36" fmla="*/ 115 w 202"/>
                <a:gd name="T37" fmla="*/ 54 h 264"/>
                <a:gd name="T38" fmla="*/ 59 w 202"/>
                <a:gd name="T39" fmla="*/ 54 h 264"/>
                <a:gd name="T40" fmla="*/ 59 w 202"/>
                <a:gd name="T41" fmla="*/ 113 h 264"/>
                <a:gd name="T42" fmla="*/ 115 w 202"/>
                <a:gd name="T43" fmla="*/ 11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264">
                  <a:moveTo>
                    <a:pt x="0" y="7"/>
                  </a:moveTo>
                  <a:cubicBezTo>
                    <a:pt x="0" y="3"/>
                    <a:pt x="3" y="0"/>
                    <a:pt x="7" y="0"/>
                  </a:cubicBezTo>
                  <a:cubicBezTo>
                    <a:pt x="120" y="0"/>
                    <a:pt x="120" y="0"/>
                    <a:pt x="120" y="0"/>
                  </a:cubicBezTo>
                  <a:cubicBezTo>
                    <a:pt x="168" y="0"/>
                    <a:pt x="202" y="36"/>
                    <a:pt x="202" y="81"/>
                  </a:cubicBezTo>
                  <a:cubicBezTo>
                    <a:pt x="202" y="116"/>
                    <a:pt x="182" y="144"/>
                    <a:pt x="147" y="157"/>
                  </a:cubicBezTo>
                  <a:cubicBezTo>
                    <a:pt x="198" y="253"/>
                    <a:pt x="198" y="253"/>
                    <a:pt x="198" y="253"/>
                  </a:cubicBezTo>
                  <a:cubicBezTo>
                    <a:pt x="201" y="258"/>
                    <a:pt x="198" y="264"/>
                    <a:pt x="192" y="264"/>
                  </a:cubicBezTo>
                  <a:cubicBezTo>
                    <a:pt x="142" y="264"/>
                    <a:pt x="142" y="264"/>
                    <a:pt x="142" y="264"/>
                  </a:cubicBezTo>
                  <a:cubicBezTo>
                    <a:pt x="139" y="264"/>
                    <a:pt x="136" y="262"/>
                    <a:pt x="136" y="261"/>
                  </a:cubicBezTo>
                  <a:cubicBezTo>
                    <a:pt x="85" y="161"/>
                    <a:pt x="85" y="161"/>
                    <a:pt x="85" y="161"/>
                  </a:cubicBezTo>
                  <a:cubicBezTo>
                    <a:pt x="59" y="161"/>
                    <a:pt x="59" y="161"/>
                    <a:pt x="59" y="161"/>
                  </a:cubicBezTo>
                  <a:cubicBezTo>
                    <a:pt x="59" y="257"/>
                    <a:pt x="59" y="257"/>
                    <a:pt x="59" y="257"/>
                  </a:cubicBezTo>
                  <a:cubicBezTo>
                    <a:pt x="59" y="261"/>
                    <a:pt x="56" y="264"/>
                    <a:pt x="52" y="264"/>
                  </a:cubicBezTo>
                  <a:cubicBezTo>
                    <a:pt x="7" y="264"/>
                    <a:pt x="7" y="264"/>
                    <a:pt x="7" y="264"/>
                  </a:cubicBezTo>
                  <a:cubicBezTo>
                    <a:pt x="3" y="264"/>
                    <a:pt x="0" y="261"/>
                    <a:pt x="0" y="257"/>
                  </a:cubicBezTo>
                  <a:lnTo>
                    <a:pt x="0" y="7"/>
                  </a:lnTo>
                  <a:close/>
                  <a:moveTo>
                    <a:pt x="115" y="113"/>
                  </a:moveTo>
                  <a:cubicBezTo>
                    <a:pt x="131" y="113"/>
                    <a:pt x="144" y="100"/>
                    <a:pt x="144" y="83"/>
                  </a:cubicBezTo>
                  <a:cubicBezTo>
                    <a:pt x="144" y="65"/>
                    <a:pt x="131" y="54"/>
                    <a:pt x="115" y="54"/>
                  </a:cubicBezTo>
                  <a:cubicBezTo>
                    <a:pt x="59" y="54"/>
                    <a:pt x="59" y="54"/>
                    <a:pt x="59" y="54"/>
                  </a:cubicBezTo>
                  <a:cubicBezTo>
                    <a:pt x="59" y="113"/>
                    <a:pt x="59" y="113"/>
                    <a:pt x="59" y="113"/>
                  </a:cubicBezTo>
                  <a:lnTo>
                    <a:pt x="115" y="113"/>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6"/>
            <p:cNvSpPr>
              <a:spLocks noEditPoints="1"/>
            </p:cNvSpPr>
            <p:nvPr userDrawn="1"/>
          </p:nvSpPr>
          <p:spPr bwMode="auto">
            <a:xfrm>
              <a:off x="6389073" y="3502167"/>
              <a:ext cx="514697" cy="517909"/>
            </a:xfrm>
            <a:custGeom>
              <a:avLst/>
              <a:gdLst>
                <a:gd name="T0" fmla="*/ 135 w 271"/>
                <a:gd name="T1" fmla="*/ 0 h 272"/>
                <a:gd name="T2" fmla="*/ 271 w 271"/>
                <a:gd name="T3" fmla="*/ 136 h 272"/>
                <a:gd name="T4" fmla="*/ 135 w 271"/>
                <a:gd name="T5" fmla="*/ 272 h 272"/>
                <a:gd name="T6" fmla="*/ 0 w 271"/>
                <a:gd name="T7" fmla="*/ 136 h 272"/>
                <a:gd name="T8" fmla="*/ 135 w 271"/>
                <a:gd name="T9" fmla="*/ 0 h 272"/>
                <a:gd name="T10" fmla="*/ 135 w 271"/>
                <a:gd name="T11" fmla="*/ 212 h 272"/>
                <a:gd name="T12" fmla="*/ 211 w 271"/>
                <a:gd name="T13" fmla="*/ 136 h 272"/>
                <a:gd name="T14" fmla="*/ 135 w 271"/>
                <a:gd name="T15" fmla="*/ 60 h 272"/>
                <a:gd name="T16" fmla="*/ 60 w 271"/>
                <a:gd name="T17" fmla="*/ 136 h 272"/>
                <a:gd name="T18" fmla="*/ 135 w 271"/>
                <a:gd name="T19" fmla="*/ 21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72">
                  <a:moveTo>
                    <a:pt x="135" y="0"/>
                  </a:moveTo>
                  <a:cubicBezTo>
                    <a:pt x="211" y="0"/>
                    <a:pt x="271" y="61"/>
                    <a:pt x="271" y="136"/>
                  </a:cubicBezTo>
                  <a:cubicBezTo>
                    <a:pt x="271" y="212"/>
                    <a:pt x="211" y="272"/>
                    <a:pt x="135" y="272"/>
                  </a:cubicBezTo>
                  <a:cubicBezTo>
                    <a:pt x="60" y="272"/>
                    <a:pt x="0" y="212"/>
                    <a:pt x="0" y="136"/>
                  </a:cubicBezTo>
                  <a:cubicBezTo>
                    <a:pt x="0" y="61"/>
                    <a:pt x="60" y="0"/>
                    <a:pt x="135" y="0"/>
                  </a:cubicBezTo>
                  <a:close/>
                  <a:moveTo>
                    <a:pt x="135" y="212"/>
                  </a:moveTo>
                  <a:cubicBezTo>
                    <a:pt x="177" y="212"/>
                    <a:pt x="211" y="178"/>
                    <a:pt x="211" y="136"/>
                  </a:cubicBezTo>
                  <a:cubicBezTo>
                    <a:pt x="211" y="95"/>
                    <a:pt x="177" y="60"/>
                    <a:pt x="135" y="60"/>
                  </a:cubicBezTo>
                  <a:cubicBezTo>
                    <a:pt x="94" y="60"/>
                    <a:pt x="60" y="95"/>
                    <a:pt x="60" y="136"/>
                  </a:cubicBezTo>
                  <a:cubicBezTo>
                    <a:pt x="60" y="178"/>
                    <a:pt x="94" y="212"/>
                    <a:pt x="135" y="212"/>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7"/>
            <p:cNvSpPr>
              <a:spLocks/>
            </p:cNvSpPr>
            <p:nvPr userDrawn="1"/>
          </p:nvSpPr>
          <p:spPr bwMode="auto">
            <a:xfrm>
              <a:off x="7059544" y="3510197"/>
              <a:ext cx="408706" cy="509879"/>
            </a:xfrm>
            <a:custGeom>
              <a:avLst/>
              <a:gdLst>
                <a:gd name="T0" fmla="*/ 0 w 215"/>
                <a:gd name="T1" fmla="*/ 7 h 268"/>
                <a:gd name="T2" fmla="*/ 7 w 215"/>
                <a:gd name="T3" fmla="*/ 0 h 268"/>
                <a:gd name="T4" fmla="*/ 54 w 215"/>
                <a:gd name="T5" fmla="*/ 0 h 268"/>
                <a:gd name="T6" fmla="*/ 61 w 215"/>
                <a:gd name="T7" fmla="*/ 7 h 268"/>
                <a:gd name="T8" fmla="*/ 61 w 215"/>
                <a:gd name="T9" fmla="*/ 165 h 268"/>
                <a:gd name="T10" fmla="*/ 107 w 215"/>
                <a:gd name="T11" fmla="*/ 208 h 268"/>
                <a:gd name="T12" fmla="*/ 155 w 215"/>
                <a:gd name="T13" fmla="*/ 165 h 268"/>
                <a:gd name="T14" fmla="*/ 155 w 215"/>
                <a:gd name="T15" fmla="*/ 7 h 268"/>
                <a:gd name="T16" fmla="*/ 162 w 215"/>
                <a:gd name="T17" fmla="*/ 0 h 268"/>
                <a:gd name="T18" fmla="*/ 208 w 215"/>
                <a:gd name="T19" fmla="*/ 0 h 268"/>
                <a:gd name="T20" fmla="*/ 215 w 215"/>
                <a:gd name="T21" fmla="*/ 7 h 268"/>
                <a:gd name="T22" fmla="*/ 215 w 215"/>
                <a:gd name="T23" fmla="*/ 168 h 268"/>
                <a:gd name="T24" fmla="*/ 107 w 215"/>
                <a:gd name="T25" fmla="*/ 268 h 268"/>
                <a:gd name="T26" fmla="*/ 0 w 215"/>
                <a:gd name="T27" fmla="*/ 168 h 268"/>
                <a:gd name="T28" fmla="*/ 0 w 215"/>
                <a:gd name="T29" fmla="*/ 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 h="268">
                  <a:moveTo>
                    <a:pt x="0" y="7"/>
                  </a:moveTo>
                  <a:cubicBezTo>
                    <a:pt x="0" y="3"/>
                    <a:pt x="3" y="0"/>
                    <a:pt x="7" y="0"/>
                  </a:cubicBezTo>
                  <a:cubicBezTo>
                    <a:pt x="54" y="0"/>
                    <a:pt x="54" y="0"/>
                    <a:pt x="54" y="0"/>
                  </a:cubicBezTo>
                  <a:cubicBezTo>
                    <a:pt x="58" y="0"/>
                    <a:pt x="61" y="3"/>
                    <a:pt x="61" y="7"/>
                  </a:cubicBezTo>
                  <a:cubicBezTo>
                    <a:pt x="61" y="165"/>
                    <a:pt x="61" y="165"/>
                    <a:pt x="61" y="165"/>
                  </a:cubicBezTo>
                  <a:cubicBezTo>
                    <a:pt x="61" y="192"/>
                    <a:pt x="81" y="208"/>
                    <a:pt x="107" y="208"/>
                  </a:cubicBezTo>
                  <a:cubicBezTo>
                    <a:pt x="135" y="208"/>
                    <a:pt x="155" y="192"/>
                    <a:pt x="155" y="165"/>
                  </a:cubicBezTo>
                  <a:cubicBezTo>
                    <a:pt x="155" y="7"/>
                    <a:pt x="155" y="7"/>
                    <a:pt x="155" y="7"/>
                  </a:cubicBezTo>
                  <a:cubicBezTo>
                    <a:pt x="155" y="3"/>
                    <a:pt x="158" y="0"/>
                    <a:pt x="162" y="0"/>
                  </a:cubicBezTo>
                  <a:cubicBezTo>
                    <a:pt x="208" y="0"/>
                    <a:pt x="208" y="0"/>
                    <a:pt x="208" y="0"/>
                  </a:cubicBezTo>
                  <a:cubicBezTo>
                    <a:pt x="212" y="0"/>
                    <a:pt x="215" y="3"/>
                    <a:pt x="215" y="7"/>
                  </a:cubicBezTo>
                  <a:cubicBezTo>
                    <a:pt x="215" y="168"/>
                    <a:pt x="215" y="168"/>
                    <a:pt x="215" y="168"/>
                  </a:cubicBezTo>
                  <a:cubicBezTo>
                    <a:pt x="215" y="225"/>
                    <a:pt x="167" y="268"/>
                    <a:pt x="107" y="268"/>
                  </a:cubicBezTo>
                  <a:cubicBezTo>
                    <a:pt x="48" y="268"/>
                    <a:pt x="0" y="225"/>
                    <a:pt x="0" y="168"/>
                  </a:cubicBezTo>
                  <a:lnTo>
                    <a:pt x="0" y="7"/>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8"/>
            <p:cNvSpPr>
              <a:spLocks/>
            </p:cNvSpPr>
            <p:nvPr userDrawn="1"/>
          </p:nvSpPr>
          <p:spPr bwMode="auto">
            <a:xfrm>
              <a:off x="7656143" y="3502167"/>
              <a:ext cx="431189" cy="517909"/>
            </a:xfrm>
            <a:custGeom>
              <a:avLst/>
              <a:gdLst>
                <a:gd name="T0" fmla="*/ 0 w 227"/>
                <a:gd name="T1" fmla="*/ 7 h 272"/>
                <a:gd name="T2" fmla="*/ 7 w 227"/>
                <a:gd name="T3" fmla="*/ 0 h 272"/>
                <a:gd name="T4" fmla="*/ 13 w 227"/>
                <a:gd name="T5" fmla="*/ 0 h 272"/>
                <a:gd name="T6" fmla="*/ 22 w 227"/>
                <a:gd name="T7" fmla="*/ 6 h 272"/>
                <a:gd name="T8" fmla="*/ 167 w 227"/>
                <a:gd name="T9" fmla="*/ 145 h 272"/>
                <a:gd name="T10" fmla="*/ 168 w 227"/>
                <a:gd name="T11" fmla="*/ 145 h 272"/>
                <a:gd name="T12" fmla="*/ 168 w 227"/>
                <a:gd name="T13" fmla="*/ 11 h 272"/>
                <a:gd name="T14" fmla="*/ 175 w 227"/>
                <a:gd name="T15" fmla="*/ 4 h 272"/>
                <a:gd name="T16" fmla="*/ 220 w 227"/>
                <a:gd name="T17" fmla="*/ 4 h 272"/>
                <a:gd name="T18" fmla="*/ 227 w 227"/>
                <a:gd name="T19" fmla="*/ 11 h 272"/>
                <a:gd name="T20" fmla="*/ 227 w 227"/>
                <a:gd name="T21" fmla="*/ 265 h 272"/>
                <a:gd name="T22" fmla="*/ 220 w 227"/>
                <a:gd name="T23" fmla="*/ 272 h 272"/>
                <a:gd name="T24" fmla="*/ 216 w 227"/>
                <a:gd name="T25" fmla="*/ 272 h 272"/>
                <a:gd name="T26" fmla="*/ 207 w 227"/>
                <a:gd name="T27" fmla="*/ 268 h 272"/>
                <a:gd name="T28" fmla="*/ 60 w 227"/>
                <a:gd name="T29" fmla="*/ 120 h 272"/>
                <a:gd name="T30" fmla="*/ 60 w 227"/>
                <a:gd name="T31" fmla="*/ 120 h 272"/>
                <a:gd name="T32" fmla="*/ 60 w 227"/>
                <a:gd name="T33" fmla="*/ 261 h 272"/>
                <a:gd name="T34" fmla="*/ 52 w 227"/>
                <a:gd name="T35" fmla="*/ 268 h 272"/>
                <a:gd name="T36" fmla="*/ 8 w 227"/>
                <a:gd name="T37" fmla="*/ 268 h 272"/>
                <a:gd name="T38" fmla="*/ 0 w 227"/>
                <a:gd name="T39" fmla="*/ 261 h 272"/>
                <a:gd name="T40" fmla="*/ 0 w 227"/>
                <a:gd name="T41" fmla="*/ 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272">
                  <a:moveTo>
                    <a:pt x="0" y="7"/>
                  </a:moveTo>
                  <a:cubicBezTo>
                    <a:pt x="0" y="3"/>
                    <a:pt x="3" y="0"/>
                    <a:pt x="7" y="0"/>
                  </a:cubicBezTo>
                  <a:cubicBezTo>
                    <a:pt x="13" y="0"/>
                    <a:pt x="13" y="0"/>
                    <a:pt x="13" y="0"/>
                  </a:cubicBezTo>
                  <a:cubicBezTo>
                    <a:pt x="17" y="0"/>
                    <a:pt x="19" y="3"/>
                    <a:pt x="22" y="6"/>
                  </a:cubicBezTo>
                  <a:cubicBezTo>
                    <a:pt x="167" y="145"/>
                    <a:pt x="167" y="145"/>
                    <a:pt x="167" y="145"/>
                  </a:cubicBezTo>
                  <a:cubicBezTo>
                    <a:pt x="168" y="145"/>
                    <a:pt x="168" y="145"/>
                    <a:pt x="168" y="145"/>
                  </a:cubicBezTo>
                  <a:cubicBezTo>
                    <a:pt x="168" y="11"/>
                    <a:pt x="168" y="11"/>
                    <a:pt x="168" y="11"/>
                  </a:cubicBezTo>
                  <a:cubicBezTo>
                    <a:pt x="168" y="7"/>
                    <a:pt x="171" y="4"/>
                    <a:pt x="175" y="4"/>
                  </a:cubicBezTo>
                  <a:cubicBezTo>
                    <a:pt x="220" y="4"/>
                    <a:pt x="220" y="4"/>
                    <a:pt x="220" y="4"/>
                  </a:cubicBezTo>
                  <a:cubicBezTo>
                    <a:pt x="224" y="4"/>
                    <a:pt x="227" y="7"/>
                    <a:pt x="227" y="11"/>
                  </a:cubicBezTo>
                  <a:cubicBezTo>
                    <a:pt x="227" y="265"/>
                    <a:pt x="227" y="265"/>
                    <a:pt x="227" y="265"/>
                  </a:cubicBezTo>
                  <a:cubicBezTo>
                    <a:pt x="227" y="270"/>
                    <a:pt x="224" y="272"/>
                    <a:pt x="220" y="272"/>
                  </a:cubicBezTo>
                  <a:cubicBezTo>
                    <a:pt x="216" y="272"/>
                    <a:pt x="216" y="272"/>
                    <a:pt x="216" y="272"/>
                  </a:cubicBezTo>
                  <a:cubicBezTo>
                    <a:pt x="213" y="272"/>
                    <a:pt x="210" y="271"/>
                    <a:pt x="207" y="268"/>
                  </a:cubicBezTo>
                  <a:cubicBezTo>
                    <a:pt x="60" y="120"/>
                    <a:pt x="60" y="120"/>
                    <a:pt x="60" y="120"/>
                  </a:cubicBezTo>
                  <a:cubicBezTo>
                    <a:pt x="60" y="120"/>
                    <a:pt x="60" y="120"/>
                    <a:pt x="60" y="120"/>
                  </a:cubicBezTo>
                  <a:cubicBezTo>
                    <a:pt x="60" y="261"/>
                    <a:pt x="60" y="261"/>
                    <a:pt x="60" y="261"/>
                  </a:cubicBezTo>
                  <a:cubicBezTo>
                    <a:pt x="60" y="265"/>
                    <a:pt x="57" y="268"/>
                    <a:pt x="52" y="268"/>
                  </a:cubicBezTo>
                  <a:cubicBezTo>
                    <a:pt x="8" y="268"/>
                    <a:pt x="8" y="268"/>
                    <a:pt x="8" y="268"/>
                  </a:cubicBezTo>
                  <a:cubicBezTo>
                    <a:pt x="4" y="268"/>
                    <a:pt x="0" y="265"/>
                    <a:pt x="0" y="261"/>
                  </a:cubicBezTo>
                  <a:lnTo>
                    <a:pt x="0" y="7"/>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9"/>
            <p:cNvSpPr>
              <a:spLocks noEditPoints="1"/>
            </p:cNvSpPr>
            <p:nvPr userDrawn="1"/>
          </p:nvSpPr>
          <p:spPr bwMode="auto">
            <a:xfrm>
              <a:off x="8279239" y="3510197"/>
              <a:ext cx="440825" cy="501850"/>
            </a:xfrm>
            <a:custGeom>
              <a:avLst/>
              <a:gdLst>
                <a:gd name="T0" fmla="*/ 0 w 232"/>
                <a:gd name="T1" fmla="*/ 7 h 264"/>
                <a:gd name="T2" fmla="*/ 7 w 232"/>
                <a:gd name="T3" fmla="*/ 0 h 264"/>
                <a:gd name="T4" fmla="*/ 99 w 232"/>
                <a:gd name="T5" fmla="*/ 0 h 264"/>
                <a:gd name="T6" fmla="*/ 232 w 232"/>
                <a:gd name="T7" fmla="*/ 132 h 264"/>
                <a:gd name="T8" fmla="*/ 99 w 232"/>
                <a:gd name="T9" fmla="*/ 264 h 264"/>
                <a:gd name="T10" fmla="*/ 7 w 232"/>
                <a:gd name="T11" fmla="*/ 264 h 264"/>
                <a:gd name="T12" fmla="*/ 0 w 232"/>
                <a:gd name="T13" fmla="*/ 257 h 264"/>
                <a:gd name="T14" fmla="*/ 0 w 232"/>
                <a:gd name="T15" fmla="*/ 7 h 264"/>
                <a:gd name="T16" fmla="*/ 99 w 232"/>
                <a:gd name="T17" fmla="*/ 208 h 264"/>
                <a:gd name="T18" fmla="*/ 169 w 232"/>
                <a:gd name="T19" fmla="*/ 132 h 264"/>
                <a:gd name="T20" fmla="*/ 99 w 232"/>
                <a:gd name="T21" fmla="*/ 55 h 264"/>
                <a:gd name="T22" fmla="*/ 59 w 232"/>
                <a:gd name="T23" fmla="*/ 55 h 264"/>
                <a:gd name="T24" fmla="*/ 59 w 232"/>
                <a:gd name="T25" fmla="*/ 208 h 264"/>
                <a:gd name="T26" fmla="*/ 99 w 232"/>
                <a:gd name="T27" fmla="*/ 20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264">
                  <a:moveTo>
                    <a:pt x="0" y="7"/>
                  </a:moveTo>
                  <a:cubicBezTo>
                    <a:pt x="0" y="3"/>
                    <a:pt x="3" y="0"/>
                    <a:pt x="7" y="0"/>
                  </a:cubicBezTo>
                  <a:cubicBezTo>
                    <a:pt x="99" y="0"/>
                    <a:pt x="99" y="0"/>
                    <a:pt x="99" y="0"/>
                  </a:cubicBezTo>
                  <a:cubicBezTo>
                    <a:pt x="172" y="0"/>
                    <a:pt x="232" y="59"/>
                    <a:pt x="232" y="132"/>
                  </a:cubicBezTo>
                  <a:cubicBezTo>
                    <a:pt x="232" y="205"/>
                    <a:pt x="172" y="264"/>
                    <a:pt x="99" y="264"/>
                  </a:cubicBezTo>
                  <a:cubicBezTo>
                    <a:pt x="7" y="264"/>
                    <a:pt x="7" y="264"/>
                    <a:pt x="7" y="264"/>
                  </a:cubicBezTo>
                  <a:cubicBezTo>
                    <a:pt x="3" y="264"/>
                    <a:pt x="0" y="261"/>
                    <a:pt x="0" y="257"/>
                  </a:cubicBezTo>
                  <a:lnTo>
                    <a:pt x="0" y="7"/>
                  </a:lnTo>
                  <a:close/>
                  <a:moveTo>
                    <a:pt x="99" y="208"/>
                  </a:moveTo>
                  <a:cubicBezTo>
                    <a:pt x="142" y="208"/>
                    <a:pt x="169" y="175"/>
                    <a:pt x="169" y="132"/>
                  </a:cubicBezTo>
                  <a:cubicBezTo>
                    <a:pt x="169" y="89"/>
                    <a:pt x="142" y="55"/>
                    <a:pt x="99" y="55"/>
                  </a:cubicBezTo>
                  <a:cubicBezTo>
                    <a:pt x="59" y="55"/>
                    <a:pt x="59" y="55"/>
                    <a:pt x="59" y="55"/>
                  </a:cubicBezTo>
                  <a:cubicBezTo>
                    <a:pt x="59" y="208"/>
                    <a:pt x="59" y="208"/>
                    <a:pt x="59" y="208"/>
                  </a:cubicBezTo>
                  <a:lnTo>
                    <a:pt x="99" y="208"/>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0"/>
            <p:cNvSpPr>
              <a:spLocks/>
            </p:cNvSpPr>
            <p:nvPr userDrawn="1"/>
          </p:nvSpPr>
          <p:spPr bwMode="auto">
            <a:xfrm>
              <a:off x="8881458" y="3510197"/>
              <a:ext cx="324395" cy="501850"/>
            </a:xfrm>
            <a:custGeom>
              <a:avLst/>
              <a:gdLst>
                <a:gd name="T0" fmla="*/ 0 w 171"/>
                <a:gd name="T1" fmla="*/ 7 h 264"/>
                <a:gd name="T2" fmla="*/ 7 w 171"/>
                <a:gd name="T3" fmla="*/ 0 h 264"/>
                <a:gd name="T4" fmla="*/ 163 w 171"/>
                <a:gd name="T5" fmla="*/ 0 h 264"/>
                <a:gd name="T6" fmla="*/ 171 w 171"/>
                <a:gd name="T7" fmla="*/ 7 h 264"/>
                <a:gd name="T8" fmla="*/ 171 w 171"/>
                <a:gd name="T9" fmla="*/ 48 h 264"/>
                <a:gd name="T10" fmla="*/ 163 w 171"/>
                <a:gd name="T11" fmla="*/ 55 h 264"/>
                <a:gd name="T12" fmla="*/ 59 w 171"/>
                <a:gd name="T13" fmla="*/ 55 h 264"/>
                <a:gd name="T14" fmla="*/ 59 w 171"/>
                <a:gd name="T15" fmla="*/ 102 h 264"/>
                <a:gd name="T16" fmla="*/ 145 w 171"/>
                <a:gd name="T17" fmla="*/ 102 h 264"/>
                <a:gd name="T18" fmla="*/ 152 w 171"/>
                <a:gd name="T19" fmla="*/ 109 h 264"/>
                <a:gd name="T20" fmla="*/ 152 w 171"/>
                <a:gd name="T21" fmla="*/ 151 h 264"/>
                <a:gd name="T22" fmla="*/ 145 w 171"/>
                <a:gd name="T23" fmla="*/ 158 h 264"/>
                <a:gd name="T24" fmla="*/ 59 w 171"/>
                <a:gd name="T25" fmla="*/ 158 h 264"/>
                <a:gd name="T26" fmla="*/ 59 w 171"/>
                <a:gd name="T27" fmla="*/ 209 h 264"/>
                <a:gd name="T28" fmla="*/ 163 w 171"/>
                <a:gd name="T29" fmla="*/ 209 h 264"/>
                <a:gd name="T30" fmla="*/ 171 w 171"/>
                <a:gd name="T31" fmla="*/ 216 h 264"/>
                <a:gd name="T32" fmla="*/ 171 w 171"/>
                <a:gd name="T33" fmla="*/ 257 h 264"/>
                <a:gd name="T34" fmla="*/ 163 w 171"/>
                <a:gd name="T35" fmla="*/ 264 h 264"/>
                <a:gd name="T36" fmla="*/ 7 w 171"/>
                <a:gd name="T37" fmla="*/ 264 h 264"/>
                <a:gd name="T38" fmla="*/ 0 w 171"/>
                <a:gd name="T39" fmla="*/ 257 h 264"/>
                <a:gd name="T40" fmla="*/ 0 w 171"/>
                <a:gd name="T41" fmla="*/ 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264">
                  <a:moveTo>
                    <a:pt x="0" y="7"/>
                  </a:moveTo>
                  <a:cubicBezTo>
                    <a:pt x="0" y="3"/>
                    <a:pt x="3" y="0"/>
                    <a:pt x="7" y="0"/>
                  </a:cubicBezTo>
                  <a:cubicBezTo>
                    <a:pt x="163" y="0"/>
                    <a:pt x="163" y="0"/>
                    <a:pt x="163" y="0"/>
                  </a:cubicBezTo>
                  <a:cubicBezTo>
                    <a:pt x="167" y="0"/>
                    <a:pt x="171" y="3"/>
                    <a:pt x="171" y="7"/>
                  </a:cubicBezTo>
                  <a:cubicBezTo>
                    <a:pt x="171" y="48"/>
                    <a:pt x="171" y="48"/>
                    <a:pt x="171" y="48"/>
                  </a:cubicBezTo>
                  <a:cubicBezTo>
                    <a:pt x="171" y="52"/>
                    <a:pt x="167" y="55"/>
                    <a:pt x="163" y="55"/>
                  </a:cubicBezTo>
                  <a:cubicBezTo>
                    <a:pt x="59" y="55"/>
                    <a:pt x="59" y="55"/>
                    <a:pt x="59" y="55"/>
                  </a:cubicBezTo>
                  <a:cubicBezTo>
                    <a:pt x="59" y="102"/>
                    <a:pt x="59" y="102"/>
                    <a:pt x="59" y="102"/>
                  </a:cubicBezTo>
                  <a:cubicBezTo>
                    <a:pt x="145" y="102"/>
                    <a:pt x="145" y="102"/>
                    <a:pt x="145" y="102"/>
                  </a:cubicBezTo>
                  <a:cubicBezTo>
                    <a:pt x="149" y="102"/>
                    <a:pt x="152" y="106"/>
                    <a:pt x="152" y="109"/>
                  </a:cubicBezTo>
                  <a:cubicBezTo>
                    <a:pt x="152" y="151"/>
                    <a:pt x="152" y="151"/>
                    <a:pt x="152" y="151"/>
                  </a:cubicBezTo>
                  <a:cubicBezTo>
                    <a:pt x="152" y="155"/>
                    <a:pt x="149" y="158"/>
                    <a:pt x="145" y="158"/>
                  </a:cubicBezTo>
                  <a:cubicBezTo>
                    <a:pt x="59" y="158"/>
                    <a:pt x="59" y="158"/>
                    <a:pt x="59" y="158"/>
                  </a:cubicBezTo>
                  <a:cubicBezTo>
                    <a:pt x="59" y="209"/>
                    <a:pt x="59" y="209"/>
                    <a:pt x="59" y="209"/>
                  </a:cubicBezTo>
                  <a:cubicBezTo>
                    <a:pt x="163" y="209"/>
                    <a:pt x="163" y="209"/>
                    <a:pt x="163" y="209"/>
                  </a:cubicBezTo>
                  <a:cubicBezTo>
                    <a:pt x="167" y="209"/>
                    <a:pt x="171" y="212"/>
                    <a:pt x="171" y="216"/>
                  </a:cubicBezTo>
                  <a:cubicBezTo>
                    <a:pt x="171" y="257"/>
                    <a:pt x="171" y="257"/>
                    <a:pt x="171" y="257"/>
                  </a:cubicBezTo>
                  <a:cubicBezTo>
                    <a:pt x="171" y="261"/>
                    <a:pt x="167" y="264"/>
                    <a:pt x="163" y="264"/>
                  </a:cubicBezTo>
                  <a:cubicBezTo>
                    <a:pt x="7" y="264"/>
                    <a:pt x="7" y="264"/>
                    <a:pt x="7" y="264"/>
                  </a:cubicBezTo>
                  <a:cubicBezTo>
                    <a:pt x="3" y="264"/>
                    <a:pt x="0" y="261"/>
                    <a:pt x="0" y="257"/>
                  </a:cubicBezTo>
                  <a:lnTo>
                    <a:pt x="0" y="7"/>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1"/>
            <p:cNvSpPr>
              <a:spLocks noEditPoints="1"/>
            </p:cNvSpPr>
            <p:nvPr userDrawn="1"/>
          </p:nvSpPr>
          <p:spPr bwMode="auto">
            <a:xfrm>
              <a:off x="9379293" y="3510197"/>
              <a:ext cx="385420" cy="501850"/>
            </a:xfrm>
            <a:custGeom>
              <a:avLst/>
              <a:gdLst>
                <a:gd name="T0" fmla="*/ 0 w 203"/>
                <a:gd name="T1" fmla="*/ 7 h 264"/>
                <a:gd name="T2" fmla="*/ 7 w 203"/>
                <a:gd name="T3" fmla="*/ 0 h 264"/>
                <a:gd name="T4" fmla="*/ 120 w 203"/>
                <a:gd name="T5" fmla="*/ 0 h 264"/>
                <a:gd name="T6" fmla="*/ 203 w 203"/>
                <a:gd name="T7" fmla="*/ 81 h 264"/>
                <a:gd name="T8" fmla="*/ 147 w 203"/>
                <a:gd name="T9" fmla="*/ 157 h 264"/>
                <a:gd name="T10" fmla="*/ 199 w 203"/>
                <a:gd name="T11" fmla="*/ 253 h 264"/>
                <a:gd name="T12" fmla="*/ 192 w 203"/>
                <a:gd name="T13" fmla="*/ 264 h 264"/>
                <a:gd name="T14" fmla="*/ 142 w 203"/>
                <a:gd name="T15" fmla="*/ 264 h 264"/>
                <a:gd name="T16" fmla="*/ 136 w 203"/>
                <a:gd name="T17" fmla="*/ 261 h 264"/>
                <a:gd name="T18" fmla="*/ 86 w 203"/>
                <a:gd name="T19" fmla="*/ 161 h 264"/>
                <a:gd name="T20" fmla="*/ 60 w 203"/>
                <a:gd name="T21" fmla="*/ 161 h 264"/>
                <a:gd name="T22" fmla="*/ 60 w 203"/>
                <a:gd name="T23" fmla="*/ 257 h 264"/>
                <a:gd name="T24" fmla="*/ 52 w 203"/>
                <a:gd name="T25" fmla="*/ 264 h 264"/>
                <a:gd name="T26" fmla="*/ 7 w 203"/>
                <a:gd name="T27" fmla="*/ 264 h 264"/>
                <a:gd name="T28" fmla="*/ 0 w 203"/>
                <a:gd name="T29" fmla="*/ 257 h 264"/>
                <a:gd name="T30" fmla="*/ 0 w 203"/>
                <a:gd name="T31" fmla="*/ 7 h 264"/>
                <a:gd name="T32" fmla="*/ 116 w 203"/>
                <a:gd name="T33" fmla="*/ 113 h 264"/>
                <a:gd name="T34" fmla="*/ 144 w 203"/>
                <a:gd name="T35" fmla="*/ 83 h 264"/>
                <a:gd name="T36" fmla="*/ 116 w 203"/>
                <a:gd name="T37" fmla="*/ 54 h 264"/>
                <a:gd name="T38" fmla="*/ 60 w 203"/>
                <a:gd name="T39" fmla="*/ 54 h 264"/>
                <a:gd name="T40" fmla="*/ 60 w 203"/>
                <a:gd name="T41" fmla="*/ 113 h 264"/>
                <a:gd name="T42" fmla="*/ 116 w 203"/>
                <a:gd name="T43" fmla="*/ 11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264">
                  <a:moveTo>
                    <a:pt x="0" y="7"/>
                  </a:moveTo>
                  <a:cubicBezTo>
                    <a:pt x="0" y="3"/>
                    <a:pt x="3" y="0"/>
                    <a:pt x="7" y="0"/>
                  </a:cubicBezTo>
                  <a:cubicBezTo>
                    <a:pt x="120" y="0"/>
                    <a:pt x="120" y="0"/>
                    <a:pt x="120" y="0"/>
                  </a:cubicBezTo>
                  <a:cubicBezTo>
                    <a:pt x="168" y="0"/>
                    <a:pt x="203" y="36"/>
                    <a:pt x="203" y="81"/>
                  </a:cubicBezTo>
                  <a:cubicBezTo>
                    <a:pt x="203" y="116"/>
                    <a:pt x="182" y="144"/>
                    <a:pt x="147" y="157"/>
                  </a:cubicBezTo>
                  <a:cubicBezTo>
                    <a:pt x="199" y="253"/>
                    <a:pt x="199" y="253"/>
                    <a:pt x="199" y="253"/>
                  </a:cubicBezTo>
                  <a:cubicBezTo>
                    <a:pt x="201" y="258"/>
                    <a:pt x="199" y="264"/>
                    <a:pt x="192" y="264"/>
                  </a:cubicBezTo>
                  <a:cubicBezTo>
                    <a:pt x="142" y="264"/>
                    <a:pt x="142" y="264"/>
                    <a:pt x="142" y="264"/>
                  </a:cubicBezTo>
                  <a:cubicBezTo>
                    <a:pt x="139" y="264"/>
                    <a:pt x="137" y="262"/>
                    <a:pt x="136" y="261"/>
                  </a:cubicBezTo>
                  <a:cubicBezTo>
                    <a:pt x="86" y="161"/>
                    <a:pt x="86" y="161"/>
                    <a:pt x="86" y="161"/>
                  </a:cubicBezTo>
                  <a:cubicBezTo>
                    <a:pt x="60" y="161"/>
                    <a:pt x="60" y="161"/>
                    <a:pt x="60" y="161"/>
                  </a:cubicBezTo>
                  <a:cubicBezTo>
                    <a:pt x="60" y="257"/>
                    <a:pt x="60" y="257"/>
                    <a:pt x="60" y="257"/>
                  </a:cubicBezTo>
                  <a:cubicBezTo>
                    <a:pt x="60" y="261"/>
                    <a:pt x="56" y="264"/>
                    <a:pt x="52" y="264"/>
                  </a:cubicBezTo>
                  <a:cubicBezTo>
                    <a:pt x="7" y="264"/>
                    <a:pt x="7" y="264"/>
                    <a:pt x="7" y="264"/>
                  </a:cubicBezTo>
                  <a:cubicBezTo>
                    <a:pt x="3" y="264"/>
                    <a:pt x="0" y="261"/>
                    <a:pt x="0" y="257"/>
                  </a:cubicBezTo>
                  <a:lnTo>
                    <a:pt x="0" y="7"/>
                  </a:lnTo>
                  <a:close/>
                  <a:moveTo>
                    <a:pt x="116" y="113"/>
                  </a:moveTo>
                  <a:cubicBezTo>
                    <a:pt x="131" y="113"/>
                    <a:pt x="144" y="100"/>
                    <a:pt x="144" y="83"/>
                  </a:cubicBezTo>
                  <a:cubicBezTo>
                    <a:pt x="144" y="65"/>
                    <a:pt x="131" y="54"/>
                    <a:pt x="116" y="54"/>
                  </a:cubicBezTo>
                  <a:cubicBezTo>
                    <a:pt x="60" y="54"/>
                    <a:pt x="60" y="54"/>
                    <a:pt x="60" y="54"/>
                  </a:cubicBezTo>
                  <a:cubicBezTo>
                    <a:pt x="60" y="113"/>
                    <a:pt x="60" y="113"/>
                    <a:pt x="60" y="113"/>
                  </a:cubicBezTo>
                  <a:lnTo>
                    <a:pt x="116" y="113"/>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7" name="Freeform 43"/>
          <p:cNvSpPr>
            <a:spLocks/>
          </p:cNvSpPr>
          <p:nvPr userDrawn="1"/>
        </p:nvSpPr>
        <p:spPr bwMode="auto">
          <a:xfrm>
            <a:off x="5019675" y="353763"/>
            <a:ext cx="509901" cy="518024"/>
          </a:xfrm>
          <a:custGeom>
            <a:avLst/>
            <a:gdLst>
              <a:gd name="T0" fmla="*/ 0 w 183"/>
              <a:gd name="T1" fmla="*/ 89 h 185"/>
              <a:gd name="T2" fmla="*/ 88 w 183"/>
              <a:gd name="T3" fmla="*/ 0 h 185"/>
              <a:gd name="T4" fmla="*/ 95 w 183"/>
              <a:gd name="T5" fmla="*/ 0 h 185"/>
              <a:gd name="T6" fmla="*/ 183 w 183"/>
              <a:gd name="T7" fmla="*/ 89 h 185"/>
              <a:gd name="T8" fmla="*/ 183 w 183"/>
              <a:gd name="T9" fmla="*/ 96 h 185"/>
              <a:gd name="T10" fmla="*/ 95 w 183"/>
              <a:gd name="T11" fmla="*/ 185 h 185"/>
              <a:gd name="T12" fmla="*/ 88 w 183"/>
              <a:gd name="T13" fmla="*/ 185 h 185"/>
              <a:gd name="T14" fmla="*/ 0 w 183"/>
              <a:gd name="T15" fmla="*/ 96 h 185"/>
              <a:gd name="T16" fmla="*/ 0 w 183"/>
              <a:gd name="T17" fmla="*/ 90 h 185"/>
              <a:gd name="T18" fmla="*/ 0 w 183"/>
              <a:gd name="T19" fmla="*/ 8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5">
                <a:moveTo>
                  <a:pt x="0" y="89"/>
                </a:moveTo>
                <a:cubicBezTo>
                  <a:pt x="72" y="88"/>
                  <a:pt x="87" y="72"/>
                  <a:pt x="88" y="0"/>
                </a:cubicBezTo>
                <a:cubicBezTo>
                  <a:pt x="95" y="0"/>
                  <a:pt x="95" y="0"/>
                  <a:pt x="95" y="0"/>
                </a:cubicBezTo>
                <a:cubicBezTo>
                  <a:pt x="95" y="72"/>
                  <a:pt x="111" y="88"/>
                  <a:pt x="183" y="89"/>
                </a:cubicBezTo>
                <a:cubicBezTo>
                  <a:pt x="183" y="96"/>
                  <a:pt x="183" y="96"/>
                  <a:pt x="183" y="96"/>
                </a:cubicBezTo>
                <a:cubicBezTo>
                  <a:pt x="111" y="97"/>
                  <a:pt x="96" y="113"/>
                  <a:pt x="95" y="185"/>
                </a:cubicBezTo>
                <a:cubicBezTo>
                  <a:pt x="88" y="185"/>
                  <a:pt x="88" y="185"/>
                  <a:pt x="88" y="185"/>
                </a:cubicBezTo>
                <a:cubicBezTo>
                  <a:pt x="87" y="113"/>
                  <a:pt x="72" y="97"/>
                  <a:pt x="0" y="96"/>
                </a:cubicBezTo>
                <a:cubicBezTo>
                  <a:pt x="0" y="90"/>
                  <a:pt x="0" y="90"/>
                  <a:pt x="0" y="90"/>
                </a:cubicBezTo>
                <a:lnTo>
                  <a:pt x="0" y="8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Text Placeholder 2"/>
          <p:cNvSpPr>
            <a:spLocks noGrp="1"/>
          </p:cNvSpPr>
          <p:nvPr userDrawn="1">
            <p:ph type="body" sz="quarter" idx="11" hasCustomPrompt="1"/>
          </p:nvPr>
        </p:nvSpPr>
        <p:spPr>
          <a:xfrm>
            <a:off x="5431555" y="751712"/>
            <a:ext cx="3431781" cy="1085596"/>
          </a:xfrm>
        </p:spPr>
        <p:txBody>
          <a:bodyPr tIns="0" rIns="0"/>
          <a:lstStyle>
            <a:lvl1pPr>
              <a:lnSpc>
                <a:spcPct val="87000"/>
              </a:lnSpc>
              <a:spcBef>
                <a:spcPts val="0"/>
              </a:spcBef>
              <a:spcAft>
                <a:spcPts val="0"/>
              </a:spcAft>
              <a:defRPr sz="120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09508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par>
                                <p:cTn id="8" presetID="63" presetClass="path" presetSubtype="0" accel="50000" decel="50000" fill="hold" nodeType="withEffect">
                                  <p:stCondLst>
                                    <p:cond delay="0"/>
                                  </p:stCondLst>
                                  <p:childTnLst>
                                    <p:animMotion origin="layout" path="M -0.07795 -4.44444E-6 L 3.61111E-6 -4.44444E-6 " pathEditMode="relative" rAng="0" ptsTypes="AA">
                                      <p:cBhvr>
                                        <p:cTn id="9" dur="1000" fill="hold"/>
                                        <p:tgtEl>
                                          <p:spTgt spid="55"/>
                                        </p:tgtEl>
                                        <p:attrNameLst>
                                          <p:attrName>ppt_x</p:attrName>
                                          <p:attrName>ppt_y</p:attrName>
                                        </p:attrNameLst>
                                      </p:cBhvr>
                                      <p:rCtr x="3889" y="0"/>
                                    </p:animMotion>
                                  </p:childTnLst>
                                </p:cTn>
                              </p:par>
                              <p:par>
                                <p:cTn id="10" presetID="53" presetClass="entr" presetSubtype="16"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8">
                                            <p:txEl>
                                              <p:pRg st="0" end="0"/>
                                            </p:txEl>
                                          </p:spTgt>
                                        </p:tgtEl>
                                        <p:attrNameLst>
                                          <p:attrName>style.visibility</p:attrName>
                                        </p:attrNameLst>
                                      </p:cBhvr>
                                      <p:to>
                                        <p:strVal val="visible"/>
                                      </p:to>
                                    </p:set>
                                    <p:animEffect transition="in" filter="fade">
                                      <p:cBhvr>
                                        <p:cTn id="17" dur="500"/>
                                        <p:tgtEl>
                                          <p:spTgt spid="68">
                                            <p:txEl>
                                              <p:pRg st="0" end="0"/>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1000"/>
                                        <p:tgtEl>
                                          <p:spTgt spid="59"/>
                                        </p:tgtEl>
                                      </p:cBhvr>
                                    </p:animEffect>
                                  </p:childTnLst>
                                </p:cTn>
                              </p:par>
                              <p:par>
                                <p:cTn id="21" presetID="63" presetClass="path" presetSubtype="0" accel="50000" decel="50000" fill="hold" nodeType="withEffect">
                                  <p:stCondLst>
                                    <p:cond delay="500"/>
                                  </p:stCondLst>
                                  <p:childTnLst>
                                    <p:animMotion origin="layout" path="M -0.07413 4.81481E-6 L 1.94444E-6 4.81481E-6 " pathEditMode="relative" rAng="0" ptsTypes="AA">
                                      <p:cBhvr>
                                        <p:cTn id="22" dur="1000" fill="hold"/>
                                        <p:tgtEl>
                                          <p:spTgt spid="59"/>
                                        </p:tgtEl>
                                        <p:attrNameLst>
                                          <p:attrName>ppt_x</p:attrName>
                                          <p:attrName>ppt_y</p:attrName>
                                        </p:attrNameLst>
                                      </p:cBhvr>
                                      <p:rCtr x="3698" y="0"/>
                                    </p:animMotion>
                                  </p:childTnLst>
                                </p:cTn>
                              </p:par>
                            </p:childTnLst>
                          </p:cTn>
                        </p:par>
                        <p:par>
                          <p:cTn id="23" fill="hold">
                            <p:stCondLst>
                              <p:cond delay="1500"/>
                            </p:stCondLst>
                            <p:childTnLst>
                              <p:par>
                                <p:cTn id="24" presetID="63" presetClass="path" presetSubtype="0" accel="50000" decel="50000" fill="hold" nodeType="afterEffect">
                                  <p:stCondLst>
                                    <p:cond delay="0"/>
                                  </p:stCondLst>
                                  <p:childTnLst>
                                    <p:animMotion origin="layout" path="M 3.61111E-6 -4.44444E-6 L 0.55416 -4.44444E-6 " pathEditMode="relative" rAng="0" ptsTypes="AA">
                                      <p:cBhvr>
                                        <p:cTn id="25" dur="2000" fill="hold"/>
                                        <p:tgtEl>
                                          <p:spTgt spid="55"/>
                                        </p:tgtEl>
                                        <p:attrNameLst>
                                          <p:attrName>ppt_x</p:attrName>
                                          <p:attrName>ppt_y</p:attrName>
                                        </p:attrNameLst>
                                      </p:cBhvr>
                                      <p:rCtr x="27708" y="0"/>
                                    </p:animMotion>
                                  </p:childTnLst>
                                </p:cTn>
                              </p:par>
                              <p:par>
                                <p:cTn id="26" presetID="63" presetClass="path" presetSubtype="0" accel="48718" decel="51282" fill="hold" nodeType="withEffect">
                                  <p:stCondLst>
                                    <p:cond delay="50"/>
                                  </p:stCondLst>
                                  <p:childTnLst>
                                    <p:animMotion origin="layout" path="M 1.94444E-6 4.81481E-6 L 0.5658 4.81481E-6 " pathEditMode="relative" rAng="0" ptsTypes="AA">
                                      <p:cBhvr>
                                        <p:cTn id="27" dur="1950" fill="hold"/>
                                        <p:tgtEl>
                                          <p:spTgt spid="59"/>
                                        </p:tgtEl>
                                        <p:attrNameLst>
                                          <p:attrName>ppt_x</p:attrName>
                                          <p:attrName>ppt_y</p:attrName>
                                        </p:attrNameLst>
                                      </p:cBhvr>
                                      <p:rCtr x="282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ats Bugs">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77846"/>
            <a:ext cx="9144000" cy="6180153"/>
          </a:xfrm>
          <a:prstGeom prst="rect">
            <a:avLst/>
          </a:prstGeom>
        </p:spPr>
      </p:pic>
      <p:sp>
        <p:nvSpPr>
          <p:cNvPr id="26" name="Freeform 5"/>
          <p:cNvSpPr>
            <a:spLocks/>
          </p:cNvSpPr>
          <p:nvPr userDrawn="1"/>
        </p:nvSpPr>
        <p:spPr bwMode="auto">
          <a:xfrm>
            <a:off x="5646073" y="1254126"/>
            <a:ext cx="842704" cy="850900"/>
          </a:xfrm>
          <a:custGeom>
            <a:avLst/>
            <a:gdLst>
              <a:gd name="T0" fmla="*/ 0 w 361"/>
              <a:gd name="T1" fmla="*/ 175 h 364"/>
              <a:gd name="T2" fmla="*/ 174 w 361"/>
              <a:gd name="T3" fmla="*/ 0 h 364"/>
              <a:gd name="T4" fmla="*/ 188 w 361"/>
              <a:gd name="T5" fmla="*/ 0 h 364"/>
              <a:gd name="T6" fmla="*/ 361 w 361"/>
              <a:gd name="T7" fmla="*/ 175 h 364"/>
              <a:gd name="T8" fmla="*/ 361 w 361"/>
              <a:gd name="T9" fmla="*/ 189 h 364"/>
              <a:gd name="T10" fmla="*/ 188 w 361"/>
              <a:gd name="T11" fmla="*/ 364 h 364"/>
              <a:gd name="T12" fmla="*/ 174 w 361"/>
              <a:gd name="T13" fmla="*/ 364 h 364"/>
              <a:gd name="T14" fmla="*/ 0 w 361"/>
              <a:gd name="T15" fmla="*/ 189 h 364"/>
              <a:gd name="T16" fmla="*/ 0 w 361"/>
              <a:gd name="T17" fmla="*/ 176 h 364"/>
              <a:gd name="T18" fmla="*/ 0 w 361"/>
              <a:gd name="T19" fmla="*/ 17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364">
                <a:moveTo>
                  <a:pt x="0" y="175"/>
                </a:moveTo>
                <a:cubicBezTo>
                  <a:pt x="142" y="174"/>
                  <a:pt x="172" y="142"/>
                  <a:pt x="174" y="0"/>
                </a:cubicBezTo>
                <a:cubicBezTo>
                  <a:pt x="188" y="0"/>
                  <a:pt x="188" y="0"/>
                  <a:pt x="188" y="0"/>
                </a:cubicBezTo>
                <a:cubicBezTo>
                  <a:pt x="189" y="142"/>
                  <a:pt x="219" y="174"/>
                  <a:pt x="361" y="175"/>
                </a:cubicBezTo>
                <a:cubicBezTo>
                  <a:pt x="361" y="189"/>
                  <a:pt x="361" y="189"/>
                  <a:pt x="361" y="189"/>
                </a:cubicBezTo>
                <a:cubicBezTo>
                  <a:pt x="219" y="190"/>
                  <a:pt x="189" y="222"/>
                  <a:pt x="188" y="364"/>
                </a:cubicBezTo>
                <a:cubicBezTo>
                  <a:pt x="174" y="364"/>
                  <a:pt x="174" y="364"/>
                  <a:pt x="174" y="364"/>
                </a:cubicBezTo>
                <a:cubicBezTo>
                  <a:pt x="172" y="222"/>
                  <a:pt x="142" y="190"/>
                  <a:pt x="0" y="189"/>
                </a:cubicBezTo>
                <a:cubicBezTo>
                  <a:pt x="0" y="176"/>
                  <a:pt x="0" y="176"/>
                  <a:pt x="0" y="176"/>
                </a:cubicBezTo>
                <a:lnTo>
                  <a:pt x="0" y="175"/>
                </a:lnTo>
                <a:close/>
              </a:path>
            </a:pathLst>
          </a:custGeom>
          <a:solidFill>
            <a:srgbClr val="E5007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p:nvPr userDrawn="1"/>
        </p:nvGrpSpPr>
        <p:grpSpPr>
          <a:xfrm>
            <a:off x="962174" y="793750"/>
            <a:ext cx="3149870" cy="1142104"/>
            <a:chOff x="612775" y="1068388"/>
            <a:chExt cx="3852862" cy="1397000"/>
          </a:xfrm>
        </p:grpSpPr>
        <p:sp>
          <p:nvSpPr>
            <p:cNvPr id="28" name="Freeform 6"/>
            <p:cNvSpPr>
              <a:spLocks/>
            </p:cNvSpPr>
            <p:nvPr userDrawn="1"/>
          </p:nvSpPr>
          <p:spPr bwMode="auto">
            <a:xfrm>
              <a:off x="612775" y="1087438"/>
              <a:ext cx="874712" cy="1358900"/>
            </a:xfrm>
            <a:custGeom>
              <a:avLst/>
              <a:gdLst>
                <a:gd name="T0" fmla="*/ 0 w 323"/>
                <a:gd name="T1" fmla="*/ 14 h 501"/>
                <a:gd name="T2" fmla="*/ 13 w 323"/>
                <a:gd name="T3" fmla="*/ 0 h 501"/>
                <a:gd name="T4" fmla="*/ 310 w 323"/>
                <a:gd name="T5" fmla="*/ 0 h 501"/>
                <a:gd name="T6" fmla="*/ 323 w 323"/>
                <a:gd name="T7" fmla="*/ 14 h 501"/>
                <a:gd name="T8" fmla="*/ 323 w 323"/>
                <a:gd name="T9" fmla="*/ 92 h 501"/>
                <a:gd name="T10" fmla="*/ 310 w 323"/>
                <a:gd name="T11" fmla="*/ 106 h 501"/>
                <a:gd name="T12" fmla="*/ 111 w 323"/>
                <a:gd name="T13" fmla="*/ 106 h 501"/>
                <a:gd name="T14" fmla="*/ 111 w 323"/>
                <a:gd name="T15" fmla="*/ 194 h 501"/>
                <a:gd name="T16" fmla="*/ 275 w 323"/>
                <a:gd name="T17" fmla="*/ 194 h 501"/>
                <a:gd name="T18" fmla="*/ 288 w 323"/>
                <a:gd name="T19" fmla="*/ 208 h 501"/>
                <a:gd name="T20" fmla="*/ 288 w 323"/>
                <a:gd name="T21" fmla="*/ 286 h 501"/>
                <a:gd name="T22" fmla="*/ 275 w 323"/>
                <a:gd name="T23" fmla="*/ 299 h 501"/>
                <a:gd name="T24" fmla="*/ 111 w 323"/>
                <a:gd name="T25" fmla="*/ 299 h 501"/>
                <a:gd name="T26" fmla="*/ 111 w 323"/>
                <a:gd name="T27" fmla="*/ 396 h 501"/>
                <a:gd name="T28" fmla="*/ 310 w 323"/>
                <a:gd name="T29" fmla="*/ 396 h 501"/>
                <a:gd name="T30" fmla="*/ 323 w 323"/>
                <a:gd name="T31" fmla="*/ 410 h 501"/>
                <a:gd name="T32" fmla="*/ 323 w 323"/>
                <a:gd name="T33" fmla="*/ 488 h 501"/>
                <a:gd name="T34" fmla="*/ 310 w 323"/>
                <a:gd name="T35" fmla="*/ 501 h 501"/>
                <a:gd name="T36" fmla="*/ 13 w 323"/>
                <a:gd name="T37" fmla="*/ 501 h 501"/>
                <a:gd name="T38" fmla="*/ 0 w 323"/>
                <a:gd name="T39" fmla="*/ 488 h 501"/>
                <a:gd name="T40" fmla="*/ 0 w 323"/>
                <a:gd name="T41" fmla="*/ 1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501">
                  <a:moveTo>
                    <a:pt x="0" y="14"/>
                  </a:moveTo>
                  <a:cubicBezTo>
                    <a:pt x="0" y="7"/>
                    <a:pt x="6" y="0"/>
                    <a:pt x="13" y="0"/>
                  </a:cubicBezTo>
                  <a:cubicBezTo>
                    <a:pt x="310" y="0"/>
                    <a:pt x="310" y="0"/>
                    <a:pt x="310" y="0"/>
                  </a:cubicBezTo>
                  <a:cubicBezTo>
                    <a:pt x="317" y="0"/>
                    <a:pt x="323" y="7"/>
                    <a:pt x="323" y="14"/>
                  </a:cubicBezTo>
                  <a:cubicBezTo>
                    <a:pt x="323" y="92"/>
                    <a:pt x="323" y="92"/>
                    <a:pt x="323" y="92"/>
                  </a:cubicBezTo>
                  <a:cubicBezTo>
                    <a:pt x="323" y="99"/>
                    <a:pt x="317" y="106"/>
                    <a:pt x="310" y="106"/>
                  </a:cubicBezTo>
                  <a:cubicBezTo>
                    <a:pt x="111" y="106"/>
                    <a:pt x="111" y="106"/>
                    <a:pt x="111" y="106"/>
                  </a:cubicBezTo>
                  <a:cubicBezTo>
                    <a:pt x="111" y="194"/>
                    <a:pt x="111" y="194"/>
                    <a:pt x="111" y="194"/>
                  </a:cubicBezTo>
                  <a:cubicBezTo>
                    <a:pt x="275" y="194"/>
                    <a:pt x="275" y="194"/>
                    <a:pt x="275" y="194"/>
                  </a:cubicBezTo>
                  <a:cubicBezTo>
                    <a:pt x="282" y="194"/>
                    <a:pt x="288" y="201"/>
                    <a:pt x="288" y="208"/>
                  </a:cubicBezTo>
                  <a:cubicBezTo>
                    <a:pt x="288" y="286"/>
                    <a:pt x="288" y="286"/>
                    <a:pt x="288" y="286"/>
                  </a:cubicBezTo>
                  <a:cubicBezTo>
                    <a:pt x="288" y="294"/>
                    <a:pt x="282" y="299"/>
                    <a:pt x="275" y="299"/>
                  </a:cubicBezTo>
                  <a:cubicBezTo>
                    <a:pt x="111" y="299"/>
                    <a:pt x="111" y="299"/>
                    <a:pt x="111" y="299"/>
                  </a:cubicBezTo>
                  <a:cubicBezTo>
                    <a:pt x="111" y="396"/>
                    <a:pt x="111" y="396"/>
                    <a:pt x="111" y="396"/>
                  </a:cubicBezTo>
                  <a:cubicBezTo>
                    <a:pt x="310" y="396"/>
                    <a:pt x="310" y="396"/>
                    <a:pt x="310" y="396"/>
                  </a:cubicBezTo>
                  <a:cubicBezTo>
                    <a:pt x="317" y="396"/>
                    <a:pt x="323" y="402"/>
                    <a:pt x="323" y="410"/>
                  </a:cubicBezTo>
                  <a:cubicBezTo>
                    <a:pt x="323" y="488"/>
                    <a:pt x="323" y="488"/>
                    <a:pt x="323" y="488"/>
                  </a:cubicBezTo>
                  <a:cubicBezTo>
                    <a:pt x="323" y="495"/>
                    <a:pt x="317" y="501"/>
                    <a:pt x="310" y="501"/>
                  </a:cubicBezTo>
                  <a:cubicBezTo>
                    <a:pt x="13" y="501"/>
                    <a:pt x="13" y="501"/>
                    <a:pt x="13" y="501"/>
                  </a:cubicBezTo>
                  <a:cubicBezTo>
                    <a:pt x="6" y="501"/>
                    <a:pt x="0" y="495"/>
                    <a:pt x="0" y="488"/>
                  </a:cubicBezTo>
                  <a:lnTo>
                    <a:pt x="0" y="14"/>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7"/>
            <p:cNvSpPr>
              <a:spLocks noEditPoints="1"/>
            </p:cNvSpPr>
            <p:nvPr userDrawn="1"/>
          </p:nvSpPr>
          <p:spPr bwMode="auto">
            <a:xfrm>
              <a:off x="1520825" y="1068388"/>
              <a:ext cx="1323975" cy="1377950"/>
            </a:xfrm>
            <a:custGeom>
              <a:avLst/>
              <a:gdLst>
                <a:gd name="T0" fmla="*/ 5 w 488"/>
                <a:gd name="T1" fmla="*/ 490 h 508"/>
                <a:gd name="T2" fmla="*/ 229 w 488"/>
                <a:gd name="T3" fmla="*/ 8 h 508"/>
                <a:gd name="T4" fmla="*/ 241 w 488"/>
                <a:gd name="T5" fmla="*/ 0 h 508"/>
                <a:gd name="T6" fmla="*/ 248 w 488"/>
                <a:gd name="T7" fmla="*/ 0 h 508"/>
                <a:gd name="T8" fmla="*/ 260 w 488"/>
                <a:gd name="T9" fmla="*/ 8 h 508"/>
                <a:gd name="T10" fmla="*/ 484 w 488"/>
                <a:gd name="T11" fmla="*/ 490 h 508"/>
                <a:gd name="T12" fmla="*/ 472 w 488"/>
                <a:gd name="T13" fmla="*/ 508 h 508"/>
                <a:gd name="T14" fmla="*/ 392 w 488"/>
                <a:gd name="T15" fmla="*/ 508 h 508"/>
                <a:gd name="T16" fmla="*/ 367 w 488"/>
                <a:gd name="T17" fmla="*/ 490 h 508"/>
                <a:gd name="T18" fmla="*/ 342 w 488"/>
                <a:gd name="T19" fmla="*/ 434 h 508"/>
                <a:gd name="T20" fmla="*/ 147 w 488"/>
                <a:gd name="T21" fmla="*/ 434 h 508"/>
                <a:gd name="T22" fmla="*/ 121 w 488"/>
                <a:gd name="T23" fmla="*/ 491 h 508"/>
                <a:gd name="T24" fmla="*/ 95 w 488"/>
                <a:gd name="T25" fmla="*/ 508 h 508"/>
                <a:gd name="T26" fmla="*/ 17 w 488"/>
                <a:gd name="T27" fmla="*/ 508 h 508"/>
                <a:gd name="T28" fmla="*/ 5 w 488"/>
                <a:gd name="T29" fmla="*/ 490 h 508"/>
                <a:gd name="T30" fmla="*/ 299 w 488"/>
                <a:gd name="T31" fmla="*/ 336 h 508"/>
                <a:gd name="T32" fmla="*/ 244 w 488"/>
                <a:gd name="T33" fmla="*/ 218 h 508"/>
                <a:gd name="T34" fmla="*/ 244 w 488"/>
                <a:gd name="T35" fmla="*/ 218 h 508"/>
                <a:gd name="T36" fmla="*/ 190 w 488"/>
                <a:gd name="T37" fmla="*/ 336 h 508"/>
                <a:gd name="T38" fmla="*/ 299 w 488"/>
                <a:gd name="T39" fmla="*/ 33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8" h="508">
                  <a:moveTo>
                    <a:pt x="5" y="490"/>
                  </a:moveTo>
                  <a:cubicBezTo>
                    <a:pt x="229" y="8"/>
                    <a:pt x="229" y="8"/>
                    <a:pt x="229" y="8"/>
                  </a:cubicBezTo>
                  <a:cubicBezTo>
                    <a:pt x="231" y="4"/>
                    <a:pt x="236" y="0"/>
                    <a:pt x="241" y="0"/>
                  </a:cubicBezTo>
                  <a:cubicBezTo>
                    <a:pt x="248" y="0"/>
                    <a:pt x="248" y="0"/>
                    <a:pt x="248" y="0"/>
                  </a:cubicBezTo>
                  <a:cubicBezTo>
                    <a:pt x="253" y="0"/>
                    <a:pt x="258" y="4"/>
                    <a:pt x="260" y="8"/>
                  </a:cubicBezTo>
                  <a:cubicBezTo>
                    <a:pt x="484" y="490"/>
                    <a:pt x="484" y="490"/>
                    <a:pt x="484" y="490"/>
                  </a:cubicBezTo>
                  <a:cubicBezTo>
                    <a:pt x="488" y="499"/>
                    <a:pt x="483" y="508"/>
                    <a:pt x="472" y="508"/>
                  </a:cubicBezTo>
                  <a:cubicBezTo>
                    <a:pt x="392" y="508"/>
                    <a:pt x="392" y="508"/>
                    <a:pt x="392" y="508"/>
                  </a:cubicBezTo>
                  <a:cubicBezTo>
                    <a:pt x="379" y="508"/>
                    <a:pt x="374" y="504"/>
                    <a:pt x="367" y="490"/>
                  </a:cubicBezTo>
                  <a:cubicBezTo>
                    <a:pt x="342" y="434"/>
                    <a:pt x="342" y="434"/>
                    <a:pt x="342" y="434"/>
                  </a:cubicBezTo>
                  <a:cubicBezTo>
                    <a:pt x="147" y="434"/>
                    <a:pt x="147" y="434"/>
                    <a:pt x="147" y="434"/>
                  </a:cubicBezTo>
                  <a:cubicBezTo>
                    <a:pt x="121" y="491"/>
                    <a:pt x="121" y="491"/>
                    <a:pt x="121" y="491"/>
                  </a:cubicBezTo>
                  <a:cubicBezTo>
                    <a:pt x="118" y="500"/>
                    <a:pt x="110" y="508"/>
                    <a:pt x="95" y="508"/>
                  </a:cubicBezTo>
                  <a:cubicBezTo>
                    <a:pt x="17" y="508"/>
                    <a:pt x="17" y="508"/>
                    <a:pt x="17" y="508"/>
                  </a:cubicBezTo>
                  <a:cubicBezTo>
                    <a:pt x="6" y="508"/>
                    <a:pt x="0" y="499"/>
                    <a:pt x="5" y="490"/>
                  </a:cubicBezTo>
                  <a:close/>
                  <a:moveTo>
                    <a:pt x="299" y="336"/>
                  </a:moveTo>
                  <a:cubicBezTo>
                    <a:pt x="244" y="218"/>
                    <a:pt x="244" y="218"/>
                    <a:pt x="244" y="218"/>
                  </a:cubicBezTo>
                  <a:cubicBezTo>
                    <a:pt x="244" y="218"/>
                    <a:pt x="244" y="218"/>
                    <a:pt x="244" y="218"/>
                  </a:cubicBezTo>
                  <a:cubicBezTo>
                    <a:pt x="190" y="336"/>
                    <a:pt x="190" y="336"/>
                    <a:pt x="190" y="336"/>
                  </a:cubicBezTo>
                  <a:lnTo>
                    <a:pt x="299" y="336"/>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8"/>
            <p:cNvSpPr>
              <a:spLocks/>
            </p:cNvSpPr>
            <p:nvPr userDrawn="1"/>
          </p:nvSpPr>
          <p:spPr bwMode="auto">
            <a:xfrm>
              <a:off x="2597150" y="1087438"/>
              <a:ext cx="936625" cy="1358900"/>
            </a:xfrm>
            <a:custGeom>
              <a:avLst/>
              <a:gdLst>
                <a:gd name="T0" fmla="*/ 116 w 345"/>
                <a:gd name="T1" fmla="*/ 106 h 501"/>
                <a:gd name="T2" fmla="*/ 14 w 345"/>
                <a:gd name="T3" fmla="*/ 106 h 501"/>
                <a:gd name="T4" fmla="*/ 0 w 345"/>
                <a:gd name="T5" fmla="*/ 92 h 501"/>
                <a:gd name="T6" fmla="*/ 0 w 345"/>
                <a:gd name="T7" fmla="*/ 14 h 501"/>
                <a:gd name="T8" fmla="*/ 14 w 345"/>
                <a:gd name="T9" fmla="*/ 0 h 501"/>
                <a:gd name="T10" fmla="*/ 332 w 345"/>
                <a:gd name="T11" fmla="*/ 0 h 501"/>
                <a:gd name="T12" fmla="*/ 345 w 345"/>
                <a:gd name="T13" fmla="*/ 14 h 501"/>
                <a:gd name="T14" fmla="*/ 345 w 345"/>
                <a:gd name="T15" fmla="*/ 92 h 501"/>
                <a:gd name="T16" fmla="*/ 332 w 345"/>
                <a:gd name="T17" fmla="*/ 106 h 501"/>
                <a:gd name="T18" fmla="*/ 229 w 345"/>
                <a:gd name="T19" fmla="*/ 106 h 501"/>
                <a:gd name="T20" fmla="*/ 229 w 345"/>
                <a:gd name="T21" fmla="*/ 488 h 501"/>
                <a:gd name="T22" fmla="*/ 216 w 345"/>
                <a:gd name="T23" fmla="*/ 501 h 501"/>
                <a:gd name="T24" fmla="*/ 130 w 345"/>
                <a:gd name="T25" fmla="*/ 501 h 501"/>
                <a:gd name="T26" fmla="*/ 116 w 345"/>
                <a:gd name="T27" fmla="*/ 488 h 501"/>
                <a:gd name="T28" fmla="*/ 116 w 345"/>
                <a:gd name="T29" fmla="*/ 10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501">
                  <a:moveTo>
                    <a:pt x="116" y="106"/>
                  </a:moveTo>
                  <a:cubicBezTo>
                    <a:pt x="14" y="106"/>
                    <a:pt x="14" y="106"/>
                    <a:pt x="14" y="106"/>
                  </a:cubicBezTo>
                  <a:cubicBezTo>
                    <a:pt x="6" y="106"/>
                    <a:pt x="0" y="99"/>
                    <a:pt x="0" y="92"/>
                  </a:cubicBezTo>
                  <a:cubicBezTo>
                    <a:pt x="0" y="14"/>
                    <a:pt x="0" y="14"/>
                    <a:pt x="0" y="14"/>
                  </a:cubicBezTo>
                  <a:cubicBezTo>
                    <a:pt x="0" y="7"/>
                    <a:pt x="6" y="0"/>
                    <a:pt x="14" y="0"/>
                  </a:cubicBezTo>
                  <a:cubicBezTo>
                    <a:pt x="332" y="0"/>
                    <a:pt x="332" y="0"/>
                    <a:pt x="332" y="0"/>
                  </a:cubicBezTo>
                  <a:cubicBezTo>
                    <a:pt x="339" y="0"/>
                    <a:pt x="345" y="7"/>
                    <a:pt x="345" y="14"/>
                  </a:cubicBezTo>
                  <a:cubicBezTo>
                    <a:pt x="345" y="92"/>
                    <a:pt x="345" y="92"/>
                    <a:pt x="345" y="92"/>
                  </a:cubicBezTo>
                  <a:cubicBezTo>
                    <a:pt x="345" y="99"/>
                    <a:pt x="339" y="106"/>
                    <a:pt x="332" y="106"/>
                  </a:cubicBezTo>
                  <a:cubicBezTo>
                    <a:pt x="229" y="106"/>
                    <a:pt x="229" y="106"/>
                    <a:pt x="229" y="106"/>
                  </a:cubicBezTo>
                  <a:cubicBezTo>
                    <a:pt x="229" y="488"/>
                    <a:pt x="229" y="488"/>
                    <a:pt x="229" y="488"/>
                  </a:cubicBezTo>
                  <a:cubicBezTo>
                    <a:pt x="229" y="495"/>
                    <a:pt x="223" y="501"/>
                    <a:pt x="216" y="501"/>
                  </a:cubicBezTo>
                  <a:cubicBezTo>
                    <a:pt x="130" y="501"/>
                    <a:pt x="130" y="501"/>
                    <a:pt x="130" y="501"/>
                  </a:cubicBezTo>
                  <a:cubicBezTo>
                    <a:pt x="123" y="501"/>
                    <a:pt x="116" y="495"/>
                    <a:pt x="116" y="488"/>
                  </a:cubicBezTo>
                  <a:lnTo>
                    <a:pt x="116" y="106"/>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9"/>
            <p:cNvSpPr>
              <a:spLocks/>
            </p:cNvSpPr>
            <p:nvPr userDrawn="1"/>
          </p:nvSpPr>
          <p:spPr bwMode="auto">
            <a:xfrm>
              <a:off x="3549650" y="1068388"/>
              <a:ext cx="915987" cy="1397000"/>
            </a:xfrm>
            <a:custGeom>
              <a:avLst/>
              <a:gdLst>
                <a:gd name="T0" fmla="*/ 8 w 338"/>
                <a:gd name="T1" fmla="*/ 460 h 515"/>
                <a:gd name="T2" fmla="*/ 5 w 338"/>
                <a:gd name="T3" fmla="*/ 439 h 515"/>
                <a:gd name="T4" fmla="*/ 38 w 338"/>
                <a:gd name="T5" fmla="*/ 381 h 515"/>
                <a:gd name="T6" fmla="*/ 62 w 338"/>
                <a:gd name="T7" fmla="*/ 377 h 515"/>
                <a:gd name="T8" fmla="*/ 164 w 338"/>
                <a:gd name="T9" fmla="*/ 416 h 515"/>
                <a:gd name="T10" fmla="*/ 213 w 338"/>
                <a:gd name="T11" fmla="*/ 373 h 515"/>
                <a:gd name="T12" fmla="*/ 139 w 338"/>
                <a:gd name="T13" fmla="*/ 301 h 515"/>
                <a:gd name="T14" fmla="*/ 1 w 338"/>
                <a:gd name="T15" fmla="*/ 143 h 515"/>
                <a:gd name="T16" fmla="*/ 166 w 338"/>
                <a:gd name="T17" fmla="*/ 0 h 515"/>
                <a:gd name="T18" fmla="*/ 319 w 338"/>
                <a:gd name="T19" fmla="*/ 54 h 515"/>
                <a:gd name="T20" fmla="*/ 323 w 338"/>
                <a:gd name="T21" fmla="*/ 77 h 515"/>
                <a:gd name="T22" fmla="*/ 287 w 338"/>
                <a:gd name="T23" fmla="*/ 132 h 515"/>
                <a:gd name="T24" fmla="*/ 255 w 338"/>
                <a:gd name="T25" fmla="*/ 137 h 515"/>
                <a:gd name="T26" fmla="*/ 159 w 338"/>
                <a:gd name="T27" fmla="*/ 98 h 515"/>
                <a:gd name="T28" fmla="*/ 115 w 338"/>
                <a:gd name="T29" fmla="*/ 138 h 515"/>
                <a:gd name="T30" fmla="*/ 193 w 338"/>
                <a:gd name="T31" fmla="*/ 204 h 515"/>
                <a:gd name="T32" fmla="*/ 338 w 338"/>
                <a:gd name="T33" fmla="*/ 367 h 515"/>
                <a:gd name="T34" fmla="*/ 169 w 338"/>
                <a:gd name="T35" fmla="*/ 515 h 515"/>
                <a:gd name="T36" fmla="*/ 8 w 338"/>
                <a:gd name="T37" fmla="*/ 46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515">
                  <a:moveTo>
                    <a:pt x="8" y="460"/>
                  </a:moveTo>
                  <a:cubicBezTo>
                    <a:pt x="2" y="454"/>
                    <a:pt x="0" y="448"/>
                    <a:pt x="5" y="439"/>
                  </a:cubicBezTo>
                  <a:cubicBezTo>
                    <a:pt x="38" y="381"/>
                    <a:pt x="38" y="381"/>
                    <a:pt x="38" y="381"/>
                  </a:cubicBezTo>
                  <a:cubicBezTo>
                    <a:pt x="44" y="372"/>
                    <a:pt x="55" y="372"/>
                    <a:pt x="62" y="377"/>
                  </a:cubicBezTo>
                  <a:cubicBezTo>
                    <a:pt x="82" y="390"/>
                    <a:pt x="119" y="416"/>
                    <a:pt x="164" y="416"/>
                  </a:cubicBezTo>
                  <a:cubicBezTo>
                    <a:pt x="192" y="416"/>
                    <a:pt x="213" y="398"/>
                    <a:pt x="213" y="373"/>
                  </a:cubicBezTo>
                  <a:cubicBezTo>
                    <a:pt x="213" y="343"/>
                    <a:pt x="187" y="324"/>
                    <a:pt x="139" y="301"/>
                  </a:cubicBezTo>
                  <a:cubicBezTo>
                    <a:pt x="70" y="267"/>
                    <a:pt x="1" y="228"/>
                    <a:pt x="1" y="143"/>
                  </a:cubicBezTo>
                  <a:cubicBezTo>
                    <a:pt x="1" y="72"/>
                    <a:pt x="56" y="0"/>
                    <a:pt x="166" y="0"/>
                  </a:cubicBezTo>
                  <a:cubicBezTo>
                    <a:pt x="240" y="0"/>
                    <a:pt x="298" y="38"/>
                    <a:pt x="319" y="54"/>
                  </a:cubicBezTo>
                  <a:cubicBezTo>
                    <a:pt x="328" y="59"/>
                    <a:pt x="326" y="72"/>
                    <a:pt x="323" y="77"/>
                  </a:cubicBezTo>
                  <a:cubicBezTo>
                    <a:pt x="287" y="132"/>
                    <a:pt x="287" y="132"/>
                    <a:pt x="287" y="132"/>
                  </a:cubicBezTo>
                  <a:cubicBezTo>
                    <a:pt x="282" y="140"/>
                    <a:pt x="270" y="145"/>
                    <a:pt x="255" y="137"/>
                  </a:cubicBezTo>
                  <a:cubicBezTo>
                    <a:pt x="239" y="125"/>
                    <a:pt x="197" y="98"/>
                    <a:pt x="159" y="98"/>
                  </a:cubicBezTo>
                  <a:cubicBezTo>
                    <a:pt x="129" y="98"/>
                    <a:pt x="115" y="117"/>
                    <a:pt x="115" y="138"/>
                  </a:cubicBezTo>
                  <a:cubicBezTo>
                    <a:pt x="115" y="161"/>
                    <a:pt x="143" y="180"/>
                    <a:pt x="193" y="204"/>
                  </a:cubicBezTo>
                  <a:cubicBezTo>
                    <a:pt x="256" y="235"/>
                    <a:pt x="338" y="270"/>
                    <a:pt x="338" y="367"/>
                  </a:cubicBezTo>
                  <a:cubicBezTo>
                    <a:pt x="338" y="441"/>
                    <a:pt x="274" y="515"/>
                    <a:pt x="169" y="515"/>
                  </a:cubicBezTo>
                  <a:cubicBezTo>
                    <a:pt x="76" y="515"/>
                    <a:pt x="24" y="477"/>
                    <a:pt x="8" y="460"/>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 name="Group 31"/>
          <p:cNvGrpSpPr/>
          <p:nvPr userDrawn="1"/>
        </p:nvGrpSpPr>
        <p:grpSpPr>
          <a:xfrm>
            <a:off x="747863" y="2082800"/>
            <a:ext cx="3500288" cy="1143402"/>
            <a:chOff x="398463" y="2595563"/>
            <a:chExt cx="4281487" cy="1398588"/>
          </a:xfrm>
        </p:grpSpPr>
        <p:sp>
          <p:nvSpPr>
            <p:cNvPr id="33" name="Freeform 10"/>
            <p:cNvSpPr>
              <a:spLocks noEditPoints="1"/>
            </p:cNvSpPr>
            <p:nvPr userDrawn="1"/>
          </p:nvSpPr>
          <p:spPr bwMode="auto">
            <a:xfrm>
              <a:off x="398463" y="2614613"/>
              <a:ext cx="939800" cy="1360488"/>
            </a:xfrm>
            <a:custGeom>
              <a:avLst/>
              <a:gdLst>
                <a:gd name="T0" fmla="*/ 253 w 347"/>
                <a:gd name="T1" fmla="*/ 246 h 501"/>
                <a:gd name="T2" fmla="*/ 347 w 347"/>
                <a:gd name="T3" fmla="*/ 363 h 501"/>
                <a:gd name="T4" fmla="*/ 191 w 347"/>
                <a:gd name="T5" fmla="*/ 501 h 501"/>
                <a:gd name="T6" fmla="*/ 14 w 347"/>
                <a:gd name="T7" fmla="*/ 501 h 501"/>
                <a:gd name="T8" fmla="*/ 0 w 347"/>
                <a:gd name="T9" fmla="*/ 487 h 501"/>
                <a:gd name="T10" fmla="*/ 0 w 347"/>
                <a:gd name="T11" fmla="*/ 14 h 501"/>
                <a:gd name="T12" fmla="*/ 14 w 347"/>
                <a:gd name="T13" fmla="*/ 0 h 501"/>
                <a:gd name="T14" fmla="*/ 180 w 347"/>
                <a:gd name="T15" fmla="*/ 0 h 501"/>
                <a:gd name="T16" fmla="*/ 334 w 347"/>
                <a:gd name="T17" fmla="*/ 133 h 501"/>
                <a:gd name="T18" fmla="*/ 253 w 347"/>
                <a:gd name="T19" fmla="*/ 246 h 501"/>
                <a:gd name="T20" fmla="*/ 171 w 347"/>
                <a:gd name="T21" fmla="*/ 203 h 501"/>
                <a:gd name="T22" fmla="*/ 217 w 347"/>
                <a:gd name="T23" fmla="*/ 152 h 501"/>
                <a:gd name="T24" fmla="*/ 171 w 347"/>
                <a:gd name="T25" fmla="*/ 103 h 501"/>
                <a:gd name="T26" fmla="*/ 112 w 347"/>
                <a:gd name="T27" fmla="*/ 103 h 501"/>
                <a:gd name="T28" fmla="*/ 112 w 347"/>
                <a:gd name="T29" fmla="*/ 203 h 501"/>
                <a:gd name="T30" fmla="*/ 171 w 347"/>
                <a:gd name="T31" fmla="*/ 203 h 501"/>
                <a:gd name="T32" fmla="*/ 172 w 347"/>
                <a:gd name="T33" fmla="*/ 399 h 501"/>
                <a:gd name="T34" fmla="*/ 228 w 347"/>
                <a:gd name="T35" fmla="*/ 347 h 501"/>
                <a:gd name="T36" fmla="*/ 174 w 347"/>
                <a:gd name="T37" fmla="*/ 296 h 501"/>
                <a:gd name="T38" fmla="*/ 112 w 347"/>
                <a:gd name="T39" fmla="*/ 296 h 501"/>
                <a:gd name="T40" fmla="*/ 112 w 347"/>
                <a:gd name="T41" fmla="*/ 399 h 501"/>
                <a:gd name="T42" fmla="*/ 172 w 347"/>
                <a:gd name="T43" fmla="*/ 399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7" h="501">
                  <a:moveTo>
                    <a:pt x="253" y="246"/>
                  </a:moveTo>
                  <a:cubicBezTo>
                    <a:pt x="296" y="261"/>
                    <a:pt x="347" y="293"/>
                    <a:pt x="347" y="363"/>
                  </a:cubicBezTo>
                  <a:cubicBezTo>
                    <a:pt x="347" y="447"/>
                    <a:pt x="276" y="501"/>
                    <a:pt x="191" y="501"/>
                  </a:cubicBezTo>
                  <a:cubicBezTo>
                    <a:pt x="14" y="501"/>
                    <a:pt x="14" y="501"/>
                    <a:pt x="14" y="501"/>
                  </a:cubicBezTo>
                  <a:cubicBezTo>
                    <a:pt x="6" y="501"/>
                    <a:pt x="0" y="494"/>
                    <a:pt x="0" y="487"/>
                  </a:cubicBezTo>
                  <a:cubicBezTo>
                    <a:pt x="0" y="14"/>
                    <a:pt x="0" y="14"/>
                    <a:pt x="0" y="14"/>
                  </a:cubicBezTo>
                  <a:cubicBezTo>
                    <a:pt x="0" y="7"/>
                    <a:pt x="6" y="0"/>
                    <a:pt x="14" y="0"/>
                  </a:cubicBezTo>
                  <a:cubicBezTo>
                    <a:pt x="180" y="0"/>
                    <a:pt x="180" y="0"/>
                    <a:pt x="180" y="0"/>
                  </a:cubicBezTo>
                  <a:cubicBezTo>
                    <a:pt x="265" y="0"/>
                    <a:pt x="334" y="58"/>
                    <a:pt x="334" y="133"/>
                  </a:cubicBezTo>
                  <a:cubicBezTo>
                    <a:pt x="334" y="190"/>
                    <a:pt x="293" y="229"/>
                    <a:pt x="253" y="246"/>
                  </a:cubicBezTo>
                  <a:close/>
                  <a:moveTo>
                    <a:pt x="171" y="203"/>
                  </a:moveTo>
                  <a:cubicBezTo>
                    <a:pt x="198" y="203"/>
                    <a:pt x="217" y="180"/>
                    <a:pt x="217" y="152"/>
                  </a:cubicBezTo>
                  <a:cubicBezTo>
                    <a:pt x="217" y="123"/>
                    <a:pt x="198" y="103"/>
                    <a:pt x="171" y="103"/>
                  </a:cubicBezTo>
                  <a:cubicBezTo>
                    <a:pt x="112" y="103"/>
                    <a:pt x="112" y="103"/>
                    <a:pt x="112" y="103"/>
                  </a:cubicBezTo>
                  <a:cubicBezTo>
                    <a:pt x="112" y="203"/>
                    <a:pt x="112" y="203"/>
                    <a:pt x="112" y="203"/>
                  </a:cubicBezTo>
                  <a:lnTo>
                    <a:pt x="171" y="203"/>
                  </a:lnTo>
                  <a:close/>
                  <a:moveTo>
                    <a:pt x="172" y="399"/>
                  </a:moveTo>
                  <a:cubicBezTo>
                    <a:pt x="208" y="399"/>
                    <a:pt x="228" y="381"/>
                    <a:pt x="228" y="347"/>
                  </a:cubicBezTo>
                  <a:cubicBezTo>
                    <a:pt x="228" y="319"/>
                    <a:pt x="209" y="296"/>
                    <a:pt x="174" y="296"/>
                  </a:cubicBezTo>
                  <a:cubicBezTo>
                    <a:pt x="112" y="296"/>
                    <a:pt x="112" y="296"/>
                    <a:pt x="112" y="296"/>
                  </a:cubicBezTo>
                  <a:cubicBezTo>
                    <a:pt x="112" y="399"/>
                    <a:pt x="112" y="399"/>
                    <a:pt x="112" y="399"/>
                  </a:cubicBezTo>
                  <a:lnTo>
                    <a:pt x="172" y="399"/>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1"/>
            <p:cNvSpPr>
              <a:spLocks/>
            </p:cNvSpPr>
            <p:nvPr userDrawn="1"/>
          </p:nvSpPr>
          <p:spPr bwMode="auto">
            <a:xfrm>
              <a:off x="1379538" y="2614613"/>
              <a:ext cx="1106487" cy="1379538"/>
            </a:xfrm>
            <a:custGeom>
              <a:avLst/>
              <a:gdLst>
                <a:gd name="T0" fmla="*/ 0 w 408"/>
                <a:gd name="T1" fmla="*/ 14 h 508"/>
                <a:gd name="T2" fmla="*/ 14 w 408"/>
                <a:gd name="T3" fmla="*/ 0 h 508"/>
                <a:gd name="T4" fmla="*/ 102 w 408"/>
                <a:gd name="T5" fmla="*/ 0 h 508"/>
                <a:gd name="T6" fmla="*/ 115 w 408"/>
                <a:gd name="T7" fmla="*/ 14 h 508"/>
                <a:gd name="T8" fmla="*/ 115 w 408"/>
                <a:gd name="T9" fmla="*/ 312 h 508"/>
                <a:gd name="T10" fmla="*/ 203 w 408"/>
                <a:gd name="T11" fmla="*/ 394 h 508"/>
                <a:gd name="T12" fmla="*/ 293 w 408"/>
                <a:gd name="T13" fmla="*/ 312 h 508"/>
                <a:gd name="T14" fmla="*/ 293 w 408"/>
                <a:gd name="T15" fmla="*/ 14 h 508"/>
                <a:gd name="T16" fmla="*/ 306 w 408"/>
                <a:gd name="T17" fmla="*/ 0 h 508"/>
                <a:gd name="T18" fmla="*/ 394 w 408"/>
                <a:gd name="T19" fmla="*/ 0 h 508"/>
                <a:gd name="T20" fmla="*/ 408 w 408"/>
                <a:gd name="T21" fmla="*/ 14 h 508"/>
                <a:gd name="T22" fmla="*/ 408 w 408"/>
                <a:gd name="T23" fmla="*/ 318 h 508"/>
                <a:gd name="T24" fmla="*/ 203 w 408"/>
                <a:gd name="T25" fmla="*/ 508 h 508"/>
                <a:gd name="T26" fmla="*/ 0 w 408"/>
                <a:gd name="T27" fmla="*/ 318 h 508"/>
                <a:gd name="T28" fmla="*/ 0 w 408"/>
                <a:gd name="T29" fmla="*/ 1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508">
                  <a:moveTo>
                    <a:pt x="0" y="14"/>
                  </a:moveTo>
                  <a:cubicBezTo>
                    <a:pt x="0" y="7"/>
                    <a:pt x="6" y="0"/>
                    <a:pt x="14" y="0"/>
                  </a:cubicBezTo>
                  <a:cubicBezTo>
                    <a:pt x="102" y="0"/>
                    <a:pt x="102" y="0"/>
                    <a:pt x="102" y="0"/>
                  </a:cubicBezTo>
                  <a:cubicBezTo>
                    <a:pt x="109" y="0"/>
                    <a:pt x="115" y="7"/>
                    <a:pt x="115" y="14"/>
                  </a:cubicBezTo>
                  <a:cubicBezTo>
                    <a:pt x="115" y="312"/>
                    <a:pt x="115" y="312"/>
                    <a:pt x="115" y="312"/>
                  </a:cubicBezTo>
                  <a:cubicBezTo>
                    <a:pt x="115" y="364"/>
                    <a:pt x="152" y="394"/>
                    <a:pt x="203" y="394"/>
                  </a:cubicBezTo>
                  <a:cubicBezTo>
                    <a:pt x="255" y="394"/>
                    <a:pt x="293" y="364"/>
                    <a:pt x="293" y="312"/>
                  </a:cubicBezTo>
                  <a:cubicBezTo>
                    <a:pt x="293" y="14"/>
                    <a:pt x="293" y="14"/>
                    <a:pt x="293" y="14"/>
                  </a:cubicBezTo>
                  <a:cubicBezTo>
                    <a:pt x="293" y="7"/>
                    <a:pt x="298" y="0"/>
                    <a:pt x="306" y="0"/>
                  </a:cubicBezTo>
                  <a:cubicBezTo>
                    <a:pt x="394" y="0"/>
                    <a:pt x="394" y="0"/>
                    <a:pt x="394" y="0"/>
                  </a:cubicBezTo>
                  <a:cubicBezTo>
                    <a:pt x="401" y="0"/>
                    <a:pt x="408" y="7"/>
                    <a:pt x="408" y="14"/>
                  </a:cubicBezTo>
                  <a:cubicBezTo>
                    <a:pt x="408" y="318"/>
                    <a:pt x="408" y="318"/>
                    <a:pt x="408" y="318"/>
                  </a:cubicBezTo>
                  <a:cubicBezTo>
                    <a:pt x="408" y="427"/>
                    <a:pt x="316" y="508"/>
                    <a:pt x="203" y="508"/>
                  </a:cubicBezTo>
                  <a:cubicBezTo>
                    <a:pt x="91" y="508"/>
                    <a:pt x="0" y="427"/>
                    <a:pt x="0" y="318"/>
                  </a:cubicBezTo>
                  <a:lnTo>
                    <a:pt x="0" y="14"/>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2"/>
            <p:cNvSpPr>
              <a:spLocks/>
            </p:cNvSpPr>
            <p:nvPr userDrawn="1"/>
          </p:nvSpPr>
          <p:spPr bwMode="auto">
            <a:xfrm>
              <a:off x="2528888" y="2598738"/>
              <a:ext cx="1193800" cy="1392238"/>
            </a:xfrm>
            <a:custGeom>
              <a:avLst/>
              <a:gdLst>
                <a:gd name="T0" fmla="*/ 257 w 440"/>
                <a:gd name="T1" fmla="*/ 0 h 513"/>
                <a:gd name="T2" fmla="*/ 432 w 440"/>
                <a:gd name="T3" fmla="*/ 67 h 513"/>
                <a:gd name="T4" fmla="*/ 433 w 440"/>
                <a:gd name="T5" fmla="*/ 86 h 513"/>
                <a:gd name="T6" fmla="*/ 376 w 440"/>
                <a:gd name="T7" fmla="*/ 146 h 513"/>
                <a:gd name="T8" fmla="*/ 357 w 440"/>
                <a:gd name="T9" fmla="*/ 147 h 513"/>
                <a:gd name="T10" fmla="*/ 263 w 440"/>
                <a:gd name="T11" fmla="*/ 113 h 513"/>
                <a:gd name="T12" fmla="*/ 123 w 440"/>
                <a:gd name="T13" fmla="*/ 257 h 513"/>
                <a:gd name="T14" fmla="*/ 264 w 440"/>
                <a:gd name="T15" fmla="*/ 400 h 513"/>
                <a:gd name="T16" fmla="*/ 328 w 440"/>
                <a:gd name="T17" fmla="*/ 388 h 513"/>
                <a:gd name="T18" fmla="*/ 328 w 440"/>
                <a:gd name="T19" fmla="*/ 347 h 513"/>
                <a:gd name="T20" fmla="*/ 283 w 440"/>
                <a:gd name="T21" fmla="*/ 347 h 513"/>
                <a:gd name="T22" fmla="*/ 269 w 440"/>
                <a:gd name="T23" fmla="*/ 334 h 513"/>
                <a:gd name="T24" fmla="*/ 269 w 440"/>
                <a:gd name="T25" fmla="*/ 263 h 513"/>
                <a:gd name="T26" fmla="*/ 283 w 440"/>
                <a:gd name="T27" fmla="*/ 249 h 513"/>
                <a:gd name="T28" fmla="*/ 427 w 440"/>
                <a:gd name="T29" fmla="*/ 249 h 513"/>
                <a:gd name="T30" fmla="*/ 439 w 440"/>
                <a:gd name="T31" fmla="*/ 263 h 513"/>
                <a:gd name="T32" fmla="*/ 440 w 440"/>
                <a:gd name="T33" fmla="*/ 455 h 513"/>
                <a:gd name="T34" fmla="*/ 434 w 440"/>
                <a:gd name="T35" fmla="*/ 467 h 513"/>
                <a:gd name="T36" fmla="*/ 257 w 440"/>
                <a:gd name="T37" fmla="*/ 513 h 513"/>
                <a:gd name="T38" fmla="*/ 0 w 440"/>
                <a:gd name="T39" fmla="*/ 257 h 513"/>
                <a:gd name="T40" fmla="*/ 257 w 440"/>
                <a:gd name="T4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 h="513">
                  <a:moveTo>
                    <a:pt x="257" y="0"/>
                  </a:moveTo>
                  <a:cubicBezTo>
                    <a:pt x="317" y="0"/>
                    <a:pt x="383" y="25"/>
                    <a:pt x="432" y="67"/>
                  </a:cubicBezTo>
                  <a:cubicBezTo>
                    <a:pt x="438" y="72"/>
                    <a:pt x="439" y="81"/>
                    <a:pt x="433" y="86"/>
                  </a:cubicBezTo>
                  <a:cubicBezTo>
                    <a:pt x="376" y="146"/>
                    <a:pt x="376" y="146"/>
                    <a:pt x="376" y="146"/>
                  </a:cubicBezTo>
                  <a:cubicBezTo>
                    <a:pt x="371" y="151"/>
                    <a:pt x="363" y="151"/>
                    <a:pt x="357" y="147"/>
                  </a:cubicBezTo>
                  <a:cubicBezTo>
                    <a:pt x="330" y="122"/>
                    <a:pt x="299" y="113"/>
                    <a:pt x="263" y="113"/>
                  </a:cubicBezTo>
                  <a:cubicBezTo>
                    <a:pt x="185" y="113"/>
                    <a:pt x="123" y="179"/>
                    <a:pt x="123" y="257"/>
                  </a:cubicBezTo>
                  <a:cubicBezTo>
                    <a:pt x="123" y="335"/>
                    <a:pt x="186" y="400"/>
                    <a:pt x="264" y="400"/>
                  </a:cubicBezTo>
                  <a:cubicBezTo>
                    <a:pt x="285" y="400"/>
                    <a:pt x="306" y="397"/>
                    <a:pt x="328" y="388"/>
                  </a:cubicBezTo>
                  <a:cubicBezTo>
                    <a:pt x="328" y="347"/>
                    <a:pt x="328" y="347"/>
                    <a:pt x="328" y="347"/>
                  </a:cubicBezTo>
                  <a:cubicBezTo>
                    <a:pt x="283" y="347"/>
                    <a:pt x="283" y="347"/>
                    <a:pt x="283" y="347"/>
                  </a:cubicBezTo>
                  <a:cubicBezTo>
                    <a:pt x="275" y="347"/>
                    <a:pt x="269" y="341"/>
                    <a:pt x="269" y="334"/>
                  </a:cubicBezTo>
                  <a:cubicBezTo>
                    <a:pt x="269" y="263"/>
                    <a:pt x="269" y="263"/>
                    <a:pt x="269" y="263"/>
                  </a:cubicBezTo>
                  <a:cubicBezTo>
                    <a:pt x="269" y="255"/>
                    <a:pt x="275" y="249"/>
                    <a:pt x="283" y="249"/>
                  </a:cubicBezTo>
                  <a:cubicBezTo>
                    <a:pt x="427" y="249"/>
                    <a:pt x="427" y="249"/>
                    <a:pt x="427" y="249"/>
                  </a:cubicBezTo>
                  <a:cubicBezTo>
                    <a:pt x="434" y="249"/>
                    <a:pt x="439" y="256"/>
                    <a:pt x="439" y="263"/>
                  </a:cubicBezTo>
                  <a:cubicBezTo>
                    <a:pt x="440" y="455"/>
                    <a:pt x="440" y="455"/>
                    <a:pt x="440" y="455"/>
                  </a:cubicBezTo>
                  <a:cubicBezTo>
                    <a:pt x="440" y="462"/>
                    <a:pt x="437" y="465"/>
                    <a:pt x="434" y="467"/>
                  </a:cubicBezTo>
                  <a:cubicBezTo>
                    <a:pt x="434" y="467"/>
                    <a:pt x="361" y="513"/>
                    <a:pt x="257" y="513"/>
                  </a:cubicBezTo>
                  <a:cubicBezTo>
                    <a:pt x="115" y="513"/>
                    <a:pt x="0" y="400"/>
                    <a:pt x="0" y="257"/>
                  </a:cubicBezTo>
                  <a:cubicBezTo>
                    <a:pt x="0" y="114"/>
                    <a:pt x="115" y="0"/>
                    <a:pt x="257" y="0"/>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3"/>
            <p:cNvSpPr>
              <a:spLocks/>
            </p:cNvSpPr>
            <p:nvPr userDrawn="1"/>
          </p:nvSpPr>
          <p:spPr bwMode="auto">
            <a:xfrm>
              <a:off x="3763963" y="2595563"/>
              <a:ext cx="915987" cy="1398588"/>
            </a:xfrm>
            <a:custGeom>
              <a:avLst/>
              <a:gdLst>
                <a:gd name="T0" fmla="*/ 8 w 338"/>
                <a:gd name="T1" fmla="*/ 460 h 515"/>
                <a:gd name="T2" fmla="*/ 5 w 338"/>
                <a:gd name="T3" fmla="*/ 439 h 515"/>
                <a:gd name="T4" fmla="*/ 38 w 338"/>
                <a:gd name="T5" fmla="*/ 381 h 515"/>
                <a:gd name="T6" fmla="*/ 62 w 338"/>
                <a:gd name="T7" fmla="*/ 376 h 515"/>
                <a:gd name="T8" fmla="*/ 164 w 338"/>
                <a:gd name="T9" fmla="*/ 416 h 515"/>
                <a:gd name="T10" fmla="*/ 213 w 338"/>
                <a:gd name="T11" fmla="*/ 373 h 515"/>
                <a:gd name="T12" fmla="*/ 140 w 338"/>
                <a:gd name="T13" fmla="*/ 300 h 515"/>
                <a:gd name="T14" fmla="*/ 1 w 338"/>
                <a:gd name="T15" fmla="*/ 142 h 515"/>
                <a:gd name="T16" fmla="*/ 166 w 338"/>
                <a:gd name="T17" fmla="*/ 0 h 515"/>
                <a:gd name="T18" fmla="*/ 319 w 338"/>
                <a:gd name="T19" fmla="*/ 54 h 515"/>
                <a:gd name="T20" fmla="*/ 324 w 338"/>
                <a:gd name="T21" fmla="*/ 77 h 515"/>
                <a:gd name="T22" fmla="*/ 287 w 338"/>
                <a:gd name="T23" fmla="*/ 132 h 515"/>
                <a:gd name="T24" fmla="*/ 256 w 338"/>
                <a:gd name="T25" fmla="*/ 137 h 515"/>
                <a:gd name="T26" fmla="*/ 159 w 338"/>
                <a:gd name="T27" fmla="*/ 98 h 515"/>
                <a:gd name="T28" fmla="*/ 115 w 338"/>
                <a:gd name="T29" fmla="*/ 137 h 515"/>
                <a:gd name="T30" fmla="*/ 193 w 338"/>
                <a:gd name="T31" fmla="*/ 204 h 515"/>
                <a:gd name="T32" fmla="*/ 338 w 338"/>
                <a:gd name="T33" fmla="*/ 367 h 515"/>
                <a:gd name="T34" fmla="*/ 169 w 338"/>
                <a:gd name="T35" fmla="*/ 515 h 515"/>
                <a:gd name="T36" fmla="*/ 8 w 338"/>
                <a:gd name="T37" fmla="*/ 46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515">
                  <a:moveTo>
                    <a:pt x="8" y="460"/>
                  </a:moveTo>
                  <a:cubicBezTo>
                    <a:pt x="2" y="454"/>
                    <a:pt x="0" y="448"/>
                    <a:pt x="5" y="439"/>
                  </a:cubicBezTo>
                  <a:cubicBezTo>
                    <a:pt x="38" y="381"/>
                    <a:pt x="38" y="381"/>
                    <a:pt x="38" y="381"/>
                  </a:cubicBezTo>
                  <a:cubicBezTo>
                    <a:pt x="44" y="371"/>
                    <a:pt x="55" y="371"/>
                    <a:pt x="62" y="376"/>
                  </a:cubicBezTo>
                  <a:cubicBezTo>
                    <a:pt x="82" y="390"/>
                    <a:pt x="119" y="416"/>
                    <a:pt x="164" y="416"/>
                  </a:cubicBezTo>
                  <a:cubicBezTo>
                    <a:pt x="193" y="416"/>
                    <a:pt x="213" y="398"/>
                    <a:pt x="213" y="373"/>
                  </a:cubicBezTo>
                  <a:cubicBezTo>
                    <a:pt x="213" y="343"/>
                    <a:pt x="187" y="323"/>
                    <a:pt x="140" y="300"/>
                  </a:cubicBezTo>
                  <a:cubicBezTo>
                    <a:pt x="70" y="267"/>
                    <a:pt x="1" y="228"/>
                    <a:pt x="1" y="142"/>
                  </a:cubicBezTo>
                  <a:cubicBezTo>
                    <a:pt x="1" y="72"/>
                    <a:pt x="56" y="0"/>
                    <a:pt x="166" y="0"/>
                  </a:cubicBezTo>
                  <a:cubicBezTo>
                    <a:pt x="241" y="0"/>
                    <a:pt x="298" y="38"/>
                    <a:pt x="319" y="54"/>
                  </a:cubicBezTo>
                  <a:cubicBezTo>
                    <a:pt x="328" y="59"/>
                    <a:pt x="326" y="72"/>
                    <a:pt x="324" y="77"/>
                  </a:cubicBezTo>
                  <a:cubicBezTo>
                    <a:pt x="287" y="132"/>
                    <a:pt x="287" y="132"/>
                    <a:pt x="287" y="132"/>
                  </a:cubicBezTo>
                  <a:cubicBezTo>
                    <a:pt x="282" y="140"/>
                    <a:pt x="270" y="145"/>
                    <a:pt x="256" y="137"/>
                  </a:cubicBezTo>
                  <a:cubicBezTo>
                    <a:pt x="239" y="125"/>
                    <a:pt x="197" y="98"/>
                    <a:pt x="159" y="98"/>
                  </a:cubicBezTo>
                  <a:cubicBezTo>
                    <a:pt x="129" y="98"/>
                    <a:pt x="115" y="117"/>
                    <a:pt x="115" y="137"/>
                  </a:cubicBezTo>
                  <a:cubicBezTo>
                    <a:pt x="115" y="161"/>
                    <a:pt x="143" y="180"/>
                    <a:pt x="193" y="204"/>
                  </a:cubicBezTo>
                  <a:cubicBezTo>
                    <a:pt x="256" y="235"/>
                    <a:pt x="338" y="270"/>
                    <a:pt x="338" y="367"/>
                  </a:cubicBezTo>
                  <a:cubicBezTo>
                    <a:pt x="338" y="441"/>
                    <a:pt x="274" y="515"/>
                    <a:pt x="169" y="515"/>
                  </a:cubicBezTo>
                  <a:cubicBezTo>
                    <a:pt x="76" y="515"/>
                    <a:pt x="25" y="476"/>
                    <a:pt x="8" y="460"/>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Freeform 14"/>
          <p:cNvSpPr>
            <a:spLocks/>
          </p:cNvSpPr>
          <p:nvPr userDrawn="1"/>
        </p:nvSpPr>
        <p:spPr bwMode="white">
          <a:xfrm>
            <a:off x="3892699" y="2935289"/>
            <a:ext cx="506160" cy="391950"/>
          </a:xfrm>
          <a:custGeom>
            <a:avLst/>
            <a:gdLst>
              <a:gd name="T0" fmla="*/ 186 w 228"/>
              <a:gd name="T1" fmla="*/ 44 h 177"/>
              <a:gd name="T2" fmla="*/ 185 w 228"/>
              <a:gd name="T3" fmla="*/ 28 h 177"/>
              <a:gd name="T4" fmla="*/ 143 w 228"/>
              <a:gd name="T5" fmla="*/ 6 h 177"/>
              <a:gd name="T6" fmla="*/ 121 w 228"/>
              <a:gd name="T7" fmla="*/ 28 h 177"/>
              <a:gd name="T8" fmla="*/ 90 w 228"/>
              <a:gd name="T9" fmla="*/ 22 h 177"/>
              <a:gd name="T10" fmla="*/ 67 w 228"/>
              <a:gd name="T11" fmla="*/ 58 h 177"/>
              <a:gd name="T12" fmla="*/ 50 w 228"/>
              <a:gd name="T13" fmla="*/ 59 h 177"/>
              <a:gd name="T14" fmla="*/ 28 w 228"/>
              <a:gd name="T15" fmla="*/ 101 h 177"/>
              <a:gd name="T16" fmla="*/ 32 w 228"/>
              <a:gd name="T17" fmla="*/ 110 h 177"/>
              <a:gd name="T18" fmla="*/ 27 w 228"/>
              <a:gd name="T19" fmla="*/ 111 h 177"/>
              <a:gd name="T20" fmla="*/ 5 w 228"/>
              <a:gd name="T21" fmla="*/ 152 h 177"/>
              <a:gd name="T22" fmla="*/ 40 w 228"/>
              <a:gd name="T23" fmla="*/ 176 h 177"/>
              <a:gd name="T24" fmla="*/ 40 w 228"/>
              <a:gd name="T25" fmla="*/ 176 h 177"/>
              <a:gd name="T26" fmla="*/ 134 w 228"/>
              <a:gd name="T27" fmla="*/ 156 h 177"/>
              <a:gd name="T28" fmla="*/ 228 w 228"/>
              <a:gd name="T29" fmla="*/ 50 h 177"/>
              <a:gd name="T30" fmla="*/ 186 w 228"/>
              <a:gd name="T31" fmla="*/ 4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177">
                <a:moveTo>
                  <a:pt x="186" y="44"/>
                </a:moveTo>
                <a:cubicBezTo>
                  <a:pt x="186" y="38"/>
                  <a:pt x="186" y="33"/>
                  <a:pt x="185" y="28"/>
                </a:cubicBezTo>
                <a:cubicBezTo>
                  <a:pt x="179" y="10"/>
                  <a:pt x="161" y="0"/>
                  <a:pt x="143" y="6"/>
                </a:cubicBezTo>
                <a:cubicBezTo>
                  <a:pt x="132" y="9"/>
                  <a:pt x="124" y="18"/>
                  <a:pt x="121" y="28"/>
                </a:cubicBezTo>
                <a:cubicBezTo>
                  <a:pt x="113" y="21"/>
                  <a:pt x="101" y="19"/>
                  <a:pt x="90" y="22"/>
                </a:cubicBezTo>
                <a:cubicBezTo>
                  <a:pt x="74" y="27"/>
                  <a:pt x="65" y="42"/>
                  <a:pt x="67" y="58"/>
                </a:cubicBezTo>
                <a:cubicBezTo>
                  <a:pt x="61" y="57"/>
                  <a:pt x="56" y="57"/>
                  <a:pt x="50" y="59"/>
                </a:cubicBezTo>
                <a:cubicBezTo>
                  <a:pt x="32" y="64"/>
                  <a:pt x="22" y="83"/>
                  <a:pt x="28" y="101"/>
                </a:cubicBezTo>
                <a:cubicBezTo>
                  <a:pt x="29" y="104"/>
                  <a:pt x="30" y="107"/>
                  <a:pt x="32" y="110"/>
                </a:cubicBezTo>
                <a:cubicBezTo>
                  <a:pt x="30" y="110"/>
                  <a:pt x="29" y="110"/>
                  <a:pt x="27" y="111"/>
                </a:cubicBezTo>
                <a:cubicBezTo>
                  <a:pt x="9" y="116"/>
                  <a:pt x="0" y="135"/>
                  <a:pt x="5" y="152"/>
                </a:cubicBezTo>
                <a:cubicBezTo>
                  <a:pt x="10" y="168"/>
                  <a:pt x="25" y="177"/>
                  <a:pt x="40" y="176"/>
                </a:cubicBezTo>
                <a:cubicBezTo>
                  <a:pt x="40" y="176"/>
                  <a:pt x="40" y="176"/>
                  <a:pt x="40" y="176"/>
                </a:cubicBezTo>
                <a:cubicBezTo>
                  <a:pt x="134" y="156"/>
                  <a:pt x="134" y="156"/>
                  <a:pt x="134" y="156"/>
                </a:cubicBezTo>
                <a:cubicBezTo>
                  <a:pt x="228" y="50"/>
                  <a:pt x="228" y="50"/>
                  <a:pt x="228" y="50"/>
                </a:cubicBezTo>
                <a:lnTo>
                  <a:pt x="186" y="4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Text Placeholder 2"/>
          <p:cNvSpPr>
            <a:spLocks noGrp="1"/>
          </p:cNvSpPr>
          <p:nvPr>
            <p:ph type="body" sz="quarter" idx="11" hasCustomPrompt="1"/>
          </p:nvPr>
        </p:nvSpPr>
        <p:spPr>
          <a:xfrm>
            <a:off x="782117" y="3645771"/>
            <a:ext cx="3431781" cy="1085596"/>
          </a:xfrm>
        </p:spPr>
        <p:txBody>
          <a:bodyPr tIns="0" rIns="0"/>
          <a:lstStyle>
            <a:lvl1pPr>
              <a:lnSpc>
                <a:spcPct val="87000"/>
              </a:lnSpc>
              <a:spcBef>
                <a:spcPts val="0"/>
              </a:spcBef>
              <a:spcAft>
                <a:spcPts val="0"/>
              </a:spcAft>
              <a:defRPr sz="120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42710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37"/>
                                        </p:tgtEl>
                                        <p:attrNameLst>
                                          <p:attrName>style.visibility</p:attrName>
                                        </p:attrNameLst>
                                      </p:cBhvr>
                                      <p:to>
                                        <p:strVal val="visible"/>
                                      </p:to>
                                    </p:set>
                                  </p:childTnLst>
                                </p:cTn>
                              </p:par>
                              <p:par>
                                <p:cTn id="11" presetID="53"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10" presetClass="entr" presetSubtype="0" fill="hold" grpId="0" nodeType="withEffect">
                                  <p:stCondLst>
                                    <p:cond delay="1900"/>
                                  </p:stCondLst>
                                  <p:childTnLst>
                                    <p:set>
                                      <p:cBhvr>
                                        <p:cTn id="17" dur="1" fill="hold">
                                          <p:stCondLst>
                                            <p:cond delay="0"/>
                                          </p:stCondLst>
                                        </p:cTn>
                                        <p:tgtEl>
                                          <p:spTgt spid="38">
                                            <p:txEl>
                                              <p:pRg st="0" end="0"/>
                                            </p:txEl>
                                          </p:spTgt>
                                        </p:tgtEl>
                                        <p:attrNameLst>
                                          <p:attrName>style.visibility</p:attrName>
                                        </p:attrNameLst>
                                      </p:cBhvr>
                                      <p:to>
                                        <p:strVal val="visible"/>
                                      </p:to>
                                    </p:set>
                                    <p:animEffect transition="in" filter="fade">
                                      <p:cBhvr>
                                        <p:cTn id="18"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38" grpId="0" build="p">
        <p:tmplLst>
          <p:tmpl lvl="1">
            <p:tnLst>
              <p:par>
                <p:cTn presetID="10" presetClass="entr" presetSubtype="0" fill="hold" nodeType="withEffect">
                  <p:stCondLst>
                    <p:cond delay="19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Up">
    <p:spTree>
      <p:nvGrpSpPr>
        <p:cNvPr id="1" name=""/>
        <p:cNvGrpSpPr/>
        <p:nvPr/>
      </p:nvGrpSpPr>
      <p:grpSpPr>
        <a:xfrm>
          <a:off x="0" y="0"/>
          <a:ext cx="0" cy="0"/>
          <a:chOff x="0" y="0"/>
          <a:chExt cx="0" cy="0"/>
        </a:xfrm>
      </p:grpSpPr>
      <p:grpSp>
        <p:nvGrpSpPr>
          <p:cNvPr id="16" name="Group 15"/>
          <p:cNvGrpSpPr/>
          <p:nvPr userDrawn="1"/>
        </p:nvGrpSpPr>
        <p:grpSpPr>
          <a:xfrm>
            <a:off x="0" y="361951"/>
            <a:ext cx="9144000" cy="6496049"/>
            <a:chOff x="-5907088" y="-3327400"/>
            <a:chExt cx="24009351" cy="17056639"/>
          </a:xfrm>
        </p:grpSpPr>
        <p:sp>
          <p:nvSpPr>
            <p:cNvPr id="27" name="Freeform 12"/>
            <p:cNvSpPr>
              <a:spLocks/>
            </p:cNvSpPr>
            <p:nvPr userDrawn="1"/>
          </p:nvSpPr>
          <p:spPr bwMode="auto">
            <a:xfrm>
              <a:off x="-5907088" y="-1990725"/>
              <a:ext cx="4452938" cy="6230938"/>
            </a:xfrm>
            <a:custGeom>
              <a:avLst/>
              <a:gdLst>
                <a:gd name="T0" fmla="*/ 641 w 1187"/>
                <a:gd name="T1" fmla="*/ 1641 h 1660"/>
                <a:gd name="T2" fmla="*/ 1173 w 1187"/>
                <a:gd name="T3" fmla="*/ 1382 h 1660"/>
                <a:gd name="T4" fmla="*/ 1170 w 1187"/>
                <a:gd name="T5" fmla="*/ 1321 h 1660"/>
                <a:gd name="T6" fmla="*/ 980 w 1187"/>
                <a:gd name="T7" fmla="*/ 1147 h 1660"/>
                <a:gd name="T8" fmla="*/ 922 w 1187"/>
                <a:gd name="T9" fmla="*/ 1149 h 1660"/>
                <a:gd name="T10" fmla="*/ 627 w 1187"/>
                <a:gd name="T11" fmla="*/ 1279 h 1660"/>
                <a:gd name="T12" fmla="*/ 149 w 1187"/>
                <a:gd name="T13" fmla="*/ 854 h 1660"/>
                <a:gd name="T14" fmla="*/ 557 w 1187"/>
                <a:gd name="T15" fmla="*/ 357 h 1660"/>
                <a:gd name="T16" fmla="*/ 870 w 1187"/>
                <a:gd name="T17" fmla="*/ 449 h 1660"/>
                <a:gd name="T18" fmla="*/ 926 w 1187"/>
                <a:gd name="T19" fmla="*/ 445 h 1660"/>
                <a:gd name="T20" fmla="*/ 1089 w 1187"/>
                <a:gd name="T21" fmla="*/ 249 h 1660"/>
                <a:gd name="T22" fmla="*/ 1082 w 1187"/>
                <a:gd name="T23" fmla="*/ 186 h 1660"/>
                <a:gd name="T24" fmla="*/ 520 w 1187"/>
                <a:gd name="T25" fmla="*/ 17 h 1660"/>
                <a:gd name="T26" fmla="*/ 0 w 1187"/>
                <a:gd name="T27" fmla="*/ 256 h 1660"/>
                <a:gd name="T28" fmla="*/ 0 w 1187"/>
                <a:gd name="T29" fmla="*/ 1405 h 1660"/>
                <a:gd name="T30" fmla="*/ 641 w 1187"/>
                <a:gd name="T31" fmla="*/ 1641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7" h="1660">
                  <a:moveTo>
                    <a:pt x="641" y="1641"/>
                  </a:moveTo>
                  <a:cubicBezTo>
                    <a:pt x="841" y="1627"/>
                    <a:pt x="1030" y="1542"/>
                    <a:pt x="1173" y="1382"/>
                  </a:cubicBezTo>
                  <a:cubicBezTo>
                    <a:pt x="1187" y="1365"/>
                    <a:pt x="1187" y="1335"/>
                    <a:pt x="1170" y="1321"/>
                  </a:cubicBezTo>
                  <a:cubicBezTo>
                    <a:pt x="980" y="1147"/>
                    <a:pt x="980" y="1147"/>
                    <a:pt x="980" y="1147"/>
                  </a:cubicBezTo>
                  <a:cubicBezTo>
                    <a:pt x="966" y="1132"/>
                    <a:pt x="936" y="1134"/>
                    <a:pt x="922" y="1149"/>
                  </a:cubicBezTo>
                  <a:cubicBezTo>
                    <a:pt x="846" y="1225"/>
                    <a:pt x="751" y="1270"/>
                    <a:pt x="627" y="1279"/>
                  </a:cubicBezTo>
                  <a:cubicBezTo>
                    <a:pt x="372" y="1298"/>
                    <a:pt x="167" y="1105"/>
                    <a:pt x="149" y="854"/>
                  </a:cubicBezTo>
                  <a:cubicBezTo>
                    <a:pt x="130" y="602"/>
                    <a:pt x="302" y="376"/>
                    <a:pt x="557" y="357"/>
                  </a:cubicBezTo>
                  <a:cubicBezTo>
                    <a:pt x="667" y="349"/>
                    <a:pt x="771" y="375"/>
                    <a:pt x="870" y="449"/>
                  </a:cubicBezTo>
                  <a:cubicBezTo>
                    <a:pt x="887" y="464"/>
                    <a:pt x="911" y="462"/>
                    <a:pt x="926" y="445"/>
                  </a:cubicBezTo>
                  <a:cubicBezTo>
                    <a:pt x="1089" y="249"/>
                    <a:pt x="1089" y="249"/>
                    <a:pt x="1089" y="249"/>
                  </a:cubicBezTo>
                  <a:cubicBezTo>
                    <a:pt x="1105" y="230"/>
                    <a:pt x="1103" y="203"/>
                    <a:pt x="1082" y="186"/>
                  </a:cubicBezTo>
                  <a:cubicBezTo>
                    <a:pt x="918" y="58"/>
                    <a:pt x="746" y="0"/>
                    <a:pt x="520" y="17"/>
                  </a:cubicBezTo>
                  <a:cubicBezTo>
                    <a:pt x="315" y="32"/>
                    <a:pt x="134" y="121"/>
                    <a:pt x="0" y="256"/>
                  </a:cubicBezTo>
                  <a:cubicBezTo>
                    <a:pt x="0" y="1405"/>
                    <a:pt x="0" y="1405"/>
                    <a:pt x="0" y="1405"/>
                  </a:cubicBezTo>
                  <a:cubicBezTo>
                    <a:pt x="162" y="1567"/>
                    <a:pt x="392" y="1660"/>
                    <a:pt x="641" y="1641"/>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noEditPoints="1"/>
            </p:cNvSpPr>
            <p:nvPr userDrawn="1"/>
          </p:nvSpPr>
          <p:spPr bwMode="auto">
            <a:xfrm>
              <a:off x="-1814513" y="-2430463"/>
              <a:ext cx="6337300" cy="6346825"/>
            </a:xfrm>
            <a:custGeom>
              <a:avLst/>
              <a:gdLst>
                <a:gd name="T0" fmla="*/ 783 w 1689"/>
                <a:gd name="T1" fmla="*/ 33 h 1691"/>
                <a:gd name="T2" fmla="*/ 33 w 1689"/>
                <a:gd name="T3" fmla="*/ 908 h 1691"/>
                <a:gd name="T4" fmla="*/ 903 w 1689"/>
                <a:gd name="T5" fmla="*/ 1658 h 1691"/>
                <a:gd name="T6" fmla="*/ 1656 w 1689"/>
                <a:gd name="T7" fmla="*/ 787 h 1691"/>
                <a:gd name="T8" fmla="*/ 783 w 1689"/>
                <a:gd name="T9" fmla="*/ 33 h 1691"/>
                <a:gd name="T10" fmla="*/ 877 w 1689"/>
                <a:gd name="T11" fmla="*/ 1297 h 1691"/>
                <a:gd name="T12" fmla="*/ 394 w 1689"/>
                <a:gd name="T13" fmla="*/ 881 h 1691"/>
                <a:gd name="T14" fmla="*/ 810 w 1689"/>
                <a:gd name="T15" fmla="*/ 394 h 1691"/>
                <a:gd name="T16" fmla="*/ 1295 w 1689"/>
                <a:gd name="T17" fmla="*/ 814 h 1691"/>
                <a:gd name="T18" fmla="*/ 877 w 1689"/>
                <a:gd name="T19" fmla="*/ 1297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9" h="1691">
                  <a:moveTo>
                    <a:pt x="783" y="33"/>
                  </a:moveTo>
                  <a:cubicBezTo>
                    <a:pt x="331" y="67"/>
                    <a:pt x="0" y="457"/>
                    <a:pt x="33" y="908"/>
                  </a:cubicBezTo>
                  <a:cubicBezTo>
                    <a:pt x="67" y="1359"/>
                    <a:pt x="452" y="1691"/>
                    <a:pt x="903" y="1658"/>
                  </a:cubicBezTo>
                  <a:cubicBezTo>
                    <a:pt x="1355" y="1624"/>
                    <a:pt x="1689" y="1239"/>
                    <a:pt x="1656" y="787"/>
                  </a:cubicBezTo>
                  <a:cubicBezTo>
                    <a:pt x="1622" y="336"/>
                    <a:pt x="1234" y="0"/>
                    <a:pt x="783" y="33"/>
                  </a:cubicBezTo>
                  <a:close/>
                  <a:moveTo>
                    <a:pt x="877" y="1297"/>
                  </a:moveTo>
                  <a:cubicBezTo>
                    <a:pt x="631" y="1315"/>
                    <a:pt x="412" y="1127"/>
                    <a:pt x="394" y="881"/>
                  </a:cubicBezTo>
                  <a:cubicBezTo>
                    <a:pt x="376" y="633"/>
                    <a:pt x="564" y="413"/>
                    <a:pt x="810" y="394"/>
                  </a:cubicBezTo>
                  <a:cubicBezTo>
                    <a:pt x="1058" y="376"/>
                    <a:pt x="1276" y="566"/>
                    <a:pt x="1295" y="814"/>
                  </a:cubicBezTo>
                  <a:cubicBezTo>
                    <a:pt x="1313" y="1060"/>
                    <a:pt x="1125" y="1278"/>
                    <a:pt x="877" y="1297"/>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p:cNvSpPr>
            <p:nvPr userDrawn="1"/>
          </p:nvSpPr>
          <p:spPr bwMode="auto">
            <a:xfrm>
              <a:off x="3719512" y="-2835275"/>
              <a:ext cx="5773738" cy="6230938"/>
            </a:xfrm>
            <a:custGeom>
              <a:avLst/>
              <a:gdLst>
                <a:gd name="T0" fmla="*/ 1485 w 1539"/>
                <a:gd name="T1" fmla="*/ 2 h 1660"/>
                <a:gd name="T2" fmla="*/ 1184 w 1539"/>
                <a:gd name="T3" fmla="*/ 24 h 1660"/>
                <a:gd name="T4" fmla="*/ 1148 w 1539"/>
                <a:gd name="T5" fmla="*/ 52 h 1660"/>
                <a:gd name="T6" fmla="*/ 837 w 1539"/>
                <a:gd name="T7" fmla="*/ 903 h 1660"/>
                <a:gd name="T8" fmla="*/ 823 w 1539"/>
                <a:gd name="T9" fmla="*/ 904 h 1660"/>
                <a:gd name="T10" fmla="*/ 390 w 1539"/>
                <a:gd name="T11" fmla="*/ 108 h 1660"/>
                <a:gd name="T12" fmla="*/ 350 w 1539"/>
                <a:gd name="T13" fmla="*/ 87 h 1660"/>
                <a:gd name="T14" fmla="*/ 49 w 1539"/>
                <a:gd name="T15" fmla="*/ 109 h 1660"/>
                <a:gd name="T16" fmla="*/ 15 w 1539"/>
                <a:gd name="T17" fmla="*/ 170 h 1660"/>
                <a:gd name="T18" fmla="*/ 832 w 1539"/>
                <a:gd name="T19" fmla="*/ 1637 h 1660"/>
                <a:gd name="T20" fmla="*/ 872 w 1539"/>
                <a:gd name="T21" fmla="*/ 1659 h 1660"/>
                <a:gd name="T22" fmla="*/ 895 w 1539"/>
                <a:gd name="T23" fmla="*/ 1657 h 1660"/>
                <a:gd name="T24" fmla="*/ 932 w 1539"/>
                <a:gd name="T25" fmla="*/ 1629 h 1660"/>
                <a:gd name="T26" fmla="*/ 1527 w 1539"/>
                <a:gd name="T27" fmla="*/ 58 h 1660"/>
                <a:gd name="T28" fmla="*/ 1485 w 1539"/>
                <a:gd name="T29" fmla="*/ 2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9" h="1660">
                  <a:moveTo>
                    <a:pt x="1485" y="2"/>
                  </a:moveTo>
                  <a:cubicBezTo>
                    <a:pt x="1184" y="24"/>
                    <a:pt x="1184" y="24"/>
                    <a:pt x="1184" y="24"/>
                  </a:cubicBezTo>
                  <a:cubicBezTo>
                    <a:pt x="1166" y="26"/>
                    <a:pt x="1152" y="41"/>
                    <a:pt x="1148" y="52"/>
                  </a:cubicBezTo>
                  <a:cubicBezTo>
                    <a:pt x="837" y="903"/>
                    <a:pt x="837" y="903"/>
                    <a:pt x="837" y="903"/>
                  </a:cubicBezTo>
                  <a:cubicBezTo>
                    <a:pt x="823" y="904"/>
                    <a:pt x="823" y="904"/>
                    <a:pt x="823" y="904"/>
                  </a:cubicBezTo>
                  <a:cubicBezTo>
                    <a:pt x="390" y="108"/>
                    <a:pt x="390" y="108"/>
                    <a:pt x="390" y="108"/>
                  </a:cubicBezTo>
                  <a:cubicBezTo>
                    <a:pt x="384" y="98"/>
                    <a:pt x="368" y="85"/>
                    <a:pt x="350" y="87"/>
                  </a:cubicBezTo>
                  <a:cubicBezTo>
                    <a:pt x="49" y="109"/>
                    <a:pt x="49" y="109"/>
                    <a:pt x="49" y="109"/>
                  </a:cubicBezTo>
                  <a:cubicBezTo>
                    <a:pt x="16" y="111"/>
                    <a:pt x="0" y="142"/>
                    <a:pt x="15" y="170"/>
                  </a:cubicBezTo>
                  <a:cubicBezTo>
                    <a:pt x="832" y="1637"/>
                    <a:pt x="832" y="1637"/>
                    <a:pt x="832" y="1637"/>
                  </a:cubicBezTo>
                  <a:cubicBezTo>
                    <a:pt x="840" y="1650"/>
                    <a:pt x="854" y="1660"/>
                    <a:pt x="872" y="1659"/>
                  </a:cubicBezTo>
                  <a:cubicBezTo>
                    <a:pt x="895" y="1657"/>
                    <a:pt x="895" y="1657"/>
                    <a:pt x="895" y="1657"/>
                  </a:cubicBezTo>
                  <a:cubicBezTo>
                    <a:pt x="913" y="1656"/>
                    <a:pt x="926" y="1643"/>
                    <a:pt x="932" y="1629"/>
                  </a:cubicBezTo>
                  <a:cubicBezTo>
                    <a:pt x="1527" y="58"/>
                    <a:pt x="1527" y="58"/>
                    <a:pt x="1527" y="58"/>
                  </a:cubicBezTo>
                  <a:cubicBezTo>
                    <a:pt x="1539" y="28"/>
                    <a:pt x="1518" y="0"/>
                    <a:pt x="1485" y="2"/>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9683750" y="-3135313"/>
              <a:ext cx="4254500" cy="6203950"/>
            </a:xfrm>
            <a:custGeom>
              <a:avLst/>
              <a:gdLst>
                <a:gd name="T0" fmla="*/ 1114 w 1134"/>
                <a:gd name="T1" fmla="*/ 1289 h 1653"/>
                <a:gd name="T2" fmla="*/ 1068 w 1134"/>
                <a:gd name="T3" fmla="*/ 1250 h 1653"/>
                <a:gd name="T4" fmla="*/ 443 w 1134"/>
                <a:gd name="T5" fmla="*/ 1296 h 1653"/>
                <a:gd name="T6" fmla="*/ 420 w 1134"/>
                <a:gd name="T7" fmla="*/ 991 h 1653"/>
                <a:gd name="T8" fmla="*/ 935 w 1134"/>
                <a:gd name="T9" fmla="*/ 953 h 1653"/>
                <a:gd name="T10" fmla="*/ 974 w 1134"/>
                <a:gd name="T11" fmla="*/ 907 h 1653"/>
                <a:gd name="T12" fmla="*/ 956 w 1134"/>
                <a:gd name="T13" fmla="*/ 661 h 1653"/>
                <a:gd name="T14" fmla="*/ 910 w 1134"/>
                <a:gd name="T15" fmla="*/ 622 h 1653"/>
                <a:gd name="T16" fmla="*/ 396 w 1134"/>
                <a:gd name="T17" fmla="*/ 660 h 1653"/>
                <a:gd name="T18" fmla="*/ 375 w 1134"/>
                <a:gd name="T19" fmla="*/ 380 h 1653"/>
                <a:gd name="T20" fmla="*/ 1000 w 1134"/>
                <a:gd name="T21" fmla="*/ 334 h 1653"/>
                <a:gd name="T22" fmla="*/ 1040 w 1134"/>
                <a:gd name="T23" fmla="*/ 288 h 1653"/>
                <a:gd name="T24" fmla="*/ 1021 w 1134"/>
                <a:gd name="T25" fmla="*/ 42 h 1653"/>
                <a:gd name="T26" fmla="*/ 975 w 1134"/>
                <a:gd name="T27" fmla="*/ 2 h 1653"/>
                <a:gd name="T28" fmla="*/ 41 w 1134"/>
                <a:gd name="T29" fmla="*/ 71 h 1653"/>
                <a:gd name="T30" fmla="*/ 1 w 1134"/>
                <a:gd name="T31" fmla="*/ 117 h 1653"/>
                <a:gd name="T32" fmla="*/ 112 w 1134"/>
                <a:gd name="T33" fmla="*/ 1611 h 1653"/>
                <a:gd name="T34" fmla="*/ 159 w 1134"/>
                <a:gd name="T35" fmla="*/ 1651 h 1653"/>
                <a:gd name="T36" fmla="*/ 1093 w 1134"/>
                <a:gd name="T37" fmla="*/ 1581 h 1653"/>
                <a:gd name="T38" fmla="*/ 1132 w 1134"/>
                <a:gd name="T39" fmla="*/ 1535 h 1653"/>
                <a:gd name="T40" fmla="*/ 1114 w 1134"/>
                <a:gd name="T41" fmla="*/ 128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4" h="1653">
                  <a:moveTo>
                    <a:pt x="1114" y="1289"/>
                  </a:moveTo>
                  <a:cubicBezTo>
                    <a:pt x="1112" y="1267"/>
                    <a:pt x="1093" y="1248"/>
                    <a:pt x="1068" y="1250"/>
                  </a:cubicBezTo>
                  <a:cubicBezTo>
                    <a:pt x="443" y="1296"/>
                    <a:pt x="443" y="1296"/>
                    <a:pt x="443" y="1296"/>
                  </a:cubicBezTo>
                  <a:cubicBezTo>
                    <a:pt x="420" y="991"/>
                    <a:pt x="420" y="991"/>
                    <a:pt x="420" y="991"/>
                  </a:cubicBezTo>
                  <a:cubicBezTo>
                    <a:pt x="935" y="953"/>
                    <a:pt x="935" y="953"/>
                    <a:pt x="935" y="953"/>
                  </a:cubicBezTo>
                  <a:cubicBezTo>
                    <a:pt x="957" y="952"/>
                    <a:pt x="976" y="932"/>
                    <a:pt x="974" y="907"/>
                  </a:cubicBezTo>
                  <a:cubicBezTo>
                    <a:pt x="956" y="661"/>
                    <a:pt x="956" y="661"/>
                    <a:pt x="956" y="661"/>
                  </a:cubicBezTo>
                  <a:cubicBezTo>
                    <a:pt x="955" y="639"/>
                    <a:pt x="933" y="620"/>
                    <a:pt x="910" y="622"/>
                  </a:cubicBezTo>
                  <a:cubicBezTo>
                    <a:pt x="396" y="660"/>
                    <a:pt x="396" y="660"/>
                    <a:pt x="396" y="660"/>
                  </a:cubicBezTo>
                  <a:cubicBezTo>
                    <a:pt x="375" y="380"/>
                    <a:pt x="375" y="380"/>
                    <a:pt x="375" y="380"/>
                  </a:cubicBezTo>
                  <a:cubicBezTo>
                    <a:pt x="1000" y="334"/>
                    <a:pt x="1000" y="334"/>
                    <a:pt x="1000" y="334"/>
                  </a:cubicBezTo>
                  <a:cubicBezTo>
                    <a:pt x="1025" y="332"/>
                    <a:pt x="1041" y="310"/>
                    <a:pt x="1040" y="288"/>
                  </a:cubicBezTo>
                  <a:cubicBezTo>
                    <a:pt x="1021" y="42"/>
                    <a:pt x="1021" y="42"/>
                    <a:pt x="1021" y="42"/>
                  </a:cubicBezTo>
                  <a:cubicBezTo>
                    <a:pt x="1020" y="19"/>
                    <a:pt x="1000" y="0"/>
                    <a:pt x="975" y="2"/>
                  </a:cubicBezTo>
                  <a:cubicBezTo>
                    <a:pt x="41" y="71"/>
                    <a:pt x="41" y="71"/>
                    <a:pt x="41" y="71"/>
                  </a:cubicBezTo>
                  <a:cubicBezTo>
                    <a:pt x="16" y="73"/>
                    <a:pt x="0" y="95"/>
                    <a:pt x="1" y="117"/>
                  </a:cubicBezTo>
                  <a:cubicBezTo>
                    <a:pt x="112" y="1611"/>
                    <a:pt x="112" y="1611"/>
                    <a:pt x="112" y="1611"/>
                  </a:cubicBezTo>
                  <a:cubicBezTo>
                    <a:pt x="114" y="1634"/>
                    <a:pt x="134" y="1653"/>
                    <a:pt x="159" y="1651"/>
                  </a:cubicBezTo>
                  <a:cubicBezTo>
                    <a:pt x="1093" y="1581"/>
                    <a:pt x="1093" y="1581"/>
                    <a:pt x="1093" y="1581"/>
                  </a:cubicBezTo>
                  <a:cubicBezTo>
                    <a:pt x="1117" y="1579"/>
                    <a:pt x="1134" y="1558"/>
                    <a:pt x="1132" y="1535"/>
                  </a:cubicBezTo>
                  <a:lnTo>
                    <a:pt x="1114" y="1289"/>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13943013" y="-3327400"/>
              <a:ext cx="4159250" cy="6076950"/>
            </a:xfrm>
            <a:custGeom>
              <a:avLst/>
              <a:gdLst>
                <a:gd name="T0" fmla="*/ 875 w 1109"/>
                <a:gd name="T1" fmla="*/ 0 h 1619"/>
                <a:gd name="T2" fmla="*/ 552 w 1109"/>
                <a:gd name="T3" fmla="*/ 0 h 1619"/>
                <a:gd name="T4" fmla="*/ 41 w 1109"/>
                <a:gd name="T5" fmla="*/ 38 h 1619"/>
                <a:gd name="T6" fmla="*/ 1 w 1109"/>
                <a:gd name="T7" fmla="*/ 84 h 1619"/>
                <a:gd name="T8" fmla="*/ 112 w 1109"/>
                <a:gd name="T9" fmla="*/ 1578 h 1619"/>
                <a:gd name="T10" fmla="*/ 158 w 1109"/>
                <a:gd name="T11" fmla="*/ 1617 h 1619"/>
                <a:gd name="T12" fmla="*/ 427 w 1109"/>
                <a:gd name="T13" fmla="*/ 1597 h 1619"/>
                <a:gd name="T14" fmla="*/ 467 w 1109"/>
                <a:gd name="T15" fmla="*/ 1551 h 1619"/>
                <a:gd name="T16" fmla="*/ 424 w 1109"/>
                <a:gd name="T17" fmla="*/ 976 h 1619"/>
                <a:gd name="T18" fmla="*/ 580 w 1109"/>
                <a:gd name="T19" fmla="*/ 964 h 1619"/>
                <a:gd name="T20" fmla="*/ 924 w 1109"/>
                <a:gd name="T21" fmla="*/ 1540 h 1619"/>
                <a:gd name="T22" fmla="*/ 962 w 1109"/>
                <a:gd name="T23" fmla="*/ 1558 h 1619"/>
                <a:gd name="T24" fmla="*/ 1109 w 1109"/>
                <a:gd name="T25" fmla="*/ 1547 h 1619"/>
                <a:gd name="T26" fmla="*/ 1109 w 1109"/>
                <a:gd name="T27" fmla="*/ 1176 h 1619"/>
                <a:gd name="T28" fmla="*/ 944 w 1109"/>
                <a:gd name="T29" fmla="*/ 917 h 1619"/>
                <a:gd name="T30" fmla="*/ 1109 w 1109"/>
                <a:gd name="T31" fmla="*/ 804 h 1619"/>
                <a:gd name="T32" fmla="*/ 1109 w 1109"/>
                <a:gd name="T33" fmla="*/ 132 h 1619"/>
                <a:gd name="T34" fmla="*/ 875 w 1109"/>
                <a:gd name="T35" fmla="*/ 0 h 1619"/>
                <a:gd name="T36" fmla="*/ 737 w 1109"/>
                <a:gd name="T37" fmla="*/ 665 h 1619"/>
                <a:gd name="T38" fmla="*/ 403 w 1109"/>
                <a:gd name="T39" fmla="*/ 689 h 1619"/>
                <a:gd name="T40" fmla="*/ 376 w 1109"/>
                <a:gd name="T41" fmla="*/ 337 h 1619"/>
                <a:gd name="T42" fmla="*/ 710 w 1109"/>
                <a:gd name="T43" fmla="*/ 313 h 1619"/>
                <a:gd name="T44" fmla="*/ 895 w 1109"/>
                <a:gd name="T45" fmla="*/ 471 h 1619"/>
                <a:gd name="T46" fmla="*/ 737 w 1109"/>
                <a:gd name="T47" fmla="*/ 665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9" h="1619">
                  <a:moveTo>
                    <a:pt x="875" y="0"/>
                  </a:moveTo>
                  <a:cubicBezTo>
                    <a:pt x="552" y="0"/>
                    <a:pt x="552" y="0"/>
                    <a:pt x="552" y="0"/>
                  </a:cubicBezTo>
                  <a:cubicBezTo>
                    <a:pt x="41" y="38"/>
                    <a:pt x="41" y="38"/>
                    <a:pt x="41" y="38"/>
                  </a:cubicBezTo>
                  <a:cubicBezTo>
                    <a:pt x="16" y="40"/>
                    <a:pt x="0" y="61"/>
                    <a:pt x="1" y="84"/>
                  </a:cubicBezTo>
                  <a:cubicBezTo>
                    <a:pt x="112" y="1578"/>
                    <a:pt x="112" y="1578"/>
                    <a:pt x="112" y="1578"/>
                  </a:cubicBezTo>
                  <a:cubicBezTo>
                    <a:pt x="114" y="1600"/>
                    <a:pt x="134" y="1619"/>
                    <a:pt x="158" y="1617"/>
                  </a:cubicBezTo>
                  <a:cubicBezTo>
                    <a:pt x="427" y="1597"/>
                    <a:pt x="427" y="1597"/>
                    <a:pt x="427" y="1597"/>
                  </a:cubicBezTo>
                  <a:cubicBezTo>
                    <a:pt x="450" y="1596"/>
                    <a:pt x="468" y="1574"/>
                    <a:pt x="467" y="1551"/>
                  </a:cubicBezTo>
                  <a:cubicBezTo>
                    <a:pt x="424" y="976"/>
                    <a:pt x="424" y="976"/>
                    <a:pt x="424" y="976"/>
                  </a:cubicBezTo>
                  <a:cubicBezTo>
                    <a:pt x="580" y="964"/>
                    <a:pt x="580" y="964"/>
                    <a:pt x="580" y="964"/>
                  </a:cubicBezTo>
                  <a:cubicBezTo>
                    <a:pt x="924" y="1540"/>
                    <a:pt x="924" y="1540"/>
                    <a:pt x="924" y="1540"/>
                  </a:cubicBezTo>
                  <a:cubicBezTo>
                    <a:pt x="929" y="1549"/>
                    <a:pt x="944" y="1559"/>
                    <a:pt x="962" y="1558"/>
                  </a:cubicBezTo>
                  <a:cubicBezTo>
                    <a:pt x="1109" y="1547"/>
                    <a:pt x="1109" y="1547"/>
                    <a:pt x="1109" y="1547"/>
                  </a:cubicBezTo>
                  <a:cubicBezTo>
                    <a:pt x="1109" y="1176"/>
                    <a:pt x="1109" y="1176"/>
                    <a:pt x="1109" y="1176"/>
                  </a:cubicBezTo>
                  <a:cubicBezTo>
                    <a:pt x="944" y="917"/>
                    <a:pt x="944" y="917"/>
                    <a:pt x="944" y="917"/>
                  </a:cubicBezTo>
                  <a:cubicBezTo>
                    <a:pt x="1008" y="887"/>
                    <a:pt x="1064" y="849"/>
                    <a:pt x="1109" y="804"/>
                  </a:cubicBezTo>
                  <a:cubicBezTo>
                    <a:pt x="1109" y="132"/>
                    <a:pt x="1109" y="132"/>
                    <a:pt x="1109" y="132"/>
                  </a:cubicBezTo>
                  <a:cubicBezTo>
                    <a:pt x="1047" y="68"/>
                    <a:pt x="967" y="22"/>
                    <a:pt x="875" y="0"/>
                  </a:cubicBezTo>
                  <a:close/>
                  <a:moveTo>
                    <a:pt x="737" y="665"/>
                  </a:moveTo>
                  <a:cubicBezTo>
                    <a:pt x="403" y="689"/>
                    <a:pt x="403" y="689"/>
                    <a:pt x="403" y="689"/>
                  </a:cubicBezTo>
                  <a:cubicBezTo>
                    <a:pt x="376" y="337"/>
                    <a:pt x="376" y="337"/>
                    <a:pt x="376" y="337"/>
                  </a:cubicBezTo>
                  <a:cubicBezTo>
                    <a:pt x="710" y="313"/>
                    <a:pt x="710" y="313"/>
                    <a:pt x="710" y="313"/>
                  </a:cubicBezTo>
                  <a:cubicBezTo>
                    <a:pt x="803" y="306"/>
                    <a:pt x="887" y="365"/>
                    <a:pt x="895" y="471"/>
                  </a:cubicBezTo>
                  <a:cubicBezTo>
                    <a:pt x="902" y="577"/>
                    <a:pt x="829" y="658"/>
                    <a:pt x="737" y="665"/>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5427662" y="8001539"/>
              <a:ext cx="5162549" cy="5727700"/>
            </a:xfrm>
            <a:custGeom>
              <a:avLst/>
              <a:gdLst>
                <a:gd name="T0" fmla="*/ 1360 w 1376"/>
                <a:gd name="T1" fmla="*/ 1001 h 1526"/>
                <a:gd name="T2" fmla="*/ 1288 w 1376"/>
                <a:gd name="T3" fmla="*/ 42 h 1526"/>
                <a:gd name="T4" fmla="*/ 1242 w 1376"/>
                <a:gd name="T5" fmla="*/ 2 h 1526"/>
                <a:gd name="T6" fmla="*/ 965 w 1376"/>
                <a:gd name="T7" fmla="*/ 23 h 1526"/>
                <a:gd name="T8" fmla="*/ 925 w 1376"/>
                <a:gd name="T9" fmla="*/ 69 h 1526"/>
                <a:gd name="T10" fmla="*/ 995 w 1376"/>
                <a:gd name="T11" fmla="*/ 1010 h 1526"/>
                <a:gd name="T12" fmla="*/ 732 w 1376"/>
                <a:gd name="T13" fmla="*/ 1288 h 1526"/>
                <a:gd name="T14" fmla="*/ 435 w 1376"/>
                <a:gd name="T15" fmla="*/ 1051 h 1526"/>
                <a:gd name="T16" fmla="*/ 365 w 1376"/>
                <a:gd name="T17" fmla="*/ 110 h 1526"/>
                <a:gd name="T18" fmla="*/ 319 w 1376"/>
                <a:gd name="T19" fmla="*/ 71 h 1526"/>
                <a:gd name="T20" fmla="*/ 42 w 1376"/>
                <a:gd name="T21" fmla="*/ 91 h 1526"/>
                <a:gd name="T22" fmla="*/ 2 w 1376"/>
                <a:gd name="T23" fmla="*/ 137 h 1526"/>
                <a:gd name="T24" fmla="*/ 73 w 1376"/>
                <a:gd name="T25" fmla="*/ 1096 h 1526"/>
                <a:gd name="T26" fmla="*/ 313 w 1376"/>
                <a:gd name="T27" fmla="*/ 1526 h 1526"/>
                <a:gd name="T28" fmla="*/ 1107 w 1376"/>
                <a:gd name="T29" fmla="*/ 1526 h 1526"/>
                <a:gd name="T30" fmla="*/ 1360 w 1376"/>
                <a:gd name="T31" fmla="*/ 1001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6" h="1526">
                  <a:moveTo>
                    <a:pt x="1360" y="1001"/>
                  </a:moveTo>
                  <a:cubicBezTo>
                    <a:pt x="1288" y="42"/>
                    <a:pt x="1288" y="42"/>
                    <a:pt x="1288" y="42"/>
                  </a:cubicBezTo>
                  <a:cubicBezTo>
                    <a:pt x="1287" y="19"/>
                    <a:pt x="1265" y="0"/>
                    <a:pt x="1242" y="2"/>
                  </a:cubicBezTo>
                  <a:cubicBezTo>
                    <a:pt x="965" y="23"/>
                    <a:pt x="965" y="23"/>
                    <a:pt x="965" y="23"/>
                  </a:cubicBezTo>
                  <a:cubicBezTo>
                    <a:pt x="940" y="24"/>
                    <a:pt x="923" y="46"/>
                    <a:pt x="925" y="69"/>
                  </a:cubicBezTo>
                  <a:cubicBezTo>
                    <a:pt x="995" y="1010"/>
                    <a:pt x="995" y="1010"/>
                    <a:pt x="995" y="1010"/>
                  </a:cubicBezTo>
                  <a:cubicBezTo>
                    <a:pt x="1007" y="1174"/>
                    <a:pt x="894" y="1276"/>
                    <a:pt x="732" y="1288"/>
                  </a:cubicBezTo>
                  <a:cubicBezTo>
                    <a:pt x="572" y="1300"/>
                    <a:pt x="448" y="1216"/>
                    <a:pt x="435" y="1051"/>
                  </a:cubicBezTo>
                  <a:cubicBezTo>
                    <a:pt x="365" y="110"/>
                    <a:pt x="365" y="110"/>
                    <a:pt x="365" y="110"/>
                  </a:cubicBezTo>
                  <a:cubicBezTo>
                    <a:pt x="364" y="88"/>
                    <a:pt x="344" y="69"/>
                    <a:pt x="319" y="71"/>
                  </a:cubicBezTo>
                  <a:cubicBezTo>
                    <a:pt x="42" y="91"/>
                    <a:pt x="42" y="91"/>
                    <a:pt x="42" y="91"/>
                  </a:cubicBezTo>
                  <a:cubicBezTo>
                    <a:pt x="19" y="93"/>
                    <a:pt x="0" y="115"/>
                    <a:pt x="2" y="137"/>
                  </a:cubicBezTo>
                  <a:cubicBezTo>
                    <a:pt x="73" y="1096"/>
                    <a:pt x="73" y="1096"/>
                    <a:pt x="73" y="1096"/>
                  </a:cubicBezTo>
                  <a:cubicBezTo>
                    <a:pt x="87" y="1277"/>
                    <a:pt x="178" y="1427"/>
                    <a:pt x="313" y="1526"/>
                  </a:cubicBezTo>
                  <a:cubicBezTo>
                    <a:pt x="1107" y="1526"/>
                    <a:pt x="1107" y="1526"/>
                    <a:pt x="1107" y="1526"/>
                  </a:cubicBezTo>
                  <a:cubicBezTo>
                    <a:pt x="1274" y="1408"/>
                    <a:pt x="1376" y="1217"/>
                    <a:pt x="1360" y="1001"/>
                  </a:cubicBez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160338" y="7715790"/>
              <a:ext cx="4306887" cy="6013449"/>
            </a:xfrm>
            <a:custGeom>
              <a:avLst/>
              <a:gdLst>
                <a:gd name="T0" fmla="*/ 465 w 1148"/>
                <a:gd name="T1" fmla="*/ 1576 h 1602"/>
                <a:gd name="T2" fmla="*/ 425 w 1148"/>
                <a:gd name="T3" fmla="*/ 1046 h 1602"/>
                <a:gd name="T4" fmla="*/ 662 w 1148"/>
                <a:gd name="T5" fmla="*/ 1029 h 1602"/>
                <a:gd name="T6" fmla="*/ 1128 w 1148"/>
                <a:gd name="T7" fmla="*/ 484 h 1602"/>
                <a:gd name="T8" fmla="*/ 585 w 1148"/>
                <a:gd name="T9" fmla="*/ 22 h 1602"/>
                <a:gd name="T10" fmla="*/ 41 w 1148"/>
                <a:gd name="T11" fmla="*/ 63 h 1602"/>
                <a:gd name="T12" fmla="*/ 2 w 1148"/>
                <a:gd name="T13" fmla="*/ 109 h 1602"/>
                <a:gd name="T14" fmla="*/ 113 w 1148"/>
                <a:gd name="T15" fmla="*/ 1602 h 1602"/>
                <a:gd name="T16" fmla="*/ 458 w 1148"/>
                <a:gd name="T17" fmla="*/ 1602 h 1602"/>
                <a:gd name="T18" fmla="*/ 465 w 1148"/>
                <a:gd name="T19" fmla="*/ 1576 h 1602"/>
                <a:gd name="T20" fmla="*/ 375 w 1148"/>
                <a:gd name="T21" fmla="*/ 372 h 1602"/>
                <a:gd name="T22" fmla="*/ 603 w 1148"/>
                <a:gd name="T23" fmla="*/ 355 h 1602"/>
                <a:gd name="T24" fmla="*/ 780 w 1148"/>
                <a:gd name="T25" fmla="*/ 509 h 1602"/>
                <a:gd name="T26" fmla="*/ 629 w 1148"/>
                <a:gd name="T27" fmla="*/ 700 h 1602"/>
                <a:gd name="T28" fmla="*/ 401 w 1148"/>
                <a:gd name="T29" fmla="*/ 717 h 1602"/>
                <a:gd name="T30" fmla="*/ 375 w 1148"/>
                <a:gd name="T31" fmla="*/ 37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8" h="1602">
                  <a:moveTo>
                    <a:pt x="465" y="1576"/>
                  </a:moveTo>
                  <a:cubicBezTo>
                    <a:pt x="425" y="1046"/>
                    <a:pt x="425" y="1046"/>
                    <a:pt x="425" y="1046"/>
                  </a:cubicBezTo>
                  <a:cubicBezTo>
                    <a:pt x="662" y="1029"/>
                    <a:pt x="662" y="1029"/>
                    <a:pt x="662" y="1029"/>
                  </a:cubicBezTo>
                  <a:cubicBezTo>
                    <a:pt x="958" y="1007"/>
                    <a:pt x="1148" y="763"/>
                    <a:pt x="1128" y="484"/>
                  </a:cubicBezTo>
                  <a:cubicBezTo>
                    <a:pt x="1107" y="211"/>
                    <a:pt x="883" y="0"/>
                    <a:pt x="585" y="22"/>
                  </a:cubicBezTo>
                  <a:cubicBezTo>
                    <a:pt x="41" y="63"/>
                    <a:pt x="41" y="63"/>
                    <a:pt x="41" y="63"/>
                  </a:cubicBezTo>
                  <a:cubicBezTo>
                    <a:pt x="16" y="65"/>
                    <a:pt x="0" y="86"/>
                    <a:pt x="2" y="109"/>
                  </a:cubicBezTo>
                  <a:cubicBezTo>
                    <a:pt x="113" y="1602"/>
                    <a:pt x="113" y="1602"/>
                    <a:pt x="113" y="1602"/>
                  </a:cubicBezTo>
                  <a:cubicBezTo>
                    <a:pt x="458" y="1602"/>
                    <a:pt x="458" y="1602"/>
                    <a:pt x="458" y="1602"/>
                  </a:cubicBezTo>
                  <a:cubicBezTo>
                    <a:pt x="463" y="1594"/>
                    <a:pt x="465" y="1586"/>
                    <a:pt x="465" y="1576"/>
                  </a:cubicBezTo>
                  <a:close/>
                  <a:moveTo>
                    <a:pt x="375" y="372"/>
                  </a:moveTo>
                  <a:cubicBezTo>
                    <a:pt x="603" y="355"/>
                    <a:pt x="603" y="355"/>
                    <a:pt x="603" y="355"/>
                  </a:cubicBezTo>
                  <a:cubicBezTo>
                    <a:pt x="700" y="347"/>
                    <a:pt x="773" y="415"/>
                    <a:pt x="780" y="509"/>
                  </a:cubicBezTo>
                  <a:cubicBezTo>
                    <a:pt x="788" y="611"/>
                    <a:pt x="726" y="693"/>
                    <a:pt x="629" y="700"/>
                  </a:cubicBezTo>
                  <a:cubicBezTo>
                    <a:pt x="401" y="717"/>
                    <a:pt x="401" y="717"/>
                    <a:pt x="401" y="717"/>
                  </a:cubicBezTo>
                  <a:lnTo>
                    <a:pt x="375" y="372"/>
                  </a:lnTo>
                  <a:close/>
                </a:path>
              </a:pathLst>
            </a:custGeom>
            <a:solidFill>
              <a:srgbClr val="1D1D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4" name="Freeform 5"/>
          <p:cNvSpPr>
            <a:spLocks/>
          </p:cNvSpPr>
          <p:nvPr userDrawn="1"/>
        </p:nvSpPr>
        <p:spPr bwMode="white">
          <a:xfrm>
            <a:off x="-1" y="359143"/>
            <a:ext cx="9144001" cy="594929"/>
          </a:xfrm>
          <a:custGeom>
            <a:avLst/>
            <a:gdLst>
              <a:gd name="T0" fmla="*/ 2056 w 15124"/>
              <a:gd name="T1" fmla="*/ 0 h 984"/>
              <a:gd name="T2" fmla="*/ 0 w 15124"/>
              <a:gd name="T3" fmla="*/ 232 h 984"/>
              <a:gd name="T4" fmla="*/ 0 w 15124"/>
              <a:gd name="T5" fmla="*/ 984 h 984"/>
              <a:gd name="T6" fmla="*/ 15124 w 15124"/>
              <a:gd name="T7" fmla="*/ 151 h 984"/>
              <a:gd name="T8" fmla="*/ 15124 w 15124"/>
              <a:gd name="T9" fmla="*/ 0 h 984"/>
              <a:gd name="T10" fmla="*/ 2056 w 15124"/>
              <a:gd name="T11" fmla="*/ 0 h 984"/>
            </a:gdLst>
            <a:ahLst/>
            <a:cxnLst>
              <a:cxn ang="0">
                <a:pos x="T0" y="T1"/>
              </a:cxn>
              <a:cxn ang="0">
                <a:pos x="T2" y="T3"/>
              </a:cxn>
              <a:cxn ang="0">
                <a:pos x="T4" y="T5"/>
              </a:cxn>
              <a:cxn ang="0">
                <a:pos x="T6" y="T7"/>
              </a:cxn>
              <a:cxn ang="0">
                <a:pos x="T8" y="T9"/>
              </a:cxn>
              <a:cxn ang="0">
                <a:pos x="T10" y="T11"/>
              </a:cxn>
            </a:cxnLst>
            <a:rect l="0" t="0" r="r" b="b"/>
            <a:pathLst>
              <a:path w="15124" h="984">
                <a:moveTo>
                  <a:pt x="2056" y="0"/>
                </a:moveTo>
                <a:lnTo>
                  <a:pt x="0" y="232"/>
                </a:lnTo>
                <a:lnTo>
                  <a:pt x="0" y="984"/>
                </a:lnTo>
                <a:lnTo>
                  <a:pt x="15124" y="151"/>
                </a:lnTo>
                <a:lnTo>
                  <a:pt x="15124" y="0"/>
                </a:lnTo>
                <a:lnTo>
                  <a:pt x="205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6"/>
          <p:cNvSpPr>
            <a:spLocks/>
          </p:cNvSpPr>
          <p:nvPr userDrawn="1"/>
        </p:nvSpPr>
        <p:spPr bwMode="white">
          <a:xfrm>
            <a:off x="-1" y="2021886"/>
            <a:ext cx="9144001" cy="1995791"/>
          </a:xfrm>
          <a:custGeom>
            <a:avLst/>
            <a:gdLst>
              <a:gd name="T0" fmla="*/ 0 w 15124"/>
              <a:gd name="T1" fmla="*/ 3301 h 3301"/>
              <a:gd name="T2" fmla="*/ 15124 w 15124"/>
              <a:gd name="T3" fmla="*/ 1695 h 3301"/>
              <a:gd name="T4" fmla="*/ 15124 w 15124"/>
              <a:gd name="T5" fmla="*/ 0 h 3301"/>
              <a:gd name="T6" fmla="*/ 0 w 15124"/>
              <a:gd name="T7" fmla="*/ 1813 h 3301"/>
              <a:gd name="T8" fmla="*/ 0 w 15124"/>
              <a:gd name="T9" fmla="*/ 3301 h 3301"/>
            </a:gdLst>
            <a:ahLst/>
            <a:cxnLst>
              <a:cxn ang="0">
                <a:pos x="T0" y="T1"/>
              </a:cxn>
              <a:cxn ang="0">
                <a:pos x="T2" y="T3"/>
              </a:cxn>
              <a:cxn ang="0">
                <a:pos x="T4" y="T5"/>
              </a:cxn>
              <a:cxn ang="0">
                <a:pos x="T6" y="T7"/>
              </a:cxn>
              <a:cxn ang="0">
                <a:pos x="T8" y="T9"/>
              </a:cxn>
            </a:cxnLst>
            <a:rect l="0" t="0" r="r" b="b"/>
            <a:pathLst>
              <a:path w="15124" h="3301">
                <a:moveTo>
                  <a:pt x="0" y="3301"/>
                </a:moveTo>
                <a:lnTo>
                  <a:pt x="15124" y="1695"/>
                </a:lnTo>
                <a:lnTo>
                  <a:pt x="15124" y="0"/>
                </a:lnTo>
                <a:lnTo>
                  <a:pt x="0" y="1813"/>
                </a:lnTo>
                <a:lnTo>
                  <a:pt x="0" y="330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7"/>
          <p:cNvSpPr>
            <a:spLocks/>
          </p:cNvSpPr>
          <p:nvPr userDrawn="1"/>
        </p:nvSpPr>
        <p:spPr bwMode="white">
          <a:xfrm>
            <a:off x="-1" y="6313253"/>
            <a:ext cx="4663295" cy="544747"/>
          </a:xfrm>
          <a:custGeom>
            <a:avLst/>
            <a:gdLst>
              <a:gd name="T0" fmla="*/ 0 w 7713"/>
              <a:gd name="T1" fmla="*/ 901 h 901"/>
              <a:gd name="T2" fmla="*/ 7713 w 7713"/>
              <a:gd name="T3" fmla="*/ 901 h 901"/>
              <a:gd name="T4" fmla="*/ 0 w 7713"/>
              <a:gd name="T5" fmla="*/ 0 h 901"/>
              <a:gd name="T6" fmla="*/ 0 w 7713"/>
              <a:gd name="T7" fmla="*/ 901 h 901"/>
            </a:gdLst>
            <a:ahLst/>
            <a:cxnLst>
              <a:cxn ang="0">
                <a:pos x="T0" y="T1"/>
              </a:cxn>
              <a:cxn ang="0">
                <a:pos x="T2" y="T3"/>
              </a:cxn>
              <a:cxn ang="0">
                <a:pos x="T4" y="T5"/>
              </a:cxn>
              <a:cxn ang="0">
                <a:pos x="T6" y="T7"/>
              </a:cxn>
            </a:cxnLst>
            <a:rect l="0" t="0" r="r" b="b"/>
            <a:pathLst>
              <a:path w="7713" h="901">
                <a:moveTo>
                  <a:pt x="0" y="901"/>
                </a:moveTo>
                <a:lnTo>
                  <a:pt x="7713" y="901"/>
                </a:lnTo>
                <a:lnTo>
                  <a:pt x="0" y="0"/>
                </a:lnTo>
                <a:lnTo>
                  <a:pt x="0" y="90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8"/>
          <p:cNvSpPr>
            <a:spLocks/>
          </p:cNvSpPr>
          <p:nvPr userDrawn="1"/>
        </p:nvSpPr>
        <p:spPr bwMode="white">
          <a:xfrm>
            <a:off x="-1" y="736415"/>
            <a:ext cx="9144001" cy="1851291"/>
          </a:xfrm>
          <a:custGeom>
            <a:avLst/>
            <a:gdLst>
              <a:gd name="T0" fmla="*/ 0 w 15124"/>
              <a:gd name="T1" fmla="*/ 3062 h 3062"/>
              <a:gd name="T2" fmla="*/ 15124 w 15124"/>
              <a:gd name="T3" fmla="*/ 1055 h 3062"/>
              <a:gd name="T4" fmla="*/ 15124 w 15124"/>
              <a:gd name="T5" fmla="*/ 0 h 3062"/>
              <a:gd name="T6" fmla="*/ 0 w 15124"/>
              <a:gd name="T7" fmla="*/ 1712 h 3062"/>
              <a:gd name="T8" fmla="*/ 0 w 15124"/>
              <a:gd name="T9" fmla="*/ 3062 h 3062"/>
            </a:gdLst>
            <a:ahLst/>
            <a:cxnLst>
              <a:cxn ang="0">
                <a:pos x="T0" y="T1"/>
              </a:cxn>
              <a:cxn ang="0">
                <a:pos x="T2" y="T3"/>
              </a:cxn>
              <a:cxn ang="0">
                <a:pos x="T4" y="T5"/>
              </a:cxn>
              <a:cxn ang="0">
                <a:pos x="T6" y="T7"/>
              </a:cxn>
              <a:cxn ang="0">
                <a:pos x="T8" y="T9"/>
              </a:cxn>
            </a:cxnLst>
            <a:rect l="0" t="0" r="r" b="b"/>
            <a:pathLst>
              <a:path w="15124" h="3062">
                <a:moveTo>
                  <a:pt x="0" y="3062"/>
                </a:moveTo>
                <a:lnTo>
                  <a:pt x="15124" y="1055"/>
                </a:lnTo>
                <a:lnTo>
                  <a:pt x="15124" y="0"/>
                </a:lnTo>
                <a:lnTo>
                  <a:pt x="0" y="1712"/>
                </a:lnTo>
                <a:lnTo>
                  <a:pt x="0" y="306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
          <p:cNvSpPr>
            <a:spLocks/>
          </p:cNvSpPr>
          <p:nvPr userDrawn="1"/>
        </p:nvSpPr>
        <p:spPr bwMode="white">
          <a:xfrm>
            <a:off x="-1" y="3195841"/>
            <a:ext cx="9144001" cy="1995791"/>
          </a:xfrm>
          <a:custGeom>
            <a:avLst/>
            <a:gdLst>
              <a:gd name="T0" fmla="*/ 0 w 15124"/>
              <a:gd name="T1" fmla="*/ 3301 h 3301"/>
              <a:gd name="T2" fmla="*/ 15124 w 15124"/>
              <a:gd name="T3" fmla="*/ 1695 h 3301"/>
              <a:gd name="T4" fmla="*/ 15124 w 15124"/>
              <a:gd name="T5" fmla="*/ 0 h 3301"/>
              <a:gd name="T6" fmla="*/ 0 w 15124"/>
              <a:gd name="T7" fmla="*/ 1813 h 3301"/>
              <a:gd name="T8" fmla="*/ 0 w 15124"/>
              <a:gd name="T9" fmla="*/ 3301 h 3301"/>
            </a:gdLst>
            <a:ahLst/>
            <a:cxnLst>
              <a:cxn ang="0">
                <a:pos x="T0" y="T1"/>
              </a:cxn>
              <a:cxn ang="0">
                <a:pos x="T2" y="T3"/>
              </a:cxn>
              <a:cxn ang="0">
                <a:pos x="T4" y="T5"/>
              </a:cxn>
              <a:cxn ang="0">
                <a:pos x="T6" y="T7"/>
              </a:cxn>
              <a:cxn ang="0">
                <a:pos x="T8" y="T9"/>
              </a:cxn>
            </a:cxnLst>
            <a:rect l="0" t="0" r="r" b="b"/>
            <a:pathLst>
              <a:path w="15124" h="3301">
                <a:moveTo>
                  <a:pt x="0" y="3301"/>
                </a:moveTo>
                <a:lnTo>
                  <a:pt x="15124" y="1695"/>
                </a:lnTo>
                <a:lnTo>
                  <a:pt x="15124" y="0"/>
                </a:lnTo>
                <a:lnTo>
                  <a:pt x="0" y="1813"/>
                </a:lnTo>
                <a:lnTo>
                  <a:pt x="0" y="330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43"/>
          <p:cNvSpPr>
            <a:spLocks/>
          </p:cNvSpPr>
          <p:nvPr userDrawn="1"/>
        </p:nvSpPr>
        <p:spPr bwMode="auto">
          <a:xfrm>
            <a:off x="4925542" y="4234203"/>
            <a:ext cx="509901" cy="518024"/>
          </a:xfrm>
          <a:custGeom>
            <a:avLst/>
            <a:gdLst>
              <a:gd name="T0" fmla="*/ 0 w 183"/>
              <a:gd name="T1" fmla="*/ 89 h 185"/>
              <a:gd name="T2" fmla="*/ 88 w 183"/>
              <a:gd name="T3" fmla="*/ 0 h 185"/>
              <a:gd name="T4" fmla="*/ 95 w 183"/>
              <a:gd name="T5" fmla="*/ 0 h 185"/>
              <a:gd name="T6" fmla="*/ 183 w 183"/>
              <a:gd name="T7" fmla="*/ 89 h 185"/>
              <a:gd name="T8" fmla="*/ 183 w 183"/>
              <a:gd name="T9" fmla="*/ 96 h 185"/>
              <a:gd name="T10" fmla="*/ 95 w 183"/>
              <a:gd name="T11" fmla="*/ 185 h 185"/>
              <a:gd name="T12" fmla="*/ 88 w 183"/>
              <a:gd name="T13" fmla="*/ 185 h 185"/>
              <a:gd name="T14" fmla="*/ 0 w 183"/>
              <a:gd name="T15" fmla="*/ 96 h 185"/>
              <a:gd name="T16" fmla="*/ 0 w 183"/>
              <a:gd name="T17" fmla="*/ 90 h 185"/>
              <a:gd name="T18" fmla="*/ 0 w 183"/>
              <a:gd name="T19" fmla="*/ 8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5">
                <a:moveTo>
                  <a:pt x="0" y="89"/>
                </a:moveTo>
                <a:cubicBezTo>
                  <a:pt x="72" y="88"/>
                  <a:pt x="87" y="72"/>
                  <a:pt x="88" y="0"/>
                </a:cubicBezTo>
                <a:cubicBezTo>
                  <a:pt x="95" y="0"/>
                  <a:pt x="95" y="0"/>
                  <a:pt x="95" y="0"/>
                </a:cubicBezTo>
                <a:cubicBezTo>
                  <a:pt x="95" y="72"/>
                  <a:pt x="111" y="88"/>
                  <a:pt x="183" y="89"/>
                </a:cubicBezTo>
                <a:cubicBezTo>
                  <a:pt x="183" y="96"/>
                  <a:pt x="183" y="96"/>
                  <a:pt x="183" y="96"/>
                </a:cubicBezTo>
                <a:cubicBezTo>
                  <a:pt x="111" y="97"/>
                  <a:pt x="96" y="113"/>
                  <a:pt x="95" y="185"/>
                </a:cubicBezTo>
                <a:cubicBezTo>
                  <a:pt x="88" y="185"/>
                  <a:pt x="88" y="185"/>
                  <a:pt x="88" y="185"/>
                </a:cubicBezTo>
                <a:cubicBezTo>
                  <a:pt x="87" y="113"/>
                  <a:pt x="72" y="97"/>
                  <a:pt x="0" y="96"/>
                </a:cubicBezTo>
                <a:cubicBezTo>
                  <a:pt x="0" y="90"/>
                  <a:pt x="0" y="90"/>
                  <a:pt x="0" y="90"/>
                </a:cubicBezTo>
                <a:lnTo>
                  <a:pt x="0" y="8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Text Placeholder 2"/>
          <p:cNvSpPr>
            <a:spLocks noGrp="1"/>
          </p:cNvSpPr>
          <p:nvPr>
            <p:ph type="body" sz="quarter" idx="11" hasCustomPrompt="1"/>
          </p:nvPr>
        </p:nvSpPr>
        <p:spPr>
          <a:xfrm>
            <a:off x="5337422" y="4632151"/>
            <a:ext cx="3431781" cy="1462262"/>
          </a:xfrm>
        </p:spPr>
        <p:txBody>
          <a:bodyPr tIns="0" rIns="0"/>
          <a:lstStyle>
            <a:lvl1pPr>
              <a:lnSpc>
                <a:spcPct val="87000"/>
              </a:lnSpc>
              <a:spcBef>
                <a:spcPts val="0"/>
              </a:spcBef>
              <a:spcAft>
                <a:spcPts val="0"/>
              </a:spcAft>
              <a:defRPr sz="120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74597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1000"/>
                                        <p:tgtEl>
                                          <p:spTgt spid="34"/>
                                        </p:tgtEl>
                                      </p:cBhvr>
                                    </p:animEffect>
                                  </p:childTnLst>
                                </p:cTn>
                              </p:par>
                              <p:par>
                                <p:cTn id="8" presetID="22" presetClass="entr" presetSubtype="2" fill="hold" grpId="0" nodeType="withEffect">
                                  <p:stCondLst>
                                    <p:cond delay="300"/>
                                  </p:stCondLst>
                                  <p:childTnLst>
                                    <p:set>
                                      <p:cBhvr>
                                        <p:cTn id="9" dur="1" fill="hold">
                                          <p:stCondLst>
                                            <p:cond delay="0"/>
                                          </p:stCondLst>
                                        </p:cTn>
                                        <p:tgtEl>
                                          <p:spTgt spid="37"/>
                                        </p:tgtEl>
                                        <p:attrNameLst>
                                          <p:attrName>style.visibility</p:attrName>
                                        </p:attrNameLst>
                                      </p:cBhvr>
                                      <p:to>
                                        <p:strVal val="visible"/>
                                      </p:to>
                                    </p:set>
                                    <p:animEffect transition="in" filter="wipe(right)">
                                      <p:cBhvr>
                                        <p:cTn id="10" dur="1000"/>
                                        <p:tgtEl>
                                          <p:spTgt spid="37"/>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1000"/>
                                        <p:tgtEl>
                                          <p:spTgt spid="3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1000"/>
                                        <p:tgtEl>
                                          <p:spTgt spid="36"/>
                                        </p:tgtEl>
                                      </p:cBhvr>
                                    </p:animEffect>
                                  </p:childTnLst>
                                </p:cTn>
                              </p:par>
                              <p:par>
                                <p:cTn id="17" presetID="53" presetClass="entr" presetSubtype="16" fill="hold" grpId="0" nodeType="withEffect">
                                  <p:stCondLst>
                                    <p:cond delay="20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9">
                                            <p:txEl>
                                              <p:pRg st="0" end="0"/>
                                            </p:txEl>
                                          </p:spTgt>
                                        </p:tgtEl>
                                        <p:attrNameLst>
                                          <p:attrName>style.visibility</p:attrName>
                                        </p:attrNameLst>
                                      </p:cBhvr>
                                      <p:to>
                                        <p:strVal val="visible"/>
                                      </p:to>
                                    </p:set>
                                    <p:animEffect transition="in" filter="fade">
                                      <p:cBhvr>
                                        <p:cTn id="24" dur="500"/>
                                        <p:tgtEl>
                                          <p:spTgt spid="39">
                                            <p:txEl>
                                              <p:pRg st="0" end="0"/>
                                            </p:txEl>
                                          </p:spTgt>
                                        </p:tgtEl>
                                      </p:cBhvr>
                                    </p:animEffect>
                                  </p:childTnLst>
                                </p:cTn>
                              </p:par>
                              <p:par>
                                <p:cTn id="25" presetID="22" presetClass="entr" presetSubtype="8" fill="hold" grpId="0" nodeType="withEffect">
                                  <p:stCondLst>
                                    <p:cond delay="20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0" grpId="0" animBg="1"/>
      <p:bldP spid="38" grpId="0" animBg="1"/>
      <p:bldP spid="39" grpId="0" build="p">
        <p:tmplLst>
          <p:tmpl lvl="1">
            <p:tnLst>
              <p:par>
                <p:cTn presetID="10" presetClass="entr" presetSubtype="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D6282EE7-35FD-4422-BEC6-659C1064D638}" type="datetime1">
              <a:rPr lang="en-GB" smtClean="0"/>
              <a:t>18/04/2018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UEA: Money Matters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9D443CF-95A6-4BCA-B28C-623ED659B334}" type="slidenum">
              <a:rPr lang="en-GB" smtClean="0"/>
              <a:pPr/>
              <a:t>‹#›</a:t>
            </a:fld>
            <a:endParaRPr lang="en-GB"/>
          </a:p>
        </p:txBody>
      </p:sp>
      <p:sp>
        <p:nvSpPr>
          <p:cNvPr id="7" name="Title 1"/>
          <p:cNvSpPr>
            <a:spLocks noGrp="1"/>
          </p:cNvSpPr>
          <p:nvPr>
            <p:ph type="ctrTitle" hasCustomPrompt="1"/>
          </p:nvPr>
        </p:nvSpPr>
        <p:spPr>
          <a:xfrm>
            <a:off x="1038226" y="2105025"/>
            <a:ext cx="7067550" cy="2316888"/>
          </a:xfrm>
        </p:spPr>
        <p:txBody>
          <a:bodyPr anchor="ctr">
            <a:noAutofit/>
          </a:bodyPr>
          <a:lstStyle>
            <a:lvl1pPr algn="ctr">
              <a:lnSpc>
                <a:spcPct val="65000"/>
              </a:lnSpc>
              <a:defRPr sz="9000" b="1">
                <a:solidFill>
                  <a:schemeClr val="bg1"/>
                </a:solidFill>
              </a:defRPr>
            </a:lvl1pPr>
          </a:lstStyle>
          <a:p>
            <a:r>
              <a:rPr lang="en-US" dirty="0"/>
              <a:t>MASTER</a:t>
            </a:r>
            <a:br>
              <a:rPr lang="en-US" dirty="0"/>
            </a:br>
            <a:r>
              <a:rPr lang="en-US" dirty="0"/>
              <a:t>TITLE STYLE</a:t>
            </a:r>
            <a:endParaRPr lang="en-GB" dirty="0"/>
          </a:p>
        </p:txBody>
      </p:sp>
      <p:cxnSp>
        <p:nvCxnSpPr>
          <p:cNvPr id="9" name="Straight Connector 8"/>
          <p:cNvCxnSpPr/>
          <p:nvPr userDrawn="1"/>
        </p:nvCxnSpPr>
        <p:spPr>
          <a:xfrm>
            <a:off x="3600450" y="4457356"/>
            <a:ext cx="19431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14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1"/>
        </a:solidFill>
        <a:effectLst/>
      </p:bgPr>
    </p:bg>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95685" y="1823683"/>
            <a:ext cx="8351440" cy="4423130"/>
          </a:xfrm>
        </p:spPr>
        <p:txBody>
          <a:bodyPr/>
          <a:lstStyle>
            <a:lvl1pPr marL="335756" indent="-335756">
              <a:spcBef>
                <a:spcPts val="450"/>
              </a:spcBef>
              <a:spcAft>
                <a:spcPts val="0"/>
              </a:spcAft>
              <a:buFont typeface="+mj-lt"/>
              <a:buAutoNum type="arabicPeriod"/>
              <a:defRPr sz="2200">
                <a:solidFill>
                  <a:schemeClr val="bg1"/>
                </a:solidFill>
              </a:defRPr>
            </a:lvl1pPr>
            <a:lvl2pPr marL="335756" indent="0">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endParaRPr lang="en-GB" dirty="0"/>
          </a:p>
        </p:txBody>
      </p:sp>
      <p:cxnSp>
        <p:nvCxnSpPr>
          <p:cNvPr id="8" name="Straight Connector 7"/>
          <p:cNvCxnSpPr/>
          <p:nvPr userDrawn="1"/>
        </p:nvCxnSpPr>
        <p:spPr>
          <a:xfrm>
            <a:off x="395684" y="1779265"/>
            <a:ext cx="835144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lvl1pPr>
              <a:defRPr>
                <a:solidFill>
                  <a:schemeClr val="bg1"/>
                </a:solidFill>
              </a:defRPr>
            </a:lvl1pPr>
          </a:lstStyle>
          <a:p>
            <a:fld id="{DE8E5345-7AB7-41FC-AE1F-53AB1E7DEBB3}" type="datetime1">
              <a:rPr lang="en-GB" smtClean="0"/>
              <a:t>18/04/2018</a:t>
            </a:fld>
            <a:endParaRPr lang="en-GB" dirty="0"/>
          </a:p>
        </p:txBody>
      </p:sp>
      <p:sp>
        <p:nvSpPr>
          <p:cNvPr id="11" name="Footer Placeholder 10"/>
          <p:cNvSpPr>
            <a:spLocks noGrp="1"/>
          </p:cNvSpPr>
          <p:nvPr>
            <p:ph type="ftr" sz="quarter" idx="11"/>
          </p:nvPr>
        </p:nvSpPr>
        <p:spPr/>
        <p:txBody>
          <a:bodyPr/>
          <a:lstStyle>
            <a:lvl1pPr>
              <a:defRPr>
                <a:solidFill>
                  <a:schemeClr val="bg1"/>
                </a:solidFill>
              </a:defRPr>
            </a:lvl1pPr>
          </a:lstStyle>
          <a:p>
            <a:r>
              <a:rPr lang="en-GB"/>
              <a:t>UEA: Money Matters</a:t>
            </a:r>
            <a:endParaRPr lang="en-GB" dirty="0"/>
          </a:p>
        </p:txBody>
      </p:sp>
      <p:sp>
        <p:nvSpPr>
          <p:cNvPr id="12" name="Slide Number Placeholder 11"/>
          <p:cNvSpPr>
            <a:spLocks noGrp="1"/>
          </p:cNvSpPr>
          <p:nvPr>
            <p:ph type="sldNum" sz="quarter" idx="12"/>
          </p:nvPr>
        </p:nvSpPr>
        <p:spPr/>
        <p:txBody>
          <a:bodyPr/>
          <a:lstStyle>
            <a:lvl1pPr>
              <a:defRPr>
                <a:solidFill>
                  <a:schemeClr val="bg1"/>
                </a:solidFill>
              </a:defRPr>
            </a:lvl1pPr>
          </a:lstStyle>
          <a:p>
            <a:fld id="{79D443CF-95A6-4BCA-B28C-623ED659B334}" type="slidenum">
              <a:rPr lang="en-GB" smtClean="0"/>
              <a:pPr/>
              <a:t>‹#›</a:t>
            </a:fld>
            <a:endParaRPr lang="en-GB" dirty="0"/>
          </a:p>
        </p:txBody>
      </p:sp>
      <p:sp>
        <p:nvSpPr>
          <p:cNvPr id="13" name="Title 12"/>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310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Date Placeholder 1"/>
          <p:cNvSpPr>
            <a:spLocks noGrp="1"/>
          </p:cNvSpPr>
          <p:nvPr>
            <p:ph type="dt" sz="half" idx="10"/>
          </p:nvPr>
        </p:nvSpPr>
        <p:spPr/>
        <p:txBody>
          <a:bodyPr/>
          <a:lstStyle>
            <a:lvl1pPr>
              <a:defRPr>
                <a:solidFill>
                  <a:schemeClr val="bg1"/>
                </a:solidFill>
              </a:defRPr>
            </a:lvl1pPr>
          </a:lstStyle>
          <a:p>
            <a:fld id="{84D8818B-4D20-415E-9A49-C110DDFD1E07}" type="datetime1">
              <a:rPr lang="en-GB" smtClean="0"/>
              <a:t>18/04/2018</a:t>
            </a:fld>
            <a:endParaRPr lang="en-GB" dirty="0"/>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a:t>UEA: Money Matters</a:t>
            </a:r>
            <a:endParaRPr lang="en-GB"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79D443CF-95A6-4BCA-B28C-623ED659B334}" type="slidenum">
              <a:rPr lang="en-GB" smtClean="0"/>
              <a:pPr/>
              <a:t>‹#›</a:t>
            </a:fld>
            <a:endParaRPr lang="en-GB" dirty="0"/>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74396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5684" y="1823683"/>
            <a:ext cx="4106328" cy="4423130"/>
          </a:xfrm>
          <a:noFill/>
        </p:spPr>
        <p:txBody>
          <a:bodyPr rIns="0"/>
          <a:lstStyle>
            <a:lvl3pPr algn="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39743" y="1823683"/>
            <a:ext cx="4107382" cy="4423130"/>
          </a:xfrm>
          <a:noFill/>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7D700841-45AF-4180-8C17-CE2F35271170}" type="datetime1">
              <a:rPr lang="en-GB" smtClean="0"/>
              <a:t>18/04/2018</a:t>
            </a:fld>
            <a:endParaRPr lang="en-GB"/>
          </a:p>
        </p:txBody>
      </p:sp>
      <p:sp>
        <p:nvSpPr>
          <p:cNvPr id="6" name="Footer Placeholder 5"/>
          <p:cNvSpPr>
            <a:spLocks noGrp="1"/>
          </p:cNvSpPr>
          <p:nvPr>
            <p:ph type="ftr" sz="quarter" idx="11"/>
          </p:nvPr>
        </p:nvSpPr>
        <p:spPr/>
        <p:txBody>
          <a:bodyPr/>
          <a:lstStyle/>
          <a:p>
            <a:r>
              <a:rPr lang="en-GB"/>
              <a:t>UEA: Money Matters</a:t>
            </a:r>
          </a:p>
        </p:txBody>
      </p:sp>
      <p:sp>
        <p:nvSpPr>
          <p:cNvPr id="7" name="Slide Number Placeholder 6"/>
          <p:cNvSpPr>
            <a:spLocks noGrp="1"/>
          </p:cNvSpPr>
          <p:nvPr>
            <p:ph type="sldNum" sz="quarter" idx="12"/>
          </p:nvPr>
        </p:nvSpPr>
        <p:spPr/>
        <p:txBody>
          <a:bodyPr/>
          <a:lstStyle/>
          <a:p>
            <a:fld id="{79D443CF-95A6-4BCA-B28C-623ED659B334}" type="slidenum">
              <a:rPr lang="en-GB" smtClean="0"/>
              <a:t>‹#›</a:t>
            </a:fld>
            <a:endParaRPr lang="en-GB"/>
          </a:p>
        </p:txBody>
      </p:sp>
      <p:cxnSp>
        <p:nvCxnSpPr>
          <p:cNvPr id="10" name="Straight Connector 9"/>
          <p:cNvCxnSpPr/>
          <p:nvPr userDrawn="1"/>
        </p:nvCxnSpPr>
        <p:spPr>
          <a:xfrm>
            <a:off x="395684" y="1780853"/>
            <a:ext cx="4106328"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639743" y="1780853"/>
            <a:ext cx="4107382"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8617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5287" y="1820709"/>
            <a:ext cx="2700000" cy="4427691"/>
          </a:xfrm>
          <a:noFill/>
        </p:spPr>
        <p:txBody>
          <a:bodyPr rIns="0"/>
          <a:lstStyle>
            <a:lvl3pPr algn="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3221205" y="1820709"/>
            <a:ext cx="2700000" cy="4427691"/>
          </a:xfrm>
          <a:noFill/>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1042D258-5D50-4747-ABA2-4809F296BD8D}" type="datetime1">
              <a:rPr lang="en-GB" smtClean="0"/>
              <a:t>18/04/2018</a:t>
            </a:fld>
            <a:endParaRPr lang="en-GB"/>
          </a:p>
        </p:txBody>
      </p:sp>
      <p:sp>
        <p:nvSpPr>
          <p:cNvPr id="6" name="Footer Placeholder 5"/>
          <p:cNvSpPr>
            <a:spLocks noGrp="1"/>
          </p:cNvSpPr>
          <p:nvPr>
            <p:ph type="ftr" sz="quarter" idx="11"/>
          </p:nvPr>
        </p:nvSpPr>
        <p:spPr/>
        <p:txBody>
          <a:bodyPr/>
          <a:lstStyle/>
          <a:p>
            <a:r>
              <a:rPr lang="en-GB"/>
              <a:t>UEA: Money Matters</a:t>
            </a:r>
          </a:p>
        </p:txBody>
      </p:sp>
      <p:sp>
        <p:nvSpPr>
          <p:cNvPr id="7" name="Slide Number Placeholder 6"/>
          <p:cNvSpPr>
            <a:spLocks noGrp="1"/>
          </p:cNvSpPr>
          <p:nvPr>
            <p:ph type="sldNum" sz="quarter" idx="12"/>
          </p:nvPr>
        </p:nvSpPr>
        <p:spPr/>
        <p:txBody>
          <a:bodyPr/>
          <a:lstStyle/>
          <a:p>
            <a:fld id="{79D443CF-95A6-4BCA-B28C-623ED659B334}" type="slidenum">
              <a:rPr lang="en-GB" smtClean="0"/>
              <a:t>‹#›</a:t>
            </a:fld>
            <a:endParaRPr lang="en-GB"/>
          </a:p>
        </p:txBody>
      </p:sp>
      <p:sp>
        <p:nvSpPr>
          <p:cNvPr id="15" name="Content Placeholder 3"/>
          <p:cNvSpPr>
            <a:spLocks noGrp="1"/>
          </p:cNvSpPr>
          <p:nvPr>
            <p:ph sz="half" idx="14" hasCustomPrompt="1"/>
          </p:nvPr>
        </p:nvSpPr>
        <p:spPr>
          <a:xfrm>
            <a:off x="6047126" y="1823683"/>
            <a:ext cx="2700000" cy="4427691"/>
          </a:xfrm>
          <a:noFill/>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4" name="Straight Connector 13"/>
          <p:cNvCxnSpPr/>
          <p:nvPr userDrawn="1"/>
        </p:nvCxnSpPr>
        <p:spPr>
          <a:xfrm>
            <a:off x="395288" y="1780853"/>
            <a:ext cx="2700000"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221206" y="1780853"/>
            <a:ext cx="2700000"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47126" y="1780853"/>
            <a:ext cx="2700000"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33127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5288" y="1820709"/>
            <a:ext cx="1998000" cy="4427691"/>
          </a:xfrm>
          <a:noFill/>
        </p:spPr>
        <p:txBody>
          <a:bodyPr rIns="0"/>
          <a:lstStyle>
            <a:lvl3pPr algn="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2513234" y="1820709"/>
            <a:ext cx="1998000" cy="4427691"/>
          </a:xfrm>
          <a:noFill/>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DFB723A6-57B5-4648-BB89-C736A833A12E}" type="datetime1">
              <a:rPr lang="en-GB" smtClean="0"/>
              <a:t>18/04/2018</a:t>
            </a:fld>
            <a:endParaRPr lang="en-GB"/>
          </a:p>
        </p:txBody>
      </p:sp>
      <p:sp>
        <p:nvSpPr>
          <p:cNvPr id="6" name="Footer Placeholder 5"/>
          <p:cNvSpPr>
            <a:spLocks noGrp="1"/>
          </p:cNvSpPr>
          <p:nvPr>
            <p:ph type="ftr" sz="quarter" idx="11"/>
          </p:nvPr>
        </p:nvSpPr>
        <p:spPr/>
        <p:txBody>
          <a:bodyPr/>
          <a:lstStyle/>
          <a:p>
            <a:r>
              <a:rPr lang="en-GB"/>
              <a:t>UEA: Money Matters</a:t>
            </a:r>
          </a:p>
        </p:txBody>
      </p:sp>
      <p:sp>
        <p:nvSpPr>
          <p:cNvPr id="7" name="Slide Number Placeholder 6"/>
          <p:cNvSpPr>
            <a:spLocks noGrp="1"/>
          </p:cNvSpPr>
          <p:nvPr>
            <p:ph type="sldNum" sz="quarter" idx="12"/>
          </p:nvPr>
        </p:nvSpPr>
        <p:spPr/>
        <p:txBody>
          <a:bodyPr/>
          <a:lstStyle/>
          <a:p>
            <a:fld id="{79D443CF-95A6-4BCA-B28C-623ED659B334}" type="slidenum">
              <a:rPr lang="en-GB" smtClean="0"/>
              <a:t>‹#›</a:t>
            </a:fld>
            <a:endParaRPr lang="en-GB"/>
          </a:p>
        </p:txBody>
      </p:sp>
      <p:sp>
        <p:nvSpPr>
          <p:cNvPr id="8" name="Content Placeholder 3"/>
          <p:cNvSpPr>
            <a:spLocks noGrp="1"/>
          </p:cNvSpPr>
          <p:nvPr>
            <p:ph sz="half" idx="13" hasCustomPrompt="1"/>
          </p:nvPr>
        </p:nvSpPr>
        <p:spPr>
          <a:xfrm>
            <a:off x="6749126" y="1820709"/>
            <a:ext cx="1998000" cy="4427691"/>
          </a:xfrm>
          <a:noFill/>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p:cNvSpPr>
            <a:spLocks noGrp="1"/>
          </p:cNvSpPr>
          <p:nvPr>
            <p:ph sz="half" idx="14" hasCustomPrompt="1"/>
          </p:nvPr>
        </p:nvSpPr>
        <p:spPr>
          <a:xfrm>
            <a:off x="4631180" y="1823683"/>
            <a:ext cx="1998000" cy="4427691"/>
          </a:xfrm>
          <a:noFill/>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4" name="Straight Connector 13"/>
          <p:cNvCxnSpPr/>
          <p:nvPr userDrawn="1"/>
        </p:nvCxnSpPr>
        <p:spPr>
          <a:xfrm>
            <a:off x="395288" y="1780853"/>
            <a:ext cx="1998000"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749126" y="1780853"/>
            <a:ext cx="1998000"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13234" y="1780853"/>
            <a:ext cx="1998000"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631180" y="1780853"/>
            <a:ext cx="1998000"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8883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ey Mess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684" y="1657350"/>
            <a:ext cx="8351441" cy="4589464"/>
          </a:xfrm>
        </p:spPr>
        <p:txBody>
          <a:bodyPr/>
          <a:lstStyle>
            <a:lvl1pPr>
              <a:lnSpc>
                <a:spcPct val="70000"/>
              </a:lnSpc>
              <a:defRPr sz="6000">
                <a:latin typeface="+mj-lt"/>
              </a:defRPr>
            </a:lvl1pPr>
          </a:lstStyle>
          <a:p>
            <a:pPr lvl="0"/>
            <a:r>
              <a:rPr lang="en-US" dirty="0"/>
              <a:t>CLICK TO EDIT MASTER</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7C1B792-88AD-4CCC-AF2B-3F3A9838BF28}" type="datetime1">
              <a:rPr lang="en-GB" smtClean="0"/>
              <a:t>18/04/2018</a:t>
            </a:fld>
            <a:endParaRPr lang="en-GB"/>
          </a:p>
        </p:txBody>
      </p:sp>
      <p:sp>
        <p:nvSpPr>
          <p:cNvPr id="5" name="Footer Placeholder 4"/>
          <p:cNvSpPr>
            <a:spLocks noGrp="1"/>
          </p:cNvSpPr>
          <p:nvPr>
            <p:ph type="ftr" sz="quarter" idx="11"/>
          </p:nvPr>
        </p:nvSpPr>
        <p:spPr/>
        <p:txBody>
          <a:bodyPr/>
          <a:lstStyle/>
          <a:p>
            <a:r>
              <a:rPr lang="en-GB"/>
              <a:t>UEA: Money Matters</a:t>
            </a:r>
          </a:p>
        </p:txBody>
      </p:sp>
      <p:sp>
        <p:nvSpPr>
          <p:cNvPr id="6" name="Slide Number Placeholder 5"/>
          <p:cNvSpPr>
            <a:spLocks noGrp="1"/>
          </p:cNvSpPr>
          <p:nvPr>
            <p:ph type="sldNum" sz="quarter" idx="12"/>
          </p:nvPr>
        </p:nvSpPr>
        <p:spPr/>
        <p:txBody>
          <a:bodyPr/>
          <a:lstStyle/>
          <a:p>
            <a:fld id="{79D443CF-95A6-4BCA-B28C-623ED659B334}" type="slidenum">
              <a:rPr lang="en-GB" smtClean="0"/>
              <a:t>‹#›</a:t>
            </a:fld>
            <a:endParaRPr lang="en-GB"/>
          </a:p>
        </p:txBody>
      </p:sp>
    </p:spTree>
    <p:extLst>
      <p:ext uri="{BB962C8B-B14F-4D97-AF65-F5344CB8AC3E}">
        <p14:creationId xmlns:p14="http://schemas.microsoft.com/office/powerpoint/2010/main" val="177344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684" y="612776"/>
            <a:ext cx="8351442" cy="818686"/>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95684" y="1823683"/>
            <a:ext cx="8351442" cy="4423130"/>
          </a:xfrm>
          <a:prstGeom prst="rect">
            <a:avLst/>
          </a:prstGeom>
        </p:spPr>
        <p:txBody>
          <a:bodyPr vert="horz" lIns="0" tIns="108000" rIns="18000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395684" y="6464923"/>
            <a:ext cx="589359" cy="153888"/>
          </a:xfrm>
          <a:prstGeom prst="rect">
            <a:avLst/>
          </a:prstGeom>
        </p:spPr>
        <p:txBody>
          <a:bodyPr vert="horz" lIns="0" tIns="0" rIns="0" bIns="0" rtlCol="0" anchor="t"/>
          <a:lstStyle>
            <a:lvl1pPr algn="l">
              <a:defRPr sz="800">
                <a:solidFill>
                  <a:schemeClr val="tx1"/>
                </a:solidFill>
              </a:defRPr>
            </a:lvl1pPr>
          </a:lstStyle>
          <a:p>
            <a:fld id="{08DFCEBF-A2C5-404E-A2D0-2F043C15D47D}" type="datetime1">
              <a:rPr lang="en-GB" smtClean="0"/>
              <a:t>18/04/2018</a:t>
            </a:fld>
            <a:endParaRPr lang="en-GB" dirty="0"/>
          </a:p>
        </p:txBody>
      </p:sp>
      <p:sp>
        <p:nvSpPr>
          <p:cNvPr id="5" name="Footer Placeholder 4"/>
          <p:cNvSpPr>
            <a:spLocks noGrp="1"/>
          </p:cNvSpPr>
          <p:nvPr>
            <p:ph type="ftr" sz="quarter" idx="3"/>
          </p:nvPr>
        </p:nvSpPr>
        <p:spPr>
          <a:xfrm>
            <a:off x="985043" y="6464923"/>
            <a:ext cx="6536531" cy="153888"/>
          </a:xfrm>
          <a:prstGeom prst="rect">
            <a:avLst/>
          </a:prstGeom>
        </p:spPr>
        <p:txBody>
          <a:bodyPr vert="horz" lIns="0" tIns="0" rIns="0" bIns="0" rtlCol="0" anchor="t"/>
          <a:lstStyle>
            <a:lvl1pPr algn="l">
              <a:defRPr sz="800">
                <a:solidFill>
                  <a:schemeClr val="tx1"/>
                </a:solidFill>
              </a:defRPr>
            </a:lvl1pPr>
          </a:lstStyle>
          <a:p>
            <a:r>
              <a:rPr lang="en-GB"/>
              <a:t>UEA: Money Matters</a:t>
            </a:r>
            <a:endParaRPr lang="en-GB" dirty="0"/>
          </a:p>
        </p:txBody>
      </p:sp>
      <p:sp>
        <p:nvSpPr>
          <p:cNvPr id="6" name="Slide Number Placeholder 5"/>
          <p:cNvSpPr>
            <a:spLocks noGrp="1"/>
          </p:cNvSpPr>
          <p:nvPr>
            <p:ph type="sldNum" sz="quarter" idx="4"/>
          </p:nvPr>
        </p:nvSpPr>
        <p:spPr>
          <a:xfrm>
            <a:off x="8394702" y="6464923"/>
            <a:ext cx="352424" cy="153888"/>
          </a:xfrm>
          <a:prstGeom prst="rect">
            <a:avLst/>
          </a:prstGeom>
        </p:spPr>
        <p:txBody>
          <a:bodyPr vert="horz" wrap="square" lIns="0" tIns="0" rIns="0" bIns="0" rtlCol="0" anchor="t">
            <a:noAutofit/>
          </a:bodyPr>
          <a:lstStyle>
            <a:lvl1pPr algn="r">
              <a:defRPr sz="800">
                <a:solidFill>
                  <a:schemeClr val="tx1"/>
                </a:solidFill>
              </a:defRPr>
            </a:lvl1pPr>
          </a:lstStyle>
          <a:p>
            <a:fld id="{79D443CF-95A6-4BCA-B28C-623ED659B334}" type="slidenum">
              <a:rPr lang="en-GB" smtClean="0"/>
              <a:pPr/>
              <a:t>‹#›</a:t>
            </a:fld>
            <a:endParaRPr lang="en-GB" dirty="0"/>
          </a:p>
        </p:txBody>
      </p:sp>
      <p:cxnSp>
        <p:nvCxnSpPr>
          <p:cNvPr id="17" name="Straight Connector 16"/>
          <p:cNvCxnSpPr/>
          <p:nvPr/>
        </p:nvCxnSpPr>
        <p:spPr>
          <a:xfrm>
            <a:off x="395684" y="1779265"/>
            <a:ext cx="8351442" cy="0"/>
          </a:xfrm>
          <a:prstGeom prst="line">
            <a:avLst/>
          </a:prstGeom>
          <a:ln w="889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734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 id="2147483659" r:id="rId5"/>
    <p:sldLayoutId id="2147483652" r:id="rId6"/>
    <p:sldLayoutId id="2147483658" r:id="rId7"/>
    <p:sldLayoutId id="2147483676" r:id="rId8"/>
    <p:sldLayoutId id="2147483660" r:id="rId9"/>
    <p:sldLayoutId id="2147483672" r:id="rId10"/>
    <p:sldLayoutId id="2147483669" r:id="rId11"/>
    <p:sldLayoutId id="2147483654" r:id="rId12"/>
    <p:sldLayoutId id="2147483655" r:id="rId13"/>
    <p:sldLayoutId id="2147483656" r:id="rId14"/>
    <p:sldLayoutId id="2147483668" r:id="rId15"/>
    <p:sldLayoutId id="2147483662" r:id="rId16"/>
    <p:sldLayoutId id="2147483657" r:id="rId17"/>
    <p:sldLayoutId id="2147483663" r:id="rId18"/>
    <p:sldLayoutId id="2147483664" r:id="rId19"/>
    <p:sldLayoutId id="2147483665" r:id="rId20"/>
    <p:sldLayoutId id="2147483666" r:id="rId21"/>
    <p:sldLayoutId id="2147483667" r:id="rId22"/>
    <p:sldLayoutId id="214748367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70000"/>
        </a:lnSpc>
        <a:spcBef>
          <a:spcPct val="0"/>
        </a:spcBef>
        <a:buNone/>
        <a:defRPr sz="36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450"/>
        </a:spcBef>
        <a:spcAft>
          <a:spcPts val="450"/>
        </a:spcAft>
        <a:buFont typeface="Arial" panose="020B0604020202020204" pitchFamily="34" charset="0"/>
        <a:buNone/>
        <a:defRPr sz="2200" b="1" kern="1200">
          <a:solidFill>
            <a:schemeClr val="tx1"/>
          </a:solidFill>
          <a:latin typeface="+mn-lt"/>
          <a:ea typeface="+mn-ea"/>
          <a:cs typeface="+mn-cs"/>
        </a:defRPr>
      </a:lvl1pPr>
      <a:lvl2pPr marL="0" indent="0" algn="l" defTabSz="685800" rtl="0" eaLnBrk="1" latinLnBrk="0" hangingPunct="1">
        <a:lnSpc>
          <a:spcPct val="90000"/>
        </a:lnSpc>
        <a:spcBef>
          <a:spcPts val="0"/>
        </a:spcBef>
        <a:spcAft>
          <a:spcPts val="450"/>
        </a:spcAft>
        <a:buFont typeface="Arial" panose="020B0604020202020204" pitchFamily="34" charset="0"/>
        <a:buNone/>
        <a:defRPr sz="2000" kern="1200">
          <a:solidFill>
            <a:schemeClr val="tx1"/>
          </a:solidFill>
          <a:latin typeface="+mn-lt"/>
          <a:ea typeface="+mn-ea"/>
          <a:cs typeface="+mn-cs"/>
        </a:defRPr>
      </a:lvl2pPr>
      <a:lvl3pPr marL="271463" indent="-271463" algn="l" defTabSz="685800" rtl="0" eaLnBrk="1" latinLnBrk="0" hangingPunct="1">
        <a:lnSpc>
          <a:spcPct val="90000"/>
        </a:lnSpc>
        <a:spcBef>
          <a:spcPts val="0"/>
        </a:spcBef>
        <a:spcAft>
          <a:spcPts val="450"/>
        </a:spcAft>
        <a:buFont typeface="Calibri Light" panose="020F0302020204030204" pitchFamily="34" charset="0"/>
        <a:buChar char="-"/>
        <a:defRPr sz="2000" kern="1200">
          <a:solidFill>
            <a:schemeClr val="tx1"/>
          </a:solidFill>
          <a:latin typeface="+mn-lt"/>
          <a:ea typeface="+mn-ea"/>
          <a:cs typeface="+mn-cs"/>
        </a:defRPr>
      </a:lvl3pPr>
      <a:lvl4pPr marL="535781" indent="-264319" algn="l" defTabSz="685800" rtl="0" eaLnBrk="1" latinLnBrk="0" hangingPunct="1">
        <a:lnSpc>
          <a:spcPct val="90000"/>
        </a:lnSpc>
        <a:spcBef>
          <a:spcPts val="0"/>
        </a:spcBef>
        <a:spcAft>
          <a:spcPts val="450"/>
        </a:spcAft>
        <a:buFont typeface="Calibri Light" panose="020F0302020204030204" pitchFamily="34" charset="0"/>
        <a:buChar char="-"/>
        <a:defRPr sz="2000" kern="1200">
          <a:solidFill>
            <a:schemeClr val="tx1"/>
          </a:solidFill>
          <a:latin typeface="+mn-lt"/>
          <a:ea typeface="+mn-ea"/>
          <a:cs typeface="+mn-cs"/>
        </a:defRPr>
      </a:lvl4pPr>
      <a:lvl5pPr marL="807244" indent="-271463" algn="l" defTabSz="685800" rtl="0" eaLnBrk="1" latinLnBrk="0" hangingPunct="1">
        <a:lnSpc>
          <a:spcPct val="90000"/>
        </a:lnSpc>
        <a:spcBef>
          <a:spcPts val="0"/>
        </a:spcBef>
        <a:spcAft>
          <a:spcPts val="450"/>
        </a:spcAft>
        <a:buFont typeface="Calibri Light" panose="020F030202020403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25" userDrawn="1">
          <p15:clr>
            <a:srgbClr val="F26B43"/>
          </p15:clr>
        </p15:guide>
        <p15:guide id="2" pos="2880" userDrawn="1">
          <p15:clr>
            <a:srgbClr val="F26B43"/>
          </p15:clr>
        </p15:guide>
        <p15:guide id="3" orient="horz" pos="1805" userDrawn="1">
          <p15:clr>
            <a:srgbClr val="F26B43"/>
          </p15:clr>
        </p15:guide>
        <p15:guide id="4" orient="horz" pos="1095" userDrawn="1">
          <p15:clr>
            <a:srgbClr val="F26B43"/>
          </p15:clr>
        </p15:guide>
        <p15:guide id="5" orient="horz" pos="2516" userDrawn="1">
          <p15:clr>
            <a:srgbClr val="F26B43"/>
          </p15:clr>
        </p15:guide>
        <p15:guide id="6" orient="horz" pos="3935" userDrawn="1">
          <p15:clr>
            <a:srgbClr val="F26B43"/>
          </p15:clr>
        </p15:guide>
        <p15:guide id="7" pos="2003" userDrawn="1">
          <p15:clr>
            <a:srgbClr val="F26B43"/>
          </p15:clr>
        </p15:guide>
        <p15:guide id="8" pos="1127" userDrawn="1">
          <p15:clr>
            <a:srgbClr val="F26B43"/>
          </p15:clr>
        </p15:guide>
        <p15:guide id="9" pos="249" userDrawn="1">
          <p15:clr>
            <a:srgbClr val="F26B43"/>
          </p15:clr>
        </p15:guide>
        <p15:guide id="10" pos="3758" userDrawn="1">
          <p15:clr>
            <a:srgbClr val="F26B43"/>
          </p15:clr>
        </p15:guide>
        <p15:guide id="11" pos="4634" userDrawn="1">
          <p15:clr>
            <a:srgbClr val="F26B43"/>
          </p15:clr>
        </p15:guide>
        <p15:guide id="12" pos="5510" userDrawn="1">
          <p15:clr>
            <a:srgbClr val="F26B43"/>
          </p15:clr>
        </p15:guide>
        <p15:guide id="13" orient="horz" pos="3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electoralmanagement.com/electoral-management-network/newsletter-sign-u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49" y="436738"/>
            <a:ext cx="7048500" cy="3807307"/>
          </a:xfrm>
        </p:spPr>
        <p:txBody>
          <a:bodyPr/>
          <a:lstStyle/>
          <a:p>
            <a:r>
              <a:rPr lang="en-US" sz="4000" dirty="0"/>
              <a:t>IMPROVING THE ORGANISATION OF ELECTIONS: </a:t>
            </a:r>
            <a:br>
              <a:rPr lang="en-US" sz="4000" dirty="0"/>
            </a:br>
            <a:r>
              <a:rPr lang="en-US" sz="4000" dirty="0"/>
              <a:t/>
            </a:r>
            <a:br>
              <a:rPr lang="en-US" sz="4000" dirty="0"/>
            </a:br>
            <a:r>
              <a:rPr lang="en-US" sz="4000" dirty="0"/>
              <a:t>RESULTS FROM SURVEYS OF ELECTORAL MANAGEMENT BODIES</a:t>
            </a:r>
            <a:br>
              <a:rPr lang="en-US" sz="4000" dirty="0"/>
            </a:br>
            <a:r>
              <a:rPr lang="en-GB" sz="4000" dirty="0"/>
              <a:t/>
            </a:r>
            <a:br>
              <a:rPr lang="en-GB" sz="4000" dirty="0"/>
            </a:br>
            <a:r>
              <a:rPr lang="en-GB" sz="2000" dirty="0"/>
              <a:t>PRESENTATION TO THE 15</a:t>
            </a:r>
            <a:r>
              <a:rPr lang="en-GB" sz="2000" baseline="30000" dirty="0"/>
              <a:t>TH</a:t>
            </a:r>
            <a:r>
              <a:rPr lang="en-GB" sz="2000" dirty="0"/>
              <a:t> CONFERENCE OF EUROPEAN ELECTORAL MANAGEMENT BOARDS, </a:t>
            </a:r>
            <a:br>
              <a:rPr lang="en-GB" sz="2000" dirty="0"/>
            </a:br>
            <a:r>
              <a:rPr lang="en-GB" sz="2000" dirty="0"/>
              <a:t>19-20 APRIL 2018, </a:t>
            </a:r>
            <a:br>
              <a:rPr lang="en-GB" sz="2000" dirty="0"/>
            </a:br>
            <a:r>
              <a:rPr lang="en-GB" sz="2000" dirty="0"/>
              <a:t>OSLO, NORWAY</a:t>
            </a:r>
            <a:endParaRPr lang="en-GB" sz="12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42005" y="5329891"/>
            <a:ext cx="5122473" cy="1091371"/>
          </a:xfrm>
          <a:prstGeom prst="rect">
            <a:avLst/>
          </a:prstGeom>
        </p:spPr>
      </p:pic>
    </p:spTree>
    <p:extLst>
      <p:ext uri="{BB962C8B-B14F-4D97-AF65-F5344CB8AC3E}">
        <p14:creationId xmlns:p14="http://schemas.microsoft.com/office/powerpoint/2010/main" val="334782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4DD55BD6-8977-47F7-897E-29F21D2A2CDB}"/>
              </a:ext>
            </a:extLst>
          </p:cNvPr>
          <p:cNvSpPr>
            <a:spLocks noGrp="1"/>
          </p:cNvSpPr>
          <p:nvPr>
            <p:ph idx="1"/>
          </p:nvPr>
        </p:nvSpPr>
        <p:spPr/>
        <p:txBody>
          <a:bodyPr/>
          <a:lstStyle/>
          <a:p>
            <a:r>
              <a:rPr lang="en-GB" dirty="0"/>
              <a:t>78 ORGANISATIONS FROM 72 COUNTRIES </a:t>
            </a:r>
          </a:p>
          <a:p>
            <a:r>
              <a:rPr lang="en-GB" sz="1400" dirty="0"/>
              <a:t>(35 PROVIDED BY ELECT)</a:t>
            </a:r>
          </a:p>
          <a:p>
            <a:endParaRPr lang="en-GB" sz="1400" dirty="0"/>
          </a:p>
          <a:p>
            <a:endParaRPr lang="en-GB" sz="1400" dirty="0"/>
          </a:p>
          <a:p>
            <a:r>
              <a:rPr lang="en-GB" dirty="0"/>
              <a:t>2,032 INDIVIDUALS FROM 52 COUNTRIES</a:t>
            </a:r>
          </a:p>
          <a:p>
            <a:r>
              <a:rPr lang="en-GB" sz="1400" dirty="0"/>
              <a:t>(800 PROVIDED BY ELECT)</a:t>
            </a:r>
          </a:p>
          <a:p>
            <a:endParaRPr lang="en-GB" dirty="0"/>
          </a:p>
          <a:p>
            <a:endParaRPr lang="en-GB" dirty="0"/>
          </a:p>
        </p:txBody>
      </p:sp>
      <p:sp>
        <p:nvSpPr>
          <p:cNvPr id="4" name="Slide Number Placeholder 3">
            <a:extLst>
              <a:ext uri="{FF2B5EF4-FFF2-40B4-BE49-F238E27FC236}">
                <a16:creationId xmlns="" xmlns:a16="http://schemas.microsoft.com/office/drawing/2014/main" id="{484B4338-8820-4405-802F-127D03B493AA}"/>
              </a:ext>
            </a:extLst>
          </p:cNvPr>
          <p:cNvSpPr>
            <a:spLocks noGrp="1"/>
          </p:cNvSpPr>
          <p:nvPr>
            <p:ph type="sldNum" sz="quarter" idx="12"/>
          </p:nvPr>
        </p:nvSpPr>
        <p:spPr/>
        <p:txBody>
          <a:bodyPr/>
          <a:lstStyle/>
          <a:p>
            <a:fld id="{79D443CF-95A6-4BCA-B28C-623ED659B334}" type="slidenum">
              <a:rPr lang="en-GB" smtClean="0"/>
              <a:pPr/>
              <a:t>10</a:t>
            </a:fld>
            <a:endParaRPr lang="en-GB"/>
          </a:p>
        </p:txBody>
      </p:sp>
    </p:spTree>
    <p:extLst>
      <p:ext uri="{BB962C8B-B14F-4D97-AF65-F5344CB8AC3E}">
        <p14:creationId xmlns:p14="http://schemas.microsoft.com/office/powerpoint/2010/main" val="174696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9880E2B-E2A4-4E16-B62C-E512D597115C}"/>
              </a:ext>
            </a:extLst>
          </p:cNvPr>
          <p:cNvSpPr>
            <a:spLocks noGrp="1"/>
          </p:cNvSpPr>
          <p:nvPr>
            <p:ph idx="1"/>
          </p:nvPr>
        </p:nvSpPr>
        <p:spPr/>
        <p:txBody>
          <a:bodyPr/>
          <a:lstStyle/>
          <a:p>
            <a:r>
              <a:rPr lang="en-GB" dirty="0"/>
              <a:t>LARGEST EVER SURVEY OF EMBs?</a:t>
            </a:r>
          </a:p>
        </p:txBody>
      </p:sp>
      <p:sp>
        <p:nvSpPr>
          <p:cNvPr id="5" name="Slide Number Placeholder 4">
            <a:extLst>
              <a:ext uri="{FF2B5EF4-FFF2-40B4-BE49-F238E27FC236}">
                <a16:creationId xmlns="" xmlns:a16="http://schemas.microsoft.com/office/drawing/2014/main" id="{DFD6F3CB-51EE-479B-8033-22ED19EDF4E6}"/>
              </a:ext>
            </a:extLst>
          </p:cNvPr>
          <p:cNvSpPr>
            <a:spLocks noGrp="1"/>
          </p:cNvSpPr>
          <p:nvPr>
            <p:ph type="sldNum" sz="quarter" idx="12"/>
          </p:nvPr>
        </p:nvSpPr>
        <p:spPr/>
        <p:txBody>
          <a:bodyPr/>
          <a:lstStyle/>
          <a:p>
            <a:fld id="{79D443CF-95A6-4BCA-B28C-623ED659B334}" type="slidenum">
              <a:rPr lang="en-GB" smtClean="0"/>
              <a:pPr/>
              <a:t>11</a:t>
            </a:fld>
            <a:endParaRPr lang="en-GB"/>
          </a:p>
        </p:txBody>
      </p:sp>
    </p:spTree>
    <p:extLst>
      <p:ext uri="{BB962C8B-B14F-4D97-AF65-F5344CB8AC3E}">
        <p14:creationId xmlns:p14="http://schemas.microsoft.com/office/powerpoint/2010/main" val="216872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93D62256-364C-418C-BE45-75464AD95CC7}"/>
              </a:ext>
            </a:extLst>
          </p:cNvPr>
          <p:cNvSpPr>
            <a:spLocks noGrp="1"/>
          </p:cNvSpPr>
          <p:nvPr>
            <p:ph type="sldNum" sz="quarter" idx="12"/>
          </p:nvPr>
        </p:nvSpPr>
        <p:spPr/>
        <p:txBody>
          <a:bodyPr/>
          <a:lstStyle/>
          <a:p>
            <a:fld id="{79D443CF-95A6-4BCA-B28C-623ED659B334}" type="slidenum">
              <a:rPr lang="en-GB" smtClean="0"/>
              <a:t>12</a:t>
            </a:fld>
            <a:endParaRPr lang="en-GB"/>
          </a:p>
        </p:txBody>
      </p:sp>
      <p:sp>
        <p:nvSpPr>
          <p:cNvPr id="6" name="Title 7">
            <a:extLst>
              <a:ext uri="{FF2B5EF4-FFF2-40B4-BE49-F238E27FC236}">
                <a16:creationId xmlns="" xmlns:a16="http://schemas.microsoft.com/office/drawing/2014/main" id="{99EF776B-3643-4CF1-95FB-7B8C7AF5E73E}"/>
              </a:ext>
            </a:extLst>
          </p:cNvPr>
          <p:cNvSpPr txBox="1">
            <a:spLocks/>
          </p:cNvSpPr>
          <p:nvPr/>
        </p:nvSpPr>
        <p:spPr>
          <a:xfrm>
            <a:off x="395684" y="378653"/>
            <a:ext cx="8351442" cy="818686"/>
          </a:xfrm>
          <a:prstGeom prst="rect">
            <a:avLst/>
          </a:prstGeom>
        </p:spPr>
        <p:txBody>
          <a:bodyPr/>
          <a:lstStyle>
            <a:lvl1pPr algn="l" defTabSz="685800" rtl="0" eaLnBrk="1" latinLnBrk="0" hangingPunct="1">
              <a:lnSpc>
                <a:spcPct val="70000"/>
              </a:lnSpc>
              <a:spcBef>
                <a:spcPct val="0"/>
              </a:spcBef>
              <a:buNone/>
              <a:defRPr sz="3600" b="1" kern="1200">
                <a:solidFill>
                  <a:schemeClr val="tx1"/>
                </a:solidFill>
                <a:latin typeface="+mj-lt"/>
                <a:ea typeface="+mj-ea"/>
                <a:cs typeface="+mj-cs"/>
              </a:defRPr>
            </a:lvl1pPr>
          </a:lstStyle>
          <a:p>
            <a:r>
              <a:rPr lang="en-GB" dirty="0"/>
              <a:t>COUNTRY COVERAGE (EMS + ELECT)</a:t>
            </a:r>
          </a:p>
        </p:txBody>
      </p:sp>
      <p:pic>
        <p:nvPicPr>
          <p:cNvPr id="2" name="Picture 1"/>
          <p:cNvPicPr>
            <a:picLocks noChangeAspect="1"/>
          </p:cNvPicPr>
          <p:nvPr/>
        </p:nvPicPr>
        <p:blipFill>
          <a:blip r:embed="rId2"/>
          <a:stretch>
            <a:fillRect/>
          </a:stretch>
        </p:blipFill>
        <p:spPr>
          <a:xfrm>
            <a:off x="161925" y="977462"/>
            <a:ext cx="8820150" cy="5641349"/>
          </a:xfrm>
          <a:prstGeom prst="rect">
            <a:avLst/>
          </a:prstGeom>
        </p:spPr>
      </p:pic>
    </p:spTree>
    <p:extLst>
      <p:ext uri="{BB962C8B-B14F-4D97-AF65-F5344CB8AC3E}">
        <p14:creationId xmlns:p14="http://schemas.microsoft.com/office/powerpoint/2010/main" val="130982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D443CF-95A6-4BCA-B28C-623ED659B334}" type="slidenum">
              <a:rPr lang="en-GB" smtClean="0"/>
              <a:pPr/>
              <a:t>13</a:t>
            </a:fld>
            <a:endParaRPr lang="en-GB" dirty="0"/>
          </a:p>
        </p:txBody>
      </p:sp>
      <p:sp>
        <p:nvSpPr>
          <p:cNvPr id="2" name="Title 1"/>
          <p:cNvSpPr>
            <a:spLocks noGrp="1"/>
          </p:cNvSpPr>
          <p:nvPr>
            <p:ph type="ctrTitle"/>
          </p:nvPr>
        </p:nvSpPr>
        <p:spPr/>
        <p:txBody>
          <a:bodyPr/>
          <a:lstStyle/>
          <a:p>
            <a:r>
              <a:rPr lang="en-GB" dirty="0"/>
              <a:t>RESULTS</a:t>
            </a:r>
          </a:p>
        </p:txBody>
      </p:sp>
    </p:spTree>
    <p:extLst>
      <p:ext uri="{BB962C8B-B14F-4D97-AF65-F5344CB8AC3E}">
        <p14:creationId xmlns:p14="http://schemas.microsoft.com/office/powerpoint/2010/main" val="44020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83" y="765808"/>
            <a:ext cx="8351442" cy="818686"/>
          </a:xfrm>
        </p:spPr>
        <p:txBody>
          <a:bodyPr/>
          <a:lstStyle/>
          <a:p>
            <a:r>
              <a:rPr lang="en-CA" dirty="0"/>
              <a:t>INDEPENDENCE: Four Components</a:t>
            </a:r>
          </a:p>
        </p:txBody>
      </p:sp>
      <p:sp>
        <p:nvSpPr>
          <p:cNvPr id="5" name="Slide Number Placeholder 4"/>
          <p:cNvSpPr>
            <a:spLocks noGrp="1"/>
          </p:cNvSpPr>
          <p:nvPr>
            <p:ph type="sldNum" sz="quarter" idx="12"/>
          </p:nvPr>
        </p:nvSpPr>
        <p:spPr/>
        <p:txBody>
          <a:bodyPr/>
          <a:lstStyle/>
          <a:p>
            <a:fld id="{79D443CF-95A6-4BCA-B28C-623ED659B334}" type="slidenum">
              <a:rPr lang="en-GB" smtClean="0"/>
              <a:pPr/>
              <a:t>14</a:t>
            </a:fld>
            <a:endParaRPr lang="en-GB" dirty="0"/>
          </a:p>
        </p:txBody>
      </p:sp>
      <p:sp>
        <p:nvSpPr>
          <p:cNvPr id="6" name="Content Placeholder 5"/>
          <p:cNvSpPr>
            <a:spLocks noGrp="1"/>
          </p:cNvSpPr>
          <p:nvPr>
            <p:ph sz="quarter" idx="13"/>
          </p:nvPr>
        </p:nvSpPr>
        <p:spPr>
          <a:xfrm>
            <a:off x="420052" y="1889231"/>
            <a:ext cx="2903720" cy="4423130"/>
          </a:xfrm>
        </p:spPr>
        <p:txBody>
          <a:bodyPr/>
          <a:lstStyle/>
          <a:p>
            <a:r>
              <a:rPr lang="en-CA" dirty="0"/>
              <a:t>Four Components of Independence: </a:t>
            </a:r>
          </a:p>
          <a:p>
            <a:pPr marL="878681" lvl="3" indent="-342900"/>
            <a:r>
              <a:rPr lang="en-CA" dirty="0"/>
              <a:t>Institutional</a:t>
            </a:r>
          </a:p>
          <a:p>
            <a:pPr marL="878681" lvl="3" indent="-342900"/>
            <a:r>
              <a:rPr lang="en-CA" dirty="0"/>
              <a:t>Personnel</a:t>
            </a:r>
          </a:p>
          <a:p>
            <a:pPr marL="878681" lvl="3" indent="-342900"/>
            <a:r>
              <a:rPr lang="en-CA" dirty="0"/>
              <a:t>Financial</a:t>
            </a:r>
          </a:p>
          <a:p>
            <a:pPr marL="878681" lvl="3" indent="-342900"/>
            <a:r>
              <a:rPr lang="en-CA" dirty="0"/>
              <a:t>Functional</a:t>
            </a:r>
          </a:p>
        </p:txBody>
      </p:sp>
      <p:graphicFrame>
        <p:nvGraphicFramePr>
          <p:cNvPr id="10" name="Chart 9">
            <a:extLst>
              <a:ext uri="{FF2B5EF4-FFF2-40B4-BE49-F238E27FC236}">
                <a16:creationId xmlns="" xmlns:a16="http://schemas.microsoft.com/office/drawing/2014/main" id="{FE1BB47E-1946-4943-AB51-52E85581AAD8}"/>
              </a:ext>
            </a:extLst>
          </p:cNvPr>
          <p:cNvGraphicFramePr>
            <a:graphicFrameLocks/>
          </p:cNvGraphicFramePr>
          <p:nvPr>
            <p:extLst>
              <p:ext uri="{D42A27DB-BD31-4B8C-83A1-F6EECF244321}">
                <p14:modId xmlns:p14="http://schemas.microsoft.com/office/powerpoint/2010/main" val="153875224"/>
              </p:ext>
            </p:extLst>
          </p:nvPr>
        </p:nvGraphicFramePr>
        <p:xfrm>
          <a:off x="3058113" y="1938860"/>
          <a:ext cx="5524233" cy="4526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409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83" y="765808"/>
            <a:ext cx="8351442" cy="818686"/>
          </a:xfrm>
        </p:spPr>
        <p:txBody>
          <a:bodyPr/>
          <a:lstStyle/>
          <a:p>
            <a:r>
              <a:rPr lang="en-CA" dirty="0"/>
              <a:t>INDEPENDENCE: Institutional design alone is not enough </a:t>
            </a:r>
          </a:p>
        </p:txBody>
      </p:sp>
      <p:sp>
        <p:nvSpPr>
          <p:cNvPr id="5" name="Slide Number Placeholder 4"/>
          <p:cNvSpPr>
            <a:spLocks noGrp="1"/>
          </p:cNvSpPr>
          <p:nvPr>
            <p:ph type="sldNum" sz="quarter" idx="12"/>
          </p:nvPr>
        </p:nvSpPr>
        <p:spPr/>
        <p:txBody>
          <a:bodyPr/>
          <a:lstStyle/>
          <a:p>
            <a:fld id="{79D443CF-95A6-4BCA-B28C-623ED659B334}" type="slidenum">
              <a:rPr lang="en-GB" smtClean="0"/>
              <a:pPr/>
              <a:t>15</a:t>
            </a:fld>
            <a:endParaRPr lang="en-GB" dirty="0"/>
          </a:p>
        </p:txBody>
      </p:sp>
      <p:sp>
        <p:nvSpPr>
          <p:cNvPr id="6" name="Content Placeholder 5"/>
          <p:cNvSpPr>
            <a:spLocks noGrp="1"/>
          </p:cNvSpPr>
          <p:nvPr>
            <p:ph sz="quarter" idx="13"/>
          </p:nvPr>
        </p:nvSpPr>
        <p:spPr>
          <a:xfrm>
            <a:off x="420051" y="1889231"/>
            <a:ext cx="8351837" cy="4423130"/>
          </a:xfrm>
        </p:spPr>
        <p:txBody>
          <a:bodyPr/>
          <a:lstStyle/>
          <a:p>
            <a:r>
              <a:rPr lang="en-CA" dirty="0"/>
              <a:t>Key Take-</a:t>
            </a:r>
            <a:r>
              <a:rPr lang="en-CA" dirty="0" err="1"/>
              <a:t>Aways</a:t>
            </a:r>
            <a:r>
              <a:rPr lang="en-CA" dirty="0"/>
              <a:t>: </a:t>
            </a:r>
          </a:p>
          <a:p>
            <a:pPr marL="342900" indent="-342900">
              <a:buFont typeface="Arial" panose="020B0604020202020204" pitchFamily="34" charset="0"/>
              <a:buChar char="•"/>
            </a:pPr>
            <a:r>
              <a:rPr lang="en-CA" sz="2000" b="0" dirty="0"/>
              <a:t>De facto EMB independence is </a:t>
            </a:r>
            <a:r>
              <a:rPr lang="en-CA" sz="2000" b="0" i="1" dirty="0"/>
              <a:t>crucial</a:t>
            </a:r>
            <a:r>
              <a:rPr lang="en-CA" sz="2000" b="0" dirty="0"/>
              <a:t> for election integrity</a:t>
            </a:r>
          </a:p>
          <a:p>
            <a:pPr marL="342900" lvl="1" indent="-342900">
              <a:buFont typeface="Arial" panose="020B0604020202020204" pitchFamily="34" charset="0"/>
              <a:buChar char="•"/>
            </a:pPr>
            <a:r>
              <a:rPr lang="en-CA" b="0" dirty="0"/>
              <a:t>EMB de jure independence affects de facto EMB independence: </a:t>
            </a:r>
          </a:p>
          <a:p>
            <a:pPr marL="614363" lvl="2" indent="-342900">
              <a:buFont typeface="Arial" panose="020B0604020202020204" pitchFamily="34" charset="0"/>
              <a:buChar char="•"/>
            </a:pPr>
            <a:r>
              <a:rPr lang="en-CA" sz="1600" dirty="0"/>
              <a:t>Political </a:t>
            </a:r>
            <a:r>
              <a:rPr lang="en-US" sz="1600" b="0" dirty="0"/>
              <a:t>party involvement in EMB oversight, appointment of EMB chairs and members by partisan actors (including the executive and the legislature), less secure terms of chairs and members, and rules allowing for party membership of EMB chairs, significantly undermine de facto EMB independence. </a:t>
            </a:r>
          </a:p>
          <a:p>
            <a:pPr marL="614363" lvl="2" indent="-342900">
              <a:buFont typeface="Arial" panose="020B0604020202020204" pitchFamily="34" charset="0"/>
              <a:buChar char="•"/>
            </a:pPr>
            <a:r>
              <a:rPr lang="en-US" sz="1600" dirty="0"/>
              <a:t>More research needed on sources of EMB funding</a:t>
            </a:r>
            <a:endParaRPr lang="en-US" sz="1600" b="0" dirty="0"/>
          </a:p>
          <a:p>
            <a:pPr marL="342900" indent="-342900">
              <a:buFont typeface="Arial" panose="020B0604020202020204" pitchFamily="34" charset="0"/>
              <a:buChar char="•"/>
            </a:pPr>
            <a:r>
              <a:rPr lang="en-US" sz="2000" b="0" dirty="0"/>
              <a:t>However, effects relatively weak: EMB de jure independence </a:t>
            </a:r>
            <a:r>
              <a:rPr lang="en-CA" sz="2000" b="0" dirty="0"/>
              <a:t>is only one component of promoting actual, de facto EMB independence</a:t>
            </a:r>
            <a:endParaRPr lang="en-CA" sz="2000" dirty="0"/>
          </a:p>
        </p:txBody>
      </p:sp>
      <p:graphicFrame>
        <p:nvGraphicFramePr>
          <p:cNvPr id="9" name="Diagram 8">
            <a:extLst>
              <a:ext uri="{FF2B5EF4-FFF2-40B4-BE49-F238E27FC236}">
                <a16:creationId xmlns="" xmlns:a16="http://schemas.microsoft.com/office/drawing/2014/main" id="{18190ABF-53B2-4D03-AD4C-70273C53BC44}"/>
              </a:ext>
            </a:extLst>
          </p:cNvPr>
          <p:cNvGraphicFramePr/>
          <p:nvPr>
            <p:extLst>
              <p:ext uri="{D42A27DB-BD31-4B8C-83A1-F6EECF244321}">
                <p14:modId xmlns:p14="http://schemas.microsoft.com/office/powerpoint/2010/main" val="4000198833"/>
              </p:ext>
            </p:extLst>
          </p:nvPr>
        </p:nvGraphicFramePr>
        <p:xfrm>
          <a:off x="372112" y="5056775"/>
          <a:ext cx="8351837" cy="163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6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83" y="786887"/>
            <a:ext cx="8351442" cy="818686"/>
          </a:xfrm>
        </p:spPr>
        <p:txBody>
          <a:bodyPr/>
          <a:lstStyle/>
          <a:p>
            <a:r>
              <a:rPr lang="en-CA" dirty="0"/>
              <a:t>CAPACITY : Budgets and Personnel</a:t>
            </a:r>
          </a:p>
        </p:txBody>
      </p:sp>
      <p:sp>
        <p:nvSpPr>
          <p:cNvPr id="5" name="Slide Number Placeholder 4"/>
          <p:cNvSpPr>
            <a:spLocks noGrp="1"/>
          </p:cNvSpPr>
          <p:nvPr>
            <p:ph type="sldNum" sz="quarter" idx="12"/>
          </p:nvPr>
        </p:nvSpPr>
        <p:spPr/>
        <p:txBody>
          <a:bodyPr/>
          <a:lstStyle/>
          <a:p>
            <a:fld id="{79D443CF-95A6-4BCA-B28C-623ED659B334}" type="slidenum">
              <a:rPr lang="en-GB" smtClean="0"/>
              <a:pPr/>
              <a:t>16</a:t>
            </a:fld>
            <a:endParaRPr lang="en-GB" dirty="0"/>
          </a:p>
        </p:txBody>
      </p:sp>
      <p:sp>
        <p:nvSpPr>
          <p:cNvPr id="6" name="Content Placeholder 5"/>
          <p:cNvSpPr>
            <a:spLocks noGrp="1"/>
          </p:cNvSpPr>
          <p:nvPr>
            <p:ph sz="quarter" idx="13"/>
          </p:nvPr>
        </p:nvSpPr>
        <p:spPr/>
        <p:txBody>
          <a:bodyPr/>
          <a:lstStyle/>
          <a:p>
            <a:r>
              <a:rPr lang="en-CA" dirty="0"/>
              <a:t>Budgets: </a:t>
            </a:r>
            <a:r>
              <a:rPr lang="en-CA" b="0" dirty="0"/>
              <a:t>Range from &lt;$0.01 to $40 (per capita, PPP USD)</a:t>
            </a:r>
          </a:p>
          <a:p>
            <a:endParaRPr lang="en-CA" dirty="0"/>
          </a:p>
          <a:p>
            <a:r>
              <a:rPr lang="en-CA" dirty="0"/>
              <a:t>Personnel: </a:t>
            </a:r>
            <a:r>
              <a:rPr lang="en-CA" b="0" dirty="0"/>
              <a:t>Range from &lt;1 (per 100 000) to 70 </a:t>
            </a:r>
          </a:p>
          <a:p>
            <a:endParaRPr lang="en-CA" dirty="0"/>
          </a:p>
          <a:p>
            <a:r>
              <a:rPr lang="en-CA" dirty="0"/>
              <a:t>Key Take-Aways: </a:t>
            </a:r>
          </a:p>
          <a:p>
            <a:pPr marL="342900" lvl="1" indent="-342900">
              <a:buFontTx/>
              <a:buChar char="-"/>
            </a:pPr>
            <a:r>
              <a:rPr lang="en-CA" dirty="0"/>
              <a:t>Variations in tasks</a:t>
            </a:r>
          </a:p>
          <a:p>
            <a:pPr marL="342900" lvl="1" indent="-342900">
              <a:buFontTx/>
              <a:buChar char="-"/>
            </a:pPr>
            <a:r>
              <a:rPr lang="en-CA" dirty="0"/>
              <a:t>Centralization/Decentralization</a:t>
            </a:r>
          </a:p>
          <a:p>
            <a:pPr marL="342900" lvl="1" indent="-342900">
              <a:buFontTx/>
              <a:buChar char="-"/>
            </a:pPr>
            <a:r>
              <a:rPr lang="en-CA" dirty="0"/>
              <a:t>International assistance</a:t>
            </a:r>
          </a:p>
          <a:p>
            <a:pPr marL="342900" lvl="1" indent="-342900">
              <a:buFontTx/>
              <a:buChar char="-"/>
            </a:pPr>
            <a:r>
              <a:rPr lang="en-CA" dirty="0"/>
              <a:t>Sharing of resources</a:t>
            </a:r>
          </a:p>
        </p:txBody>
      </p:sp>
    </p:spTree>
    <p:extLst>
      <p:ext uri="{BB962C8B-B14F-4D97-AF65-F5344CB8AC3E}">
        <p14:creationId xmlns:p14="http://schemas.microsoft.com/office/powerpoint/2010/main" val="40639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AND COMMUNICATIONS TECHNOLOGY </a:t>
            </a:r>
          </a:p>
        </p:txBody>
      </p:sp>
      <p:sp>
        <p:nvSpPr>
          <p:cNvPr id="5" name="Slide Number Placeholder 4"/>
          <p:cNvSpPr>
            <a:spLocks noGrp="1"/>
          </p:cNvSpPr>
          <p:nvPr>
            <p:ph type="sldNum" sz="quarter" idx="12"/>
          </p:nvPr>
        </p:nvSpPr>
        <p:spPr/>
        <p:txBody>
          <a:bodyPr/>
          <a:lstStyle/>
          <a:p>
            <a:fld id="{79D443CF-95A6-4BCA-B28C-623ED659B334}" type="slidenum">
              <a:rPr lang="en-GB" smtClean="0"/>
              <a:pPr/>
              <a:t>17</a:t>
            </a:fld>
            <a:endParaRPr lang="en-GB" dirty="0"/>
          </a:p>
        </p:txBody>
      </p:sp>
      <p:pic>
        <p:nvPicPr>
          <p:cNvPr id="3" name="Content Placeholder 2"/>
          <p:cNvPicPr>
            <a:picLocks noGrp="1" noChangeAspect="1"/>
          </p:cNvPicPr>
          <p:nvPr>
            <p:ph sz="quarter" idx="13"/>
          </p:nvPr>
        </p:nvPicPr>
        <p:blipFill>
          <a:blip r:embed="rId3"/>
          <a:stretch>
            <a:fillRect/>
          </a:stretch>
        </p:blipFill>
        <p:spPr>
          <a:xfrm>
            <a:off x="395684" y="1954925"/>
            <a:ext cx="8351441" cy="4663886"/>
          </a:xfrm>
          <a:prstGeom prst="rect">
            <a:avLst/>
          </a:prstGeom>
        </p:spPr>
      </p:pic>
    </p:spTree>
    <p:extLst>
      <p:ext uri="{BB962C8B-B14F-4D97-AF65-F5344CB8AC3E}">
        <p14:creationId xmlns:p14="http://schemas.microsoft.com/office/powerpoint/2010/main" val="86583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ICT and EMB</a:t>
            </a:r>
            <a:endParaRPr lang="en-GB" dirty="0"/>
          </a:p>
        </p:txBody>
      </p:sp>
      <p:sp>
        <p:nvSpPr>
          <p:cNvPr id="3" name="Slide Number Placeholder 2"/>
          <p:cNvSpPr>
            <a:spLocks noGrp="1"/>
          </p:cNvSpPr>
          <p:nvPr>
            <p:ph type="sldNum" sz="quarter" idx="12"/>
          </p:nvPr>
        </p:nvSpPr>
        <p:spPr/>
        <p:txBody>
          <a:bodyPr/>
          <a:lstStyle/>
          <a:p>
            <a:fld id="{79D443CF-95A6-4BCA-B28C-623ED659B334}" type="slidenum">
              <a:rPr lang="en-GB" smtClean="0"/>
              <a:pPr/>
              <a:t>18</a:t>
            </a:fld>
            <a:endParaRPr lang="en-GB" dirty="0"/>
          </a:p>
        </p:txBody>
      </p:sp>
      <p:sp>
        <p:nvSpPr>
          <p:cNvPr id="4" name="Content Placeholder 3"/>
          <p:cNvSpPr>
            <a:spLocks noGrp="1"/>
          </p:cNvSpPr>
          <p:nvPr>
            <p:ph sz="quarter" idx="13"/>
          </p:nvPr>
        </p:nvSpPr>
        <p:spPr/>
        <p:txBody>
          <a:bodyPr/>
          <a:lstStyle/>
          <a:p>
            <a:pPr marL="342900" indent="-342900">
              <a:buFont typeface="Arial" panose="020B0604020202020204" pitchFamily="34" charset="0"/>
              <a:buChar char="•"/>
            </a:pPr>
            <a:r>
              <a:rPr lang="en-GB" sz="2400" b="0" dirty="0" smtClean="0"/>
              <a:t>65% EMB decisive role, 22% advisory, 6% mixed and 6% no role at all.</a:t>
            </a:r>
          </a:p>
          <a:p>
            <a:pPr marL="342900" indent="-342900">
              <a:buFont typeface="Arial" panose="020B0604020202020204" pitchFamily="34" charset="0"/>
              <a:buChar char="•"/>
            </a:pPr>
            <a:r>
              <a:rPr lang="en-GB" sz="2400" b="0" dirty="0" smtClean="0"/>
              <a:t>Ownership: 64% EMB, 11% central government, 5% local government, 12% private company and 8% other.</a:t>
            </a:r>
          </a:p>
          <a:p>
            <a:pPr marL="342900" indent="-342900">
              <a:buFont typeface="Arial" panose="020B0604020202020204" pitchFamily="34" charset="0"/>
              <a:buChar char="•"/>
            </a:pPr>
            <a:r>
              <a:rPr lang="en-GB" sz="2400" b="0" dirty="0" smtClean="0"/>
              <a:t>Support on Election day: 48% EMB, 10% central government, 6% local government, 29% private company and 8% other.</a:t>
            </a:r>
          </a:p>
          <a:p>
            <a:pPr marL="342900" indent="-342900">
              <a:buFont typeface="Arial" panose="020B0604020202020204" pitchFamily="34" charset="0"/>
              <a:buChar char="•"/>
            </a:pPr>
            <a:endParaRPr lang="en-GB" dirty="0" smtClean="0"/>
          </a:p>
          <a:p>
            <a:endParaRPr lang="en-GB" dirty="0" smtClean="0"/>
          </a:p>
          <a:p>
            <a:endParaRPr lang="en-GB" dirty="0"/>
          </a:p>
          <a:p>
            <a:endParaRPr lang="en-GB" dirty="0" smtClean="0"/>
          </a:p>
        </p:txBody>
      </p:sp>
    </p:spTree>
    <p:extLst>
      <p:ext uri="{BB962C8B-B14F-4D97-AF65-F5344CB8AC3E}">
        <p14:creationId xmlns:p14="http://schemas.microsoft.com/office/powerpoint/2010/main" val="35314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786887"/>
            <a:ext cx="8351442" cy="818686"/>
          </a:xfrm>
        </p:spPr>
        <p:txBody>
          <a:bodyPr/>
          <a:lstStyle/>
          <a:p>
            <a:r>
              <a:rPr lang="en-GB" dirty="0"/>
              <a:t>PERSONNEL: Characteristics of Employees</a:t>
            </a:r>
          </a:p>
        </p:txBody>
      </p:sp>
      <p:sp>
        <p:nvSpPr>
          <p:cNvPr id="5" name="Slide Number Placeholder 4"/>
          <p:cNvSpPr>
            <a:spLocks noGrp="1"/>
          </p:cNvSpPr>
          <p:nvPr>
            <p:ph type="sldNum" sz="quarter" idx="12"/>
          </p:nvPr>
        </p:nvSpPr>
        <p:spPr/>
        <p:txBody>
          <a:bodyPr/>
          <a:lstStyle/>
          <a:p>
            <a:fld id="{79D443CF-95A6-4BCA-B28C-623ED659B334}" type="slidenum">
              <a:rPr lang="en-GB" smtClean="0"/>
              <a:pPr/>
              <a:t>19</a:t>
            </a:fld>
            <a:endParaRPr lang="en-GB" dirty="0"/>
          </a:p>
        </p:txBody>
      </p:sp>
      <p:sp>
        <p:nvSpPr>
          <p:cNvPr id="6" name="Content Placeholder 5"/>
          <p:cNvSpPr>
            <a:spLocks noGrp="1"/>
          </p:cNvSpPr>
          <p:nvPr>
            <p:ph sz="quarter" idx="13"/>
          </p:nvPr>
        </p:nvSpPr>
        <p:spPr/>
        <p:txBody>
          <a:bodyPr/>
          <a:lstStyle/>
          <a:p>
            <a:pPr marL="342900" indent="-342900">
              <a:buFont typeface="Arial" panose="020B0604020202020204" pitchFamily="34" charset="0"/>
              <a:buChar char="•"/>
            </a:pPr>
            <a:r>
              <a:rPr lang="en-GB" sz="2000" b="0" dirty="0"/>
              <a:t>Generally </a:t>
            </a:r>
            <a:r>
              <a:rPr lang="en-GB" sz="2000" dirty="0"/>
              <a:t>small</a:t>
            </a:r>
            <a:r>
              <a:rPr lang="en-GB" sz="2000" b="0" dirty="0"/>
              <a:t> permanent national workforce teams – some outliers e.g. Mexico and Iraq</a:t>
            </a:r>
          </a:p>
          <a:p>
            <a:pPr marL="342900" indent="-342900">
              <a:buFont typeface="Arial" panose="020B0604020202020204" pitchFamily="34" charset="0"/>
              <a:buChar char="•"/>
            </a:pPr>
            <a:r>
              <a:rPr lang="en-GB" sz="2000" dirty="0"/>
              <a:t>Gender imbalances.  </a:t>
            </a:r>
            <a:r>
              <a:rPr lang="en-GB" sz="2000" b="0" dirty="0"/>
              <a:t>Men make up more of the workforce in Africa, Asia-Pacific and Latin America and Caribbean - women in Europe.  However, women always less likely to be employed at senior levels.</a:t>
            </a:r>
          </a:p>
          <a:p>
            <a:pPr marL="342900" indent="-342900">
              <a:buFont typeface="Arial" panose="020B0604020202020204" pitchFamily="34" charset="0"/>
              <a:buChar char="•"/>
            </a:pPr>
            <a:r>
              <a:rPr lang="en-GB" sz="2000" dirty="0"/>
              <a:t>Motivations</a:t>
            </a:r>
            <a:r>
              <a:rPr lang="en-GB" sz="2000" b="0" dirty="0"/>
              <a:t> for working in elections is civic mindedness</a:t>
            </a:r>
          </a:p>
          <a:p>
            <a:pPr marL="342900" indent="-342900">
              <a:buFont typeface="Arial" panose="020B0604020202020204" pitchFamily="34" charset="0"/>
              <a:buChar char="•"/>
            </a:pPr>
            <a:r>
              <a:rPr lang="en-GB" sz="2000" b="0" dirty="0"/>
              <a:t>The work force is very </a:t>
            </a:r>
            <a:r>
              <a:rPr lang="en-GB" sz="2000" dirty="0"/>
              <a:t>well educated </a:t>
            </a:r>
            <a:r>
              <a:rPr lang="en-GB" sz="2000" b="0" dirty="0"/>
              <a:t>with 78.9 per cent educated to university undergraduate degree level.</a:t>
            </a:r>
          </a:p>
          <a:p>
            <a:pPr marL="342900" indent="-342900">
              <a:buFont typeface="Arial" panose="020B0604020202020204" pitchFamily="34" charset="0"/>
              <a:buChar char="•"/>
            </a:pPr>
            <a:r>
              <a:rPr lang="en-GB" sz="2000" b="0" dirty="0"/>
              <a:t>Average </a:t>
            </a:r>
            <a:r>
              <a:rPr lang="en-GB" sz="2000" dirty="0"/>
              <a:t>job</a:t>
            </a:r>
            <a:r>
              <a:rPr lang="en-GB" sz="2000" b="0" dirty="0"/>
              <a:t> </a:t>
            </a:r>
            <a:r>
              <a:rPr lang="en-GB" sz="2000" dirty="0"/>
              <a:t>tenure</a:t>
            </a:r>
            <a:r>
              <a:rPr lang="en-GB" sz="2000" b="0" dirty="0"/>
              <a:t> varies between countries.</a:t>
            </a:r>
          </a:p>
          <a:p>
            <a:pPr marL="342900" indent="-342900">
              <a:buFont typeface="Arial" panose="020B0604020202020204" pitchFamily="34" charset="0"/>
              <a:buChar char="•"/>
            </a:pPr>
            <a:r>
              <a:rPr lang="en-GB" sz="2000" b="0" dirty="0"/>
              <a:t>The surveys measured </a:t>
            </a:r>
            <a:r>
              <a:rPr lang="en-GB" sz="2000" dirty="0"/>
              <a:t>human resource practices</a:t>
            </a:r>
            <a:r>
              <a:rPr lang="en-GB" sz="2000" b="0" dirty="0"/>
              <a:t> and </a:t>
            </a:r>
            <a:r>
              <a:rPr lang="en-GB" sz="2000" dirty="0"/>
              <a:t>employee outcomes</a:t>
            </a:r>
          </a:p>
          <a:p>
            <a:pPr marL="614363" lvl="2" indent="-342900">
              <a:buFont typeface="Arial" panose="020B0604020202020204" pitchFamily="34" charset="0"/>
              <a:buChar char="•"/>
            </a:pPr>
            <a:r>
              <a:rPr lang="en-GB" sz="1800" b="0" dirty="0"/>
              <a:t>Team working widely encouraged, performance related pay is rare.</a:t>
            </a:r>
          </a:p>
          <a:p>
            <a:pPr marL="614363" lvl="2" indent="-342900">
              <a:buFont typeface="Arial" panose="020B0604020202020204" pitchFamily="34" charset="0"/>
              <a:buChar char="•"/>
            </a:pPr>
            <a:r>
              <a:rPr lang="en-GB" sz="1800" dirty="0"/>
              <a:t>Employees have a strong sense of belonging to their organisations, are satisfied with their job, and generally do not intend to leave in the immediate future.  Stress and high workloads can be a problem.</a:t>
            </a:r>
          </a:p>
        </p:txBody>
      </p:sp>
    </p:spTree>
    <p:extLst>
      <p:ext uri="{BB962C8B-B14F-4D97-AF65-F5344CB8AC3E}">
        <p14:creationId xmlns:p14="http://schemas.microsoft.com/office/powerpoint/2010/main" val="345072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288" y="574236"/>
            <a:ext cx="7479470" cy="818686"/>
          </a:xfrm>
        </p:spPr>
        <p:txBody>
          <a:bodyPr/>
          <a:lstStyle/>
          <a:p>
            <a:r>
              <a:rPr lang="en-GB" dirty="0"/>
              <a:t>THE IMPORTANCE OF STAFF, CAPACITY, USE OF TECHNOLOGY, AND INDEPENDENCE</a:t>
            </a:r>
          </a:p>
        </p:txBody>
      </p:sp>
      <p:sp>
        <p:nvSpPr>
          <p:cNvPr id="10" name="Content Placeholder 9"/>
          <p:cNvSpPr>
            <a:spLocks noGrp="1"/>
          </p:cNvSpPr>
          <p:nvPr>
            <p:ph sz="half" idx="1"/>
          </p:nvPr>
        </p:nvSpPr>
        <p:spPr>
          <a:xfrm>
            <a:off x="395288" y="2047721"/>
            <a:ext cx="5497512" cy="4423130"/>
          </a:xfrm>
        </p:spPr>
        <p:txBody>
          <a:bodyPr/>
          <a:lstStyle/>
          <a:p>
            <a:pPr marL="342900" indent="-342900">
              <a:buFont typeface="Arial" panose="020B0604020202020204" pitchFamily="34" charset="0"/>
              <a:buChar char="•"/>
            </a:pPr>
            <a:r>
              <a:rPr lang="en-US" b="0" dirty="0"/>
              <a:t>Successfully dealing with security challenges can be dependent on staff, the use/ownership of technology, capacity and independence of an EMB.</a:t>
            </a:r>
          </a:p>
          <a:p>
            <a:pPr marL="342900" indent="-342900">
              <a:buFont typeface="Arial" panose="020B0604020202020204" pitchFamily="34" charset="0"/>
              <a:buChar char="•"/>
            </a:pPr>
            <a:r>
              <a:rPr lang="en-US" b="0" dirty="0"/>
              <a:t>While many elections are conducted across the world to very high standards, there is inevitably variation in the quality of electoral management board performance.</a:t>
            </a:r>
          </a:p>
          <a:p>
            <a:pPr marL="342900" indent="-342900">
              <a:buFont typeface="Arial" panose="020B0604020202020204" pitchFamily="34" charset="0"/>
              <a:buChar char="•"/>
            </a:pPr>
            <a:r>
              <a:rPr lang="en-US" b="0" dirty="0"/>
              <a:t>In this presentation we present the results of the surveys that we have undertaken in collaboration with EMBs.</a:t>
            </a:r>
          </a:p>
        </p:txBody>
      </p:sp>
      <p:pic>
        <p:nvPicPr>
          <p:cNvPr id="7" name="Picture 6">
            <a:extLst>
              <a:ext uri="{FF2B5EF4-FFF2-40B4-BE49-F238E27FC236}">
                <a16:creationId xmlns="" xmlns:a16="http://schemas.microsoft.com/office/drawing/2014/main" id="{457BC811-1D6E-44F0-85D8-90EBB0C1845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5205996" y="2732459"/>
            <a:ext cx="6482926" cy="1393082"/>
          </a:xfrm>
          <a:prstGeom prst="rect">
            <a:avLst/>
          </a:prstGeom>
        </p:spPr>
      </p:pic>
    </p:spTree>
    <p:extLst>
      <p:ext uri="{BB962C8B-B14F-4D97-AF65-F5344CB8AC3E}">
        <p14:creationId xmlns:p14="http://schemas.microsoft.com/office/powerpoint/2010/main" val="16535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PERSONNEL: Improving EMB Performance</a:t>
            </a:r>
          </a:p>
        </p:txBody>
      </p:sp>
      <p:sp>
        <p:nvSpPr>
          <p:cNvPr id="5" name="Slide Number Placeholder 4"/>
          <p:cNvSpPr>
            <a:spLocks noGrp="1"/>
          </p:cNvSpPr>
          <p:nvPr>
            <p:ph type="sldNum" sz="quarter" idx="12"/>
          </p:nvPr>
        </p:nvSpPr>
        <p:spPr/>
        <p:txBody>
          <a:bodyPr/>
          <a:lstStyle/>
          <a:p>
            <a:fld id="{79D443CF-95A6-4BCA-B28C-623ED659B334}" type="slidenum">
              <a:rPr lang="en-GB" smtClean="0"/>
              <a:pPr/>
              <a:t>20</a:t>
            </a:fld>
            <a:endParaRPr lang="en-GB"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497989870"/>
              </p:ext>
            </p:extLst>
          </p:nvPr>
        </p:nvGraphicFramePr>
        <p:xfrm>
          <a:off x="395684" y="1217612"/>
          <a:ext cx="8351837" cy="442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 xmlns:a16="http://schemas.microsoft.com/office/drawing/2014/main" id="{43C64783-0328-4BCC-9CA8-FDEC213E8B69}"/>
              </a:ext>
            </a:extLst>
          </p:cNvPr>
          <p:cNvSpPr txBox="1"/>
          <p:nvPr/>
        </p:nvSpPr>
        <p:spPr>
          <a:xfrm>
            <a:off x="127881" y="5875891"/>
            <a:ext cx="888704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spAutoFit/>
          </a:bodyPr>
          <a:lstStyle/>
          <a:p>
            <a:r>
              <a:rPr lang="en-GB" sz="2400" b="1" dirty="0"/>
              <a:t>Key finding: </a:t>
            </a:r>
          </a:p>
          <a:p>
            <a:r>
              <a:rPr lang="en-GB" sz="2400" b="1" dirty="0"/>
              <a:t>Including workers in decision making improves performance</a:t>
            </a:r>
          </a:p>
        </p:txBody>
      </p:sp>
    </p:spTree>
    <p:extLst>
      <p:ext uri="{BB962C8B-B14F-4D97-AF65-F5344CB8AC3E}">
        <p14:creationId xmlns:p14="http://schemas.microsoft.com/office/powerpoint/2010/main" val="197247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D443CF-95A6-4BCA-B28C-623ED659B334}" type="slidenum">
              <a:rPr lang="en-GB" smtClean="0"/>
              <a:pPr/>
              <a:t>21</a:t>
            </a:fld>
            <a:endParaRPr lang="en-GB" dirty="0"/>
          </a:p>
        </p:txBody>
      </p:sp>
      <p:sp>
        <p:nvSpPr>
          <p:cNvPr id="2" name="Title 1"/>
          <p:cNvSpPr>
            <a:spLocks noGrp="1"/>
          </p:cNvSpPr>
          <p:nvPr>
            <p:ph type="ctrTitle"/>
          </p:nvPr>
        </p:nvSpPr>
        <p:spPr/>
        <p:txBody>
          <a:bodyPr/>
          <a:lstStyle/>
          <a:p>
            <a:r>
              <a:rPr lang="en-GB" dirty="0"/>
              <a:t>CONCLUSIONS</a:t>
            </a:r>
          </a:p>
        </p:txBody>
      </p:sp>
    </p:spTree>
    <p:extLst>
      <p:ext uri="{BB962C8B-B14F-4D97-AF65-F5344CB8AC3E}">
        <p14:creationId xmlns:p14="http://schemas.microsoft.com/office/powerpoint/2010/main" val="425893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83" y="786887"/>
            <a:ext cx="8351442" cy="818686"/>
          </a:xfrm>
        </p:spPr>
        <p:txBody>
          <a:bodyPr/>
          <a:lstStyle/>
          <a:p>
            <a:r>
              <a:rPr lang="en-GB" dirty="0" smtClean="0"/>
              <a:t>MAIN CONCLUSIONS</a:t>
            </a:r>
            <a:endParaRPr lang="en-GB" dirty="0"/>
          </a:p>
        </p:txBody>
      </p:sp>
      <p:sp>
        <p:nvSpPr>
          <p:cNvPr id="5" name="Slide Number Placeholder 4"/>
          <p:cNvSpPr>
            <a:spLocks noGrp="1"/>
          </p:cNvSpPr>
          <p:nvPr>
            <p:ph type="sldNum" sz="quarter" idx="12"/>
          </p:nvPr>
        </p:nvSpPr>
        <p:spPr/>
        <p:txBody>
          <a:bodyPr/>
          <a:lstStyle/>
          <a:p>
            <a:fld id="{79D443CF-95A6-4BCA-B28C-623ED659B334}" type="slidenum">
              <a:rPr lang="en-GB" smtClean="0"/>
              <a:pPr/>
              <a:t>22</a:t>
            </a:fld>
            <a:endParaRPr lang="en-GB" dirty="0"/>
          </a:p>
        </p:txBody>
      </p:sp>
      <p:sp>
        <p:nvSpPr>
          <p:cNvPr id="6" name="Content Placeholder 5"/>
          <p:cNvSpPr>
            <a:spLocks noGrp="1"/>
          </p:cNvSpPr>
          <p:nvPr>
            <p:ph sz="quarter" idx="13"/>
          </p:nvPr>
        </p:nvSpPr>
        <p:spPr/>
        <p:txBody>
          <a:bodyPr/>
          <a:lstStyle/>
          <a:p>
            <a:pPr marL="342900" indent="-342900">
              <a:buFont typeface="Arial" panose="020B0604020202020204" pitchFamily="34" charset="0"/>
              <a:buChar char="•"/>
            </a:pPr>
            <a:r>
              <a:rPr lang="en-GB" sz="1600" dirty="0"/>
              <a:t>There is variation in EMB organizational structure, capacity, use of ICT and personnel that can be measured through institutional and personnel surveys</a:t>
            </a:r>
          </a:p>
          <a:p>
            <a:pPr marL="342900" indent="-342900">
              <a:buFont typeface="Arial" panose="020B0604020202020204" pitchFamily="34" charset="0"/>
              <a:buChar char="•"/>
            </a:pPr>
            <a:r>
              <a:rPr lang="en-GB" sz="1600" dirty="0"/>
              <a:t>For EMB Independence, the promotion of: </a:t>
            </a:r>
          </a:p>
          <a:p>
            <a:pPr marL="878681" lvl="3" indent="-342900">
              <a:buFont typeface="Arial" panose="020B0604020202020204" pitchFamily="34" charset="0"/>
              <a:buChar char="•"/>
            </a:pPr>
            <a:r>
              <a:rPr lang="en-GB" sz="1400" i="1" dirty="0"/>
              <a:t>De facto </a:t>
            </a:r>
            <a:r>
              <a:rPr lang="en-GB" sz="1400" dirty="0"/>
              <a:t>autonomy of the EMB in relationship to political </a:t>
            </a:r>
            <a:r>
              <a:rPr lang="en-GB" sz="1400" dirty="0" smtClean="0"/>
              <a:t>actors, Impact </a:t>
            </a:r>
            <a:r>
              <a:rPr lang="en-GB" sz="1400" dirty="0"/>
              <a:t>of </a:t>
            </a:r>
            <a:r>
              <a:rPr lang="en-GB" sz="1400" i="1" dirty="0"/>
              <a:t>sources</a:t>
            </a:r>
            <a:r>
              <a:rPr lang="en-GB" sz="1400" dirty="0"/>
              <a:t> of EMB funding (national and international) on EMB independence needs more research </a:t>
            </a:r>
          </a:p>
          <a:p>
            <a:pPr marL="342900" indent="-342900">
              <a:buFont typeface="Arial" panose="020B0604020202020204" pitchFamily="34" charset="0"/>
              <a:buChar char="•"/>
            </a:pPr>
            <a:r>
              <a:rPr lang="en-GB" sz="1600" dirty="0"/>
              <a:t>For EMB capacity, the promotion of: </a:t>
            </a:r>
          </a:p>
          <a:p>
            <a:pPr marL="878681" lvl="3" indent="-342900">
              <a:buFont typeface="Arial" panose="020B0604020202020204" pitchFamily="34" charset="0"/>
              <a:buChar char="•"/>
            </a:pPr>
            <a:r>
              <a:rPr lang="en-GB" sz="1400" dirty="0"/>
              <a:t>Clear reporting of resources, personnel, and assistance for maximum transparency</a:t>
            </a:r>
          </a:p>
          <a:p>
            <a:pPr marL="342900" indent="-342900">
              <a:buFont typeface="Arial" panose="020B0604020202020204" pitchFamily="34" charset="0"/>
              <a:buChar char="•"/>
            </a:pPr>
            <a:r>
              <a:rPr lang="en-GB" sz="1600" dirty="0"/>
              <a:t>For </a:t>
            </a:r>
            <a:r>
              <a:rPr lang="en-GB" sz="1600" dirty="0" smtClean="0"/>
              <a:t>use of ICT, the promotion of: </a:t>
            </a:r>
          </a:p>
          <a:p>
            <a:pPr marL="878681" lvl="3" indent="-342900">
              <a:buFont typeface="Arial" panose="020B0604020202020204" pitchFamily="34" charset="0"/>
              <a:buChar char="•"/>
            </a:pPr>
            <a:r>
              <a:rPr lang="en-GB" sz="1400" dirty="0" smtClean="0"/>
              <a:t>Involvement of EMB in decision-making process, consideration of questions of ownership and ability to provide technical assistance on election day.</a:t>
            </a:r>
            <a:endParaRPr lang="en-GB" sz="1600" dirty="0" smtClean="0"/>
          </a:p>
          <a:p>
            <a:pPr marL="342900" indent="-342900">
              <a:buFont typeface="Arial" panose="020B0604020202020204" pitchFamily="34" charset="0"/>
              <a:buChar char="•"/>
            </a:pPr>
            <a:r>
              <a:rPr lang="en-GB" sz="1600" dirty="0" smtClean="0"/>
              <a:t>For EMB personnel, the promotion of: </a:t>
            </a:r>
          </a:p>
          <a:p>
            <a:pPr marL="878681" lvl="3" indent="-342900">
              <a:buFont typeface="Arial" panose="020B0604020202020204" pitchFamily="34" charset="0"/>
              <a:buChar char="•"/>
            </a:pPr>
            <a:r>
              <a:rPr lang="en-GB" sz="1400" dirty="0" smtClean="0"/>
              <a:t>Workforce </a:t>
            </a:r>
            <a:r>
              <a:rPr lang="en-GB" sz="1400" dirty="0"/>
              <a:t>gender balances through recruitment and promotion </a:t>
            </a:r>
            <a:r>
              <a:rPr lang="en-GB" sz="1400" dirty="0" smtClean="0"/>
              <a:t>practices, Employee </a:t>
            </a:r>
            <a:r>
              <a:rPr lang="en-GB" sz="1400" dirty="0"/>
              <a:t>involvement/consultation in decision </a:t>
            </a:r>
            <a:r>
              <a:rPr lang="en-GB" sz="1400" dirty="0" smtClean="0"/>
              <a:t>making, Stress </a:t>
            </a:r>
            <a:r>
              <a:rPr lang="en-GB" sz="1400" dirty="0"/>
              <a:t>management/prevention courses and policies for </a:t>
            </a:r>
            <a:r>
              <a:rPr lang="en-GB" sz="1400" dirty="0" smtClean="0"/>
              <a:t>staff, Ensuring </a:t>
            </a:r>
            <a:r>
              <a:rPr lang="en-GB" sz="1400" dirty="0"/>
              <a:t>that recruitment is by merit through a rigorous process</a:t>
            </a:r>
          </a:p>
          <a:p>
            <a:pPr marL="342900" lvl="1" indent="-342900">
              <a:buFont typeface="Arial" panose="020B0604020202020204" pitchFamily="34" charset="0"/>
              <a:buChar char="•"/>
            </a:pPr>
            <a:r>
              <a:rPr lang="en-GB" sz="1400" b="1" dirty="0"/>
              <a:t>A commitment to working with academics to evaluate EMB institutional design and practices </a:t>
            </a:r>
          </a:p>
          <a:p>
            <a:pPr marL="342900" lvl="1" indent="-342900">
              <a:buFont typeface="Arial" panose="020B0604020202020204" pitchFamily="34" charset="0"/>
              <a:buChar char="•"/>
            </a:pPr>
            <a:r>
              <a:rPr lang="en-GB" sz="1400" b="1" dirty="0"/>
              <a:t>Future wave of the surveys are endorsed to chart change and the effects of reform</a:t>
            </a:r>
          </a:p>
        </p:txBody>
      </p:sp>
    </p:spTree>
    <p:extLst>
      <p:ext uri="{BB962C8B-B14F-4D97-AF65-F5344CB8AC3E}">
        <p14:creationId xmlns:p14="http://schemas.microsoft.com/office/powerpoint/2010/main" val="274004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D443CF-95A6-4BCA-B28C-623ED659B334}" type="slidenum">
              <a:rPr lang="en-GB" smtClean="0"/>
              <a:pPr/>
              <a:t>23</a:t>
            </a:fld>
            <a:endParaRPr lang="en-GB" dirty="0"/>
          </a:p>
        </p:txBody>
      </p:sp>
      <p:sp>
        <p:nvSpPr>
          <p:cNvPr id="2" name="Title 1"/>
          <p:cNvSpPr>
            <a:spLocks noGrp="1"/>
          </p:cNvSpPr>
          <p:nvPr>
            <p:ph type="ctrTitle"/>
          </p:nvPr>
        </p:nvSpPr>
        <p:spPr/>
        <p:txBody>
          <a:bodyPr/>
          <a:lstStyle/>
          <a:p>
            <a:r>
              <a:rPr lang="en-GB" dirty="0"/>
              <a:t>NEXT </a:t>
            </a:r>
            <a:br>
              <a:rPr lang="en-GB" dirty="0"/>
            </a:br>
            <a:r>
              <a:rPr lang="en-GB" dirty="0"/>
              <a:t>STEPS</a:t>
            </a:r>
          </a:p>
        </p:txBody>
      </p:sp>
    </p:spTree>
    <p:extLst>
      <p:ext uri="{BB962C8B-B14F-4D97-AF65-F5344CB8AC3E}">
        <p14:creationId xmlns:p14="http://schemas.microsoft.com/office/powerpoint/2010/main" val="386734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83" y="786887"/>
            <a:ext cx="8351442" cy="818686"/>
          </a:xfrm>
        </p:spPr>
        <p:txBody>
          <a:bodyPr/>
          <a:lstStyle/>
          <a:p>
            <a:r>
              <a:rPr lang="en-GB" dirty="0"/>
              <a:t>NEXT STEPS</a:t>
            </a:r>
          </a:p>
        </p:txBody>
      </p:sp>
      <p:sp>
        <p:nvSpPr>
          <p:cNvPr id="5" name="Slide Number Placeholder 4"/>
          <p:cNvSpPr>
            <a:spLocks noGrp="1"/>
          </p:cNvSpPr>
          <p:nvPr>
            <p:ph type="sldNum" sz="quarter" idx="12"/>
          </p:nvPr>
        </p:nvSpPr>
        <p:spPr/>
        <p:txBody>
          <a:bodyPr/>
          <a:lstStyle/>
          <a:p>
            <a:fld id="{79D443CF-95A6-4BCA-B28C-623ED659B334}" type="slidenum">
              <a:rPr lang="en-GB" smtClean="0"/>
              <a:pPr/>
              <a:t>24</a:t>
            </a:fld>
            <a:endParaRPr lang="en-GB" dirty="0"/>
          </a:p>
        </p:txBody>
      </p:sp>
      <p:sp>
        <p:nvSpPr>
          <p:cNvPr id="6" name="Content Placeholder 5"/>
          <p:cNvSpPr>
            <a:spLocks noGrp="1"/>
          </p:cNvSpPr>
          <p:nvPr>
            <p:ph sz="quarter" idx="13"/>
          </p:nvPr>
        </p:nvSpPr>
        <p:spPr/>
        <p:txBody>
          <a:bodyPr/>
          <a:lstStyle/>
          <a:p>
            <a:pPr marL="342900" indent="-342900">
              <a:buFont typeface="Arial" panose="020B0604020202020204" pitchFamily="34" charset="0"/>
              <a:buChar char="•"/>
            </a:pPr>
            <a:r>
              <a:rPr lang="en-GB" dirty="0"/>
              <a:t>Full report will be circulated to all Electoral Management Boards</a:t>
            </a:r>
          </a:p>
          <a:p>
            <a:pPr marL="342900" indent="-342900">
              <a:buFont typeface="Arial" panose="020B0604020202020204" pitchFamily="34" charset="0"/>
              <a:buChar char="•"/>
            </a:pPr>
            <a:r>
              <a:rPr lang="en-GB" b="0" dirty="0"/>
              <a:t>Sign-up to </a:t>
            </a:r>
            <a:r>
              <a:rPr lang="en-GB" b="0" dirty="0">
                <a:hlinkClick r:id="rId3"/>
              </a:rPr>
              <a:t>http://www.electoralmanagement.com/electoral-management-network/newsletter-sign-up/</a:t>
            </a:r>
            <a:r>
              <a:rPr lang="en-GB" b="0" dirty="0"/>
              <a:t> for new research findings as they emerge</a:t>
            </a:r>
          </a:p>
          <a:p>
            <a:pPr marL="342900" indent="-342900">
              <a:buFont typeface="Arial" panose="020B0604020202020204" pitchFamily="34" charset="0"/>
              <a:buChar char="•"/>
            </a:pPr>
            <a:r>
              <a:rPr lang="en-GB" b="0" dirty="0"/>
              <a:t>Delighted to provide bespoke advice / information on request.</a:t>
            </a:r>
          </a:p>
          <a:p>
            <a:pPr marL="342900" indent="-342900">
              <a:buFont typeface="Arial" panose="020B0604020202020204" pitchFamily="34" charset="0"/>
              <a:buChar char="•"/>
            </a:pPr>
            <a:r>
              <a:rPr lang="en-GB" b="0" dirty="0"/>
              <a:t>Would like to rerun in the future to map change and improve the survey design</a:t>
            </a:r>
          </a:p>
          <a:p>
            <a:pPr marL="342900" indent="-342900">
              <a:buFont typeface="Arial" panose="020B0604020202020204" pitchFamily="34" charset="0"/>
              <a:buChar char="•"/>
            </a:pPr>
            <a:r>
              <a:rPr lang="en-GB" b="0" dirty="0"/>
              <a:t>Comments and feedback about your research needs are very welcome!</a:t>
            </a:r>
          </a:p>
          <a:p>
            <a:pPr marL="342900" indent="-342900">
              <a:buFont typeface="Arial" panose="020B0604020202020204" pitchFamily="34" charset="0"/>
              <a:buChar char="•"/>
            </a:pPr>
            <a:endParaRPr lang="en-GB" b="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87988" y="5071841"/>
            <a:ext cx="6482926" cy="1393082"/>
          </a:xfrm>
          <a:prstGeom prst="rect">
            <a:avLst/>
          </a:prstGeom>
        </p:spPr>
      </p:pic>
    </p:spTree>
    <p:extLst>
      <p:ext uri="{BB962C8B-B14F-4D97-AF65-F5344CB8AC3E}">
        <p14:creationId xmlns:p14="http://schemas.microsoft.com/office/powerpoint/2010/main" val="339297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9D443CF-95A6-4BCA-B28C-623ED659B334}" type="slidenum">
              <a:rPr lang="en-GB" smtClean="0"/>
              <a:pPr/>
              <a:t>25</a:t>
            </a:fld>
            <a:endParaRPr lang="en-GB"/>
          </a:p>
        </p:txBody>
      </p:sp>
      <p:sp>
        <p:nvSpPr>
          <p:cNvPr id="4" name="Title 3"/>
          <p:cNvSpPr>
            <a:spLocks noGrp="1"/>
          </p:cNvSpPr>
          <p:nvPr>
            <p:ph type="ctrTitle"/>
          </p:nvPr>
        </p:nvSpPr>
        <p:spPr>
          <a:xfrm>
            <a:off x="1129185" y="2157483"/>
            <a:ext cx="7067550" cy="2316888"/>
          </a:xfrm>
        </p:spPr>
        <p:txBody>
          <a:bodyPr/>
          <a:lstStyle/>
          <a:p>
            <a:r>
              <a:rPr lang="en-GB" i="1" dirty="0"/>
              <a:t>THANK YOU!</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900" y="4823455"/>
            <a:ext cx="7007276" cy="1492938"/>
          </a:xfrm>
          <a:prstGeom prst="rect">
            <a:avLst/>
          </a:prstGeom>
        </p:spPr>
      </p:pic>
    </p:spTree>
    <p:extLst>
      <p:ext uri="{BB962C8B-B14F-4D97-AF65-F5344CB8AC3E}">
        <p14:creationId xmlns:p14="http://schemas.microsoft.com/office/powerpoint/2010/main" val="10996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95942"/>
            <a:ext cx="8351442" cy="818686"/>
          </a:xfrm>
        </p:spPr>
        <p:txBody>
          <a:bodyPr/>
          <a:lstStyle/>
          <a:p>
            <a:r>
              <a:rPr lang="en-GB" dirty="0"/>
              <a:t>Select References</a:t>
            </a:r>
          </a:p>
        </p:txBody>
      </p:sp>
      <p:sp>
        <p:nvSpPr>
          <p:cNvPr id="5" name="Slide Number Placeholder 4"/>
          <p:cNvSpPr>
            <a:spLocks noGrp="1"/>
          </p:cNvSpPr>
          <p:nvPr>
            <p:ph type="sldNum" sz="quarter" idx="12"/>
          </p:nvPr>
        </p:nvSpPr>
        <p:spPr/>
        <p:txBody>
          <a:bodyPr/>
          <a:lstStyle/>
          <a:p>
            <a:fld id="{79D443CF-95A6-4BCA-B28C-623ED659B334}" type="slidenum">
              <a:rPr lang="en-GB" smtClean="0"/>
              <a:pPr/>
              <a:t>26</a:t>
            </a:fld>
            <a:endParaRPr lang="en-GB" dirty="0"/>
          </a:p>
        </p:txBody>
      </p:sp>
      <p:sp>
        <p:nvSpPr>
          <p:cNvPr id="6" name="Content Placeholder 5"/>
          <p:cNvSpPr>
            <a:spLocks noGrp="1"/>
          </p:cNvSpPr>
          <p:nvPr>
            <p:ph sz="quarter" idx="13"/>
          </p:nvPr>
        </p:nvSpPr>
        <p:spPr/>
        <p:txBody>
          <a:bodyPr/>
          <a:lstStyle/>
          <a:p>
            <a:pPr marL="342900" indent="-342900">
              <a:buFont typeface="Arial" panose="020B0604020202020204" pitchFamily="34" charset="0"/>
              <a:buChar char="•"/>
            </a:pPr>
            <a:r>
              <a:rPr lang="en-GB" sz="1200" b="0" dirty="0"/>
              <a:t>Birch, Sarah. 2011. </a:t>
            </a:r>
            <a:r>
              <a:rPr lang="en-GB" sz="1200" b="0" i="1" dirty="0"/>
              <a:t>Electoral Malpractice</a:t>
            </a:r>
            <a:r>
              <a:rPr lang="en-GB" sz="1200" b="0" dirty="0"/>
              <a:t>. Oxford: Oxford University Press.</a:t>
            </a:r>
          </a:p>
          <a:p>
            <a:pPr marL="342900" indent="-342900">
              <a:buFont typeface="Arial" panose="020B0604020202020204" pitchFamily="34" charset="0"/>
              <a:buChar char="•"/>
            </a:pPr>
            <a:r>
              <a:rPr lang="en-GB" sz="1200" b="0" dirty="0"/>
              <a:t>Birch S; Van Ham C, 2017, 'Getting away with foul play? The importance of formal and informal oversight institutions for electoral integrity', </a:t>
            </a:r>
            <a:r>
              <a:rPr lang="en-GB" sz="1200" b="0" i="1" dirty="0"/>
              <a:t>European Journal of Political Research</a:t>
            </a:r>
            <a:r>
              <a:rPr lang="en-GB" sz="1200" b="0" dirty="0"/>
              <a:t>, http://dx.doi.org/10.1111/1475-6765.12189</a:t>
            </a:r>
          </a:p>
          <a:p>
            <a:pPr marL="342900" indent="-342900">
              <a:buFont typeface="Arial" panose="020B0604020202020204" pitchFamily="34" charset="0"/>
              <a:buChar char="•"/>
            </a:pPr>
            <a:r>
              <a:rPr lang="en-GB" sz="1200" b="0" dirty="0"/>
              <a:t>Clark, Alistair. 2014. "Investing in Electoral Integrity." In </a:t>
            </a:r>
            <a:r>
              <a:rPr lang="en-GB" sz="1200" b="0" i="1" dirty="0"/>
              <a:t>Advancing Electoral Integrity</a:t>
            </a:r>
            <a:r>
              <a:rPr lang="en-GB" sz="1200" b="0" dirty="0"/>
              <a:t>, edited by Pippa Norris, Richard Frank and </a:t>
            </a:r>
            <a:r>
              <a:rPr lang="en-GB" sz="1200" b="0" dirty="0" err="1"/>
              <a:t>Ferran</a:t>
            </a:r>
            <a:r>
              <a:rPr lang="en-GB" sz="1200" b="0" dirty="0"/>
              <a:t> </a:t>
            </a:r>
            <a:r>
              <a:rPr lang="en-GB" sz="1200" b="0" dirty="0" err="1"/>
              <a:t>Matinez</a:t>
            </a:r>
            <a:r>
              <a:rPr lang="en-GB" sz="1200" b="0" dirty="0"/>
              <a:t> I Coma. New York: Oxford University Press.</a:t>
            </a:r>
          </a:p>
          <a:p>
            <a:pPr marL="342900" indent="-342900">
              <a:buFont typeface="Arial" panose="020B0604020202020204" pitchFamily="34" charset="0"/>
              <a:buChar char="•"/>
            </a:pPr>
            <a:r>
              <a:rPr lang="en-CA" sz="1200" b="0" dirty="0"/>
              <a:t>Holly Ann Garnett. 2017. “Election Management Bodies.” Election Watchdogs: Transparency, Accountability, Compliance and Integrity. Eds. Pippa Norris and Alessandro </a:t>
            </a:r>
            <a:r>
              <a:rPr lang="en-CA" sz="1200" b="0" dirty="0" err="1"/>
              <a:t>Nai</a:t>
            </a:r>
            <a:r>
              <a:rPr lang="en-CA" sz="1200" b="0" dirty="0"/>
              <a:t>. New York: Oxford University Press. </a:t>
            </a:r>
          </a:p>
          <a:p>
            <a:pPr marL="342900" indent="-342900">
              <a:buFont typeface="Arial" panose="020B0604020202020204" pitchFamily="34" charset="0"/>
              <a:buChar char="•"/>
            </a:pPr>
            <a:r>
              <a:rPr lang="en-GB" sz="1200" b="0" dirty="0"/>
              <a:t>James, Toby S. 2013. "Fixing failures of U.K. electoral management."</a:t>
            </a:r>
            <a:r>
              <a:rPr lang="en-GB" sz="1200" b="0" i="1" dirty="0"/>
              <a:t> Electoral Studies,</a:t>
            </a:r>
            <a:r>
              <a:rPr lang="en-GB" sz="1200" b="0" dirty="0"/>
              <a:t> 32, (4), p. 597-608.</a:t>
            </a:r>
            <a:endParaRPr lang="en-GB" sz="1200" b="0" i="1" dirty="0"/>
          </a:p>
          <a:p>
            <a:pPr marL="342900" indent="-342900">
              <a:buFont typeface="Arial" panose="020B0604020202020204" pitchFamily="34" charset="0"/>
              <a:buChar char="•"/>
            </a:pPr>
            <a:r>
              <a:rPr lang="en-GB" sz="1200" b="0" dirty="0"/>
              <a:t>James, Toby S. 2014. "Electoral Management in Britain." In </a:t>
            </a:r>
            <a:r>
              <a:rPr lang="en-GB" sz="1200" b="0" i="1" dirty="0"/>
              <a:t>Advancing Electoral Integrity</a:t>
            </a:r>
            <a:r>
              <a:rPr lang="en-GB" sz="1200" b="0" dirty="0"/>
              <a:t>, edited by Pippa Norris, Richard Frank and </a:t>
            </a:r>
            <a:r>
              <a:rPr lang="en-GB" sz="1200" b="0" dirty="0" err="1"/>
              <a:t>Ferran</a:t>
            </a:r>
            <a:r>
              <a:rPr lang="en-GB" sz="1200" b="0" dirty="0"/>
              <a:t> </a:t>
            </a:r>
            <a:r>
              <a:rPr lang="en-GB" sz="1200" b="0" dirty="0" err="1"/>
              <a:t>Matinez</a:t>
            </a:r>
            <a:r>
              <a:rPr lang="en-GB" sz="1200" b="0" dirty="0"/>
              <a:t> I Coma. New York: Oxford University Press.</a:t>
            </a:r>
          </a:p>
          <a:p>
            <a:pPr marL="342900" indent="-342900">
              <a:buFont typeface="Arial" panose="020B0604020202020204" pitchFamily="34" charset="0"/>
              <a:buChar char="•"/>
            </a:pPr>
            <a:r>
              <a:rPr lang="en-GB" sz="1200" b="0" dirty="0"/>
              <a:t>James, Toby S. forthcoming. </a:t>
            </a:r>
            <a:r>
              <a:rPr lang="en-GB" sz="1200" b="0" i="1" dirty="0"/>
              <a:t>Comparative Electoral Management: Performance, Networks and Instruments</a:t>
            </a:r>
            <a:r>
              <a:rPr lang="en-GB" sz="1200" b="0" dirty="0"/>
              <a:t>. London and New York: Routledge.</a:t>
            </a:r>
          </a:p>
          <a:p>
            <a:pPr marL="342900" indent="-342900">
              <a:buFont typeface="Arial" panose="020B0604020202020204" pitchFamily="34" charset="0"/>
              <a:buChar char="•"/>
            </a:pPr>
            <a:r>
              <a:rPr lang="en-GB" sz="1200" b="0" dirty="0"/>
              <a:t>James, Toby S. and Jervier, Tyrone. 2017.  ‘The cost of running elections: funding electoral services during austerity in England and Wales’, Public Money and Management, 37(7), p. 461-468.</a:t>
            </a:r>
          </a:p>
          <a:p>
            <a:pPr marL="342900" indent="-342900">
              <a:buFont typeface="Arial" panose="020B0604020202020204" pitchFamily="34" charset="0"/>
              <a:buChar char="•"/>
            </a:pPr>
            <a:r>
              <a:rPr lang="en-GB" sz="1200" b="0" dirty="0"/>
              <a:t>Loeber, Leontine. 2017 “Legislating for e-enabled elections” In </a:t>
            </a:r>
            <a:r>
              <a:rPr lang="en-GB" sz="1200" b="0" i="1" dirty="0"/>
              <a:t>E-voting</a:t>
            </a:r>
            <a:r>
              <a:rPr lang="en-GB" sz="1200" b="0" dirty="0"/>
              <a:t>,  edited by Robert Krimmer et al. Springer.</a:t>
            </a:r>
          </a:p>
          <a:p>
            <a:pPr marL="342900" indent="-342900">
              <a:buFont typeface="Arial" panose="020B0604020202020204" pitchFamily="34" charset="0"/>
              <a:buChar char="•"/>
            </a:pPr>
            <a:r>
              <a:rPr lang="en-GB" sz="1200" b="0" dirty="0"/>
              <a:t>Norris, Pippa. 2015. </a:t>
            </a:r>
            <a:r>
              <a:rPr lang="en-GB" sz="1200" b="0" i="1" dirty="0"/>
              <a:t>Why Elections Fail</a:t>
            </a:r>
            <a:r>
              <a:rPr lang="en-GB" sz="1200" b="0" dirty="0"/>
              <a:t>. New York: Cambridge University Press.</a:t>
            </a:r>
          </a:p>
          <a:p>
            <a:pPr marL="342900" indent="-342900">
              <a:buFont typeface="Arial" panose="020B0604020202020204" pitchFamily="34" charset="0"/>
              <a:buChar char="•"/>
            </a:pPr>
            <a:r>
              <a:rPr lang="en-GB" sz="1200" b="0" dirty="0"/>
              <a:t>van Ham, </a:t>
            </a:r>
            <a:r>
              <a:rPr lang="en-GB" sz="1200" b="0" dirty="0" err="1"/>
              <a:t>Carolien</a:t>
            </a:r>
            <a:r>
              <a:rPr lang="en-GB" sz="1200" b="0" dirty="0"/>
              <a:t>, and </a:t>
            </a:r>
            <a:r>
              <a:rPr lang="en-GB" sz="1200" b="0" dirty="0" err="1"/>
              <a:t>Staffan</a:t>
            </a:r>
            <a:r>
              <a:rPr lang="en-GB" sz="1200" b="0" dirty="0"/>
              <a:t> Lindberg. 2015. "When Guardians Matter Most: Exploring the Conditions Under Which Electoral Management Body Institutional Design Affects Election Integrity."</a:t>
            </a:r>
            <a:r>
              <a:rPr lang="en-GB" sz="1200" b="0" i="1" dirty="0"/>
              <a:t> Irish Political Studies,</a:t>
            </a:r>
            <a:r>
              <a:rPr lang="en-GB" sz="1200" b="0" dirty="0"/>
              <a:t> 30, (4), p. 454-81.</a:t>
            </a:r>
          </a:p>
        </p:txBody>
      </p:sp>
    </p:spTree>
    <p:extLst>
      <p:ext uri="{BB962C8B-B14F-4D97-AF65-F5344CB8AC3E}">
        <p14:creationId xmlns:p14="http://schemas.microsoft.com/office/powerpoint/2010/main" val="84900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GB" dirty="0"/>
              <a:t>Who are we?</a:t>
            </a:r>
          </a:p>
          <a:p>
            <a:r>
              <a:rPr lang="en-GB" dirty="0"/>
              <a:t>What we know about Electoral Management Boards</a:t>
            </a:r>
          </a:p>
          <a:p>
            <a:r>
              <a:rPr lang="en-GB" dirty="0"/>
              <a:t>Response Rates</a:t>
            </a:r>
          </a:p>
          <a:p>
            <a:r>
              <a:rPr lang="en-GB" dirty="0"/>
              <a:t>Conclusions</a:t>
            </a:r>
          </a:p>
          <a:p>
            <a:pPr lvl="3"/>
            <a:r>
              <a:rPr lang="en-GB" dirty="0"/>
              <a:t>Capacity </a:t>
            </a:r>
          </a:p>
          <a:p>
            <a:pPr lvl="3"/>
            <a:r>
              <a:rPr lang="en-GB" dirty="0"/>
              <a:t>Independence and Autonomy</a:t>
            </a:r>
          </a:p>
          <a:p>
            <a:pPr lvl="3"/>
            <a:r>
              <a:rPr lang="en-GB" dirty="0"/>
              <a:t>Use of Information and Communication Technology</a:t>
            </a:r>
          </a:p>
          <a:p>
            <a:pPr lvl="3"/>
            <a:r>
              <a:rPr lang="en-GB" dirty="0"/>
              <a:t>Workforce Characteristics</a:t>
            </a:r>
          </a:p>
          <a:p>
            <a:r>
              <a:rPr lang="en-GB" dirty="0"/>
              <a:t>Conclusions</a:t>
            </a:r>
          </a:p>
          <a:p>
            <a:r>
              <a:rPr lang="en-GB" dirty="0"/>
              <a:t>The Future…</a:t>
            </a:r>
          </a:p>
          <a:p>
            <a:pPr marL="0" indent="0">
              <a:buNone/>
            </a:pPr>
            <a:endParaRPr lang="en-GB" dirty="0"/>
          </a:p>
        </p:txBody>
      </p:sp>
      <p:sp>
        <p:nvSpPr>
          <p:cNvPr id="5" name="Slide Number Placeholder 4"/>
          <p:cNvSpPr>
            <a:spLocks noGrp="1"/>
          </p:cNvSpPr>
          <p:nvPr>
            <p:ph type="sldNum" sz="quarter" idx="12"/>
          </p:nvPr>
        </p:nvSpPr>
        <p:spPr/>
        <p:txBody>
          <a:bodyPr/>
          <a:lstStyle/>
          <a:p>
            <a:fld id="{79D443CF-95A6-4BCA-B28C-623ED659B334}" type="slidenum">
              <a:rPr lang="en-GB" smtClean="0"/>
              <a:pPr/>
              <a:t>3</a:t>
            </a:fld>
            <a:endParaRPr lang="en-GB" dirty="0"/>
          </a:p>
        </p:txBody>
      </p:sp>
      <p:sp>
        <p:nvSpPr>
          <p:cNvPr id="7" name="Title 6"/>
          <p:cNvSpPr>
            <a:spLocks noGrp="1"/>
          </p:cNvSpPr>
          <p:nvPr>
            <p:ph type="title"/>
          </p:nvPr>
        </p:nvSpPr>
        <p:spPr>
          <a:xfrm>
            <a:off x="395685" y="786887"/>
            <a:ext cx="8351442" cy="818686"/>
          </a:xfrm>
        </p:spPr>
        <p:txBody>
          <a:bodyPr/>
          <a:lstStyle/>
          <a:p>
            <a:r>
              <a:rPr lang="en-GB" dirty="0"/>
              <a:t>OVERVIEW</a:t>
            </a:r>
          </a:p>
        </p:txBody>
      </p:sp>
    </p:spTree>
    <p:extLst>
      <p:ext uri="{BB962C8B-B14F-4D97-AF65-F5344CB8AC3E}">
        <p14:creationId xmlns:p14="http://schemas.microsoft.com/office/powerpoint/2010/main" val="310999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D443CF-95A6-4BCA-B28C-623ED659B334}" type="slidenum">
              <a:rPr lang="en-GB" smtClean="0"/>
              <a:pPr/>
              <a:t>4</a:t>
            </a:fld>
            <a:endParaRPr lang="en-GB" dirty="0"/>
          </a:p>
        </p:txBody>
      </p:sp>
      <p:sp>
        <p:nvSpPr>
          <p:cNvPr id="6" name="Title 5"/>
          <p:cNvSpPr>
            <a:spLocks noGrp="1"/>
          </p:cNvSpPr>
          <p:nvPr>
            <p:ph type="title" idx="4294967295"/>
          </p:nvPr>
        </p:nvSpPr>
        <p:spPr>
          <a:xfrm>
            <a:off x="517754" y="417950"/>
            <a:ext cx="8351838" cy="819150"/>
          </a:xfrm>
        </p:spPr>
        <p:txBody>
          <a:bodyPr/>
          <a:lstStyle/>
          <a:p>
            <a:r>
              <a:rPr lang="en-GB" dirty="0"/>
              <a:t>WHO ARE WE?</a:t>
            </a:r>
          </a:p>
        </p:txBody>
      </p:sp>
      <p:graphicFrame>
        <p:nvGraphicFramePr>
          <p:cNvPr id="2" name="Table 1"/>
          <p:cNvGraphicFramePr>
            <a:graphicFrameLocks noGrp="1"/>
          </p:cNvGraphicFramePr>
          <p:nvPr>
            <p:extLst>
              <p:ext uri="{D42A27DB-BD31-4B8C-83A1-F6EECF244321}">
                <p14:modId xmlns:p14="http://schemas.microsoft.com/office/powerpoint/2010/main" val="1568296229"/>
              </p:ext>
            </p:extLst>
          </p:nvPr>
        </p:nvGraphicFramePr>
        <p:xfrm>
          <a:off x="517753" y="1305905"/>
          <a:ext cx="7980071" cy="5552095"/>
        </p:xfrm>
        <a:graphic>
          <a:graphicData uri="http://schemas.openxmlformats.org/drawingml/2006/table">
            <a:tbl>
              <a:tblPr>
                <a:tableStyleId>{2D5ABB26-0587-4C30-8999-92F81FD0307C}</a:tableStyleId>
              </a:tblPr>
              <a:tblGrid>
                <a:gridCol w="2119164">
                  <a:extLst>
                    <a:ext uri="{9D8B030D-6E8A-4147-A177-3AD203B41FA5}">
                      <a16:colId xmlns="" xmlns:a16="http://schemas.microsoft.com/office/drawing/2014/main" val="20000"/>
                    </a:ext>
                  </a:extLst>
                </a:gridCol>
                <a:gridCol w="4425891">
                  <a:extLst>
                    <a:ext uri="{9D8B030D-6E8A-4147-A177-3AD203B41FA5}">
                      <a16:colId xmlns="" xmlns:a16="http://schemas.microsoft.com/office/drawing/2014/main" val="20001"/>
                    </a:ext>
                  </a:extLst>
                </a:gridCol>
                <a:gridCol w="1435016">
                  <a:extLst>
                    <a:ext uri="{9D8B030D-6E8A-4147-A177-3AD203B41FA5}">
                      <a16:colId xmlns="" xmlns:a16="http://schemas.microsoft.com/office/drawing/2014/main" val="20002"/>
                    </a:ext>
                  </a:extLst>
                </a:gridCol>
              </a:tblGrid>
              <a:tr h="1110419">
                <a:tc>
                  <a:txBody>
                    <a:bodyPr/>
                    <a:lstStyle/>
                    <a:p>
                      <a:r>
                        <a:rPr lang="en-GB" sz="2000" b="1" dirty="0" err="1"/>
                        <a:t>Dr.</a:t>
                      </a:r>
                      <a:r>
                        <a:rPr lang="en-GB" sz="2000" b="1" dirty="0"/>
                        <a:t> Toby James</a:t>
                      </a:r>
                    </a:p>
                  </a:txBody>
                  <a:tcPr/>
                </a:tc>
                <a:tc>
                  <a:txBody>
                    <a:bodyPr/>
                    <a:lstStyle/>
                    <a:p>
                      <a:r>
                        <a:rPr lang="en-GB" sz="2000" dirty="0"/>
                        <a:t>Senior Lecturer,</a:t>
                      </a:r>
                      <a:r>
                        <a:rPr lang="en-GB" sz="2000" baseline="0" dirty="0"/>
                        <a:t> University of East Anglia, UK</a:t>
                      </a:r>
                    </a:p>
                  </a:txBody>
                  <a:tcPr/>
                </a:tc>
                <a:tc>
                  <a:txBody>
                    <a:bodyPr/>
                    <a:lstStyle/>
                    <a:p>
                      <a:endParaRPr lang="en-GB" sz="2000" dirty="0"/>
                    </a:p>
                  </a:txBody>
                  <a:tcPr/>
                </a:tc>
                <a:extLst>
                  <a:ext uri="{0D108BD9-81ED-4DB2-BD59-A6C34878D82A}">
                    <a16:rowId xmlns="" xmlns:a16="http://schemas.microsoft.com/office/drawing/2014/main" val="10000"/>
                  </a:ext>
                </a:extLst>
              </a:tr>
              <a:tr h="1110419">
                <a:tc>
                  <a:txBody>
                    <a:bodyPr/>
                    <a:lstStyle/>
                    <a:p>
                      <a:r>
                        <a:rPr lang="en-GB" sz="2000" b="1" dirty="0"/>
                        <a:t>Ms. Leontin</a:t>
                      </a:r>
                      <a:r>
                        <a:rPr lang="en-GB" sz="2000" b="1" baseline="0" dirty="0"/>
                        <a:t>e Loeber</a:t>
                      </a:r>
                      <a:endParaRPr lang="en-GB" sz="2000" b="1"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2000" dirty="0"/>
                        <a:t>PhD</a:t>
                      </a:r>
                      <a:r>
                        <a:rPr lang="en-GB" sz="2000" baseline="0" dirty="0"/>
                        <a:t> Candidate, University of East Anglia, UK</a:t>
                      </a:r>
                      <a:endParaRPr lang="en-GB"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 xmlns:a16="http://schemas.microsoft.com/office/drawing/2014/main" val="10001"/>
                  </a:ext>
                </a:extLst>
              </a:tr>
              <a:tr h="1110419">
                <a:tc>
                  <a:txBody>
                    <a:bodyPr/>
                    <a:lstStyle/>
                    <a:p>
                      <a:r>
                        <a:rPr lang="en-GB" sz="2000" b="1" dirty="0" err="1"/>
                        <a:t>Dr.</a:t>
                      </a:r>
                      <a:r>
                        <a:rPr lang="en-GB" sz="2000" b="1" dirty="0"/>
                        <a:t> Holly Ann Garnett</a:t>
                      </a:r>
                    </a:p>
                  </a:txBody>
                  <a:tcPr/>
                </a:tc>
                <a:tc>
                  <a:txBody>
                    <a:bodyPr/>
                    <a:lstStyle/>
                    <a:p>
                      <a:r>
                        <a:rPr lang="en-GB" sz="2000" dirty="0"/>
                        <a:t>Assistant Professor, Royal Military College of Canada</a:t>
                      </a:r>
                    </a:p>
                  </a:txBody>
                  <a:tcPr/>
                </a:tc>
                <a:tc>
                  <a:txBody>
                    <a:bodyPr/>
                    <a:lstStyle/>
                    <a:p>
                      <a:endParaRPr lang="en-GB" sz="2000" dirty="0"/>
                    </a:p>
                  </a:txBody>
                  <a:tcPr/>
                </a:tc>
                <a:extLst>
                  <a:ext uri="{0D108BD9-81ED-4DB2-BD59-A6C34878D82A}">
                    <a16:rowId xmlns="" xmlns:a16="http://schemas.microsoft.com/office/drawing/2014/main" val="10002"/>
                  </a:ext>
                </a:extLst>
              </a:tr>
              <a:tr h="1110419">
                <a:tc>
                  <a:txBody>
                    <a:bodyPr/>
                    <a:lstStyle/>
                    <a:p>
                      <a:r>
                        <a:rPr lang="en-GB" sz="2000" b="1" dirty="0" err="1"/>
                        <a:t>Dr.</a:t>
                      </a:r>
                      <a:r>
                        <a:rPr lang="en-GB" sz="2000" b="1" baseline="0" dirty="0"/>
                        <a:t> </a:t>
                      </a:r>
                      <a:r>
                        <a:rPr lang="en-GB" sz="2000" b="1" dirty="0" err="1"/>
                        <a:t>Carolien</a:t>
                      </a:r>
                      <a:r>
                        <a:rPr lang="en-GB" sz="2000" b="1" baseline="0" dirty="0"/>
                        <a:t> van Ham</a:t>
                      </a:r>
                      <a:endParaRPr lang="en-GB" sz="2000" b="1" dirty="0"/>
                    </a:p>
                  </a:txBody>
                  <a:tcPr/>
                </a:tc>
                <a:tc>
                  <a:txBody>
                    <a:bodyPr/>
                    <a:lstStyle/>
                    <a:p>
                      <a:r>
                        <a:rPr lang="en-GB" sz="2000" dirty="0"/>
                        <a:t>Lecturer, University New South Wales, Australia</a:t>
                      </a:r>
                    </a:p>
                  </a:txBody>
                  <a:tcPr/>
                </a:tc>
                <a:tc>
                  <a:txBody>
                    <a:bodyPr/>
                    <a:lstStyle/>
                    <a:p>
                      <a:endParaRPr lang="en-GB" sz="2000" dirty="0"/>
                    </a:p>
                  </a:txBody>
                  <a:tcPr/>
                </a:tc>
                <a:extLst>
                  <a:ext uri="{0D108BD9-81ED-4DB2-BD59-A6C34878D82A}">
                    <a16:rowId xmlns="" xmlns:a16="http://schemas.microsoft.com/office/drawing/2014/main" val="10003"/>
                  </a:ext>
                </a:extLst>
              </a:tr>
              <a:tr h="1110419">
                <a:tc>
                  <a:txBody>
                    <a:bodyPr/>
                    <a:lstStyle/>
                    <a:p>
                      <a:endParaRPr lang="en-GB" sz="2000" b="1" dirty="0"/>
                    </a:p>
                  </a:txBody>
                  <a:tcPr/>
                </a:tc>
                <a:tc>
                  <a:txBody>
                    <a:bodyPr/>
                    <a:lstStyle/>
                    <a:p>
                      <a:endParaRPr lang="en-GB" sz="2000" dirty="0"/>
                    </a:p>
                  </a:txBody>
                  <a:tcPr/>
                </a:tc>
                <a:tc>
                  <a:txBody>
                    <a:bodyPr/>
                    <a:lstStyle/>
                    <a:p>
                      <a:endParaRPr lang="en-GB" sz="2000" dirty="0"/>
                    </a:p>
                  </a:txBody>
                  <a:tcPr/>
                </a:tc>
                <a:extLst>
                  <a:ext uri="{0D108BD9-81ED-4DB2-BD59-A6C34878D82A}">
                    <a16:rowId xmlns="" xmlns:a16="http://schemas.microsoft.com/office/drawing/2014/main" val="10004"/>
                  </a:ext>
                </a:extLst>
              </a:tr>
            </a:tbl>
          </a:graphicData>
        </a:graphic>
      </p:graphicFrame>
      <p:pic>
        <p:nvPicPr>
          <p:cNvPr id="13" name="Picture 12"/>
          <p:cNvPicPr>
            <a:picLocks noChangeAspect="1"/>
          </p:cNvPicPr>
          <p:nvPr/>
        </p:nvPicPr>
        <p:blipFill>
          <a:blip r:embed="rId3"/>
          <a:stretch>
            <a:fillRect/>
          </a:stretch>
        </p:blipFill>
        <p:spPr>
          <a:xfrm>
            <a:off x="7328578" y="3501914"/>
            <a:ext cx="1019922" cy="1019922"/>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https://socialsciences.arts.unsw.edu.au/media/SOSSImage/cache/Cc138170-caro_p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554" y="4794703"/>
            <a:ext cx="881969" cy="10864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760" y="2113118"/>
            <a:ext cx="747559" cy="1109837"/>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6433" y="856248"/>
            <a:ext cx="977911" cy="977911"/>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17754" y="5225729"/>
            <a:ext cx="6482926" cy="1393082"/>
          </a:xfrm>
          <a:prstGeom prst="rect">
            <a:avLst/>
          </a:prstGeom>
        </p:spPr>
      </p:pic>
    </p:spTree>
    <p:extLst>
      <p:ext uri="{BB962C8B-B14F-4D97-AF65-F5344CB8AC3E}">
        <p14:creationId xmlns:p14="http://schemas.microsoft.com/office/powerpoint/2010/main" val="267024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83" y="668194"/>
            <a:ext cx="8351442" cy="818686"/>
          </a:xfrm>
        </p:spPr>
        <p:txBody>
          <a:bodyPr/>
          <a:lstStyle/>
          <a:p>
            <a:r>
              <a:rPr lang="en-GB" dirty="0"/>
              <a:t>EXISTING EMB RESEARCH</a:t>
            </a:r>
          </a:p>
        </p:txBody>
      </p:sp>
      <p:sp>
        <p:nvSpPr>
          <p:cNvPr id="5" name="Slide Number Placeholder 4"/>
          <p:cNvSpPr>
            <a:spLocks noGrp="1"/>
          </p:cNvSpPr>
          <p:nvPr>
            <p:ph type="sldNum" sz="quarter" idx="12"/>
          </p:nvPr>
        </p:nvSpPr>
        <p:spPr/>
        <p:txBody>
          <a:bodyPr/>
          <a:lstStyle/>
          <a:p>
            <a:fld id="{79D443CF-95A6-4BCA-B28C-623ED659B334}" type="slidenum">
              <a:rPr lang="en-GB" smtClean="0"/>
              <a:pPr/>
              <a:t>5</a:t>
            </a:fld>
            <a:endParaRPr lang="en-GB" dirty="0"/>
          </a:p>
        </p:txBody>
      </p:sp>
      <p:sp>
        <p:nvSpPr>
          <p:cNvPr id="6" name="Content Placeholder 5"/>
          <p:cNvSpPr>
            <a:spLocks noGrp="1"/>
          </p:cNvSpPr>
          <p:nvPr>
            <p:ph sz="quarter" idx="13"/>
          </p:nvPr>
        </p:nvSpPr>
        <p:spPr/>
        <p:txBody>
          <a:bodyPr/>
          <a:lstStyle/>
          <a:p>
            <a:pPr marL="342900" indent="-342900">
              <a:buFont typeface="Arial" panose="020B0604020202020204" pitchFamily="34" charset="0"/>
              <a:buChar char="•"/>
            </a:pPr>
            <a:r>
              <a:rPr lang="en-GB" dirty="0"/>
              <a:t>What works?</a:t>
            </a:r>
          </a:p>
          <a:p>
            <a:pPr marL="614363" lvl="2" indent="-342900">
              <a:buFont typeface="Arial" panose="020B0604020202020204" pitchFamily="34" charset="0"/>
              <a:buChar char="•"/>
            </a:pPr>
            <a:r>
              <a:rPr lang="en-GB" dirty="0"/>
              <a:t>Independence (Birch, 2013, Norris, 2015, van Ham and Lindberg, 2015, Birch and van Ham 2017)</a:t>
            </a:r>
          </a:p>
          <a:p>
            <a:pPr marL="614363" lvl="2" indent="-342900">
              <a:buFont typeface="Arial" panose="020B0604020202020204" pitchFamily="34" charset="0"/>
              <a:buChar char="•"/>
            </a:pPr>
            <a:r>
              <a:rPr lang="en-GB" dirty="0"/>
              <a:t>Transparency (Garnett, 2017)</a:t>
            </a:r>
          </a:p>
          <a:p>
            <a:pPr marL="614363" lvl="2" indent="-342900">
              <a:buFont typeface="Arial" panose="020B0604020202020204" pitchFamily="34" charset="0"/>
              <a:buChar char="•"/>
            </a:pPr>
            <a:r>
              <a:rPr lang="en-GB" dirty="0"/>
              <a:t>Performance monitoring (James, 2013)</a:t>
            </a:r>
          </a:p>
          <a:p>
            <a:pPr marL="614363" lvl="2" indent="-342900">
              <a:buFont typeface="Arial" panose="020B0604020202020204" pitchFamily="34" charset="0"/>
              <a:buChar char="•"/>
            </a:pPr>
            <a:r>
              <a:rPr lang="en-GB" dirty="0"/>
              <a:t>Funding (Clark 2014, James 2014; James and Jervier 2017)</a:t>
            </a:r>
          </a:p>
          <a:p>
            <a:pPr marL="614363" lvl="2" indent="-342900">
              <a:buFont typeface="Arial" panose="020B0604020202020204" pitchFamily="34" charset="0"/>
              <a:buChar char="•"/>
            </a:pPr>
            <a:r>
              <a:rPr lang="en-GB" dirty="0"/>
              <a:t>New challenges (James, 2014, Loeber 2017)</a:t>
            </a:r>
          </a:p>
          <a:p>
            <a:pPr marL="342900" indent="-342900">
              <a:buFont typeface="Arial" panose="020B0604020202020204" pitchFamily="34" charset="0"/>
              <a:buChar char="•"/>
            </a:pPr>
            <a:r>
              <a:rPr lang="en-GB" dirty="0"/>
              <a:t>Limited data on EMBs:</a:t>
            </a:r>
          </a:p>
          <a:p>
            <a:pPr marL="614363" lvl="2" indent="-342900">
              <a:buFont typeface="Arial" panose="020B0604020202020204" pitchFamily="34" charset="0"/>
              <a:buChar char="•"/>
            </a:pPr>
            <a:r>
              <a:rPr lang="en-GB" dirty="0"/>
              <a:t>International IDEA classifications</a:t>
            </a:r>
          </a:p>
          <a:p>
            <a:pPr marL="614363" lvl="2" indent="-342900">
              <a:buFont typeface="Arial" panose="020B0604020202020204" pitchFamily="34" charset="0"/>
              <a:buChar char="•"/>
            </a:pPr>
            <a:r>
              <a:rPr lang="en-GB" dirty="0"/>
              <a:t>Expert surveys (Perceptions of Electoral Integrity Index, Varieties of Democracy) </a:t>
            </a:r>
          </a:p>
          <a:p>
            <a:pPr marL="614363" lvl="2" indent="-342900">
              <a:buFont typeface="Arial" panose="020B0604020202020204" pitchFamily="34" charset="0"/>
              <a:buChar char="•"/>
            </a:pPr>
            <a:r>
              <a:rPr lang="en-GB" dirty="0"/>
              <a:t>Surveys of electoral officials in the UK, Ukraine and USA, but no cross-national comparisons.</a:t>
            </a:r>
          </a:p>
        </p:txBody>
      </p:sp>
    </p:spTree>
    <p:extLst>
      <p:ext uri="{BB962C8B-B14F-4D97-AF65-F5344CB8AC3E}">
        <p14:creationId xmlns:p14="http://schemas.microsoft.com/office/powerpoint/2010/main" val="57978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D443CF-95A6-4BCA-B28C-623ED659B334}" type="slidenum">
              <a:rPr lang="en-GB" smtClean="0"/>
              <a:pPr/>
              <a:t>6</a:t>
            </a:fld>
            <a:endParaRPr lang="en-GB" dirty="0"/>
          </a:p>
        </p:txBody>
      </p:sp>
      <p:sp>
        <p:nvSpPr>
          <p:cNvPr id="2" name="Title 1"/>
          <p:cNvSpPr>
            <a:spLocks noGrp="1"/>
          </p:cNvSpPr>
          <p:nvPr>
            <p:ph type="ctrTitle"/>
          </p:nvPr>
        </p:nvSpPr>
        <p:spPr/>
        <p:txBody>
          <a:bodyPr/>
          <a:lstStyle/>
          <a:p>
            <a:r>
              <a:rPr lang="en-GB" dirty="0"/>
              <a:t>FRAMEWORK</a:t>
            </a:r>
          </a:p>
        </p:txBody>
      </p:sp>
    </p:spTree>
    <p:extLst>
      <p:ext uri="{BB962C8B-B14F-4D97-AF65-F5344CB8AC3E}">
        <p14:creationId xmlns:p14="http://schemas.microsoft.com/office/powerpoint/2010/main" val="342208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288" y="584000"/>
            <a:ext cx="6907720" cy="818686"/>
          </a:xfrm>
        </p:spPr>
        <p:txBody>
          <a:bodyPr/>
          <a:lstStyle/>
          <a:p>
            <a:r>
              <a:rPr lang="en-GB" dirty="0"/>
              <a:t>EXPLAINING ELECTORAL MANAGEMENT PERFORMANCE </a:t>
            </a:r>
          </a:p>
        </p:txBody>
      </p:sp>
      <p:sp>
        <p:nvSpPr>
          <p:cNvPr id="14" name="Content Placeholder 13"/>
          <p:cNvSpPr>
            <a:spLocks noGrp="1"/>
          </p:cNvSpPr>
          <p:nvPr>
            <p:ph sz="half" idx="1"/>
          </p:nvPr>
        </p:nvSpPr>
        <p:spPr>
          <a:xfrm>
            <a:off x="367992" y="4125869"/>
            <a:ext cx="8776008" cy="2564165"/>
          </a:xfrm>
        </p:spPr>
        <p:txBody>
          <a:bodyPr vert="horz" lIns="0" tIns="108000" rIns="180000" bIns="0" rtlCol="0" anchor="t">
            <a:noAutofit/>
          </a:bodyPr>
          <a:lstStyle/>
          <a:p>
            <a:pPr marL="342900" indent="-342900">
              <a:buFont typeface="Arial" panose="020B0604020202020204" pitchFamily="34" charset="0"/>
              <a:buChar char="•"/>
            </a:pPr>
            <a:r>
              <a:rPr lang="en-GB" sz="2000" dirty="0"/>
              <a:t>The following might be important:</a:t>
            </a:r>
          </a:p>
          <a:p>
            <a:pPr marL="614363" lvl="2" indent="-342900">
              <a:buFont typeface="Arial" panose="020B0604020202020204" pitchFamily="34" charset="0"/>
              <a:buChar char="•"/>
            </a:pPr>
            <a:r>
              <a:rPr lang="en-GB" sz="1800" b="1" dirty="0"/>
              <a:t>Capacity:</a:t>
            </a:r>
            <a:r>
              <a:rPr lang="en-GB" sz="1800" dirty="0"/>
              <a:t> </a:t>
            </a:r>
            <a:r>
              <a:rPr lang="en-GB" sz="1800" b="0" dirty="0"/>
              <a:t>What resources do EMBs have? Where are the resources spent?</a:t>
            </a:r>
          </a:p>
          <a:p>
            <a:pPr marL="614363" lvl="2" indent="-342900">
              <a:buFont typeface="Arial" panose="020B0604020202020204" pitchFamily="34" charset="0"/>
              <a:buChar char="•"/>
            </a:pPr>
            <a:r>
              <a:rPr lang="en-GB" sz="1800" b="1" dirty="0"/>
              <a:t>Technology: </a:t>
            </a:r>
            <a:r>
              <a:rPr lang="en-GB" sz="1800" dirty="0"/>
              <a:t>What types of technology are used? Who makes these decisions? Who provides support on Election day? </a:t>
            </a:r>
            <a:endParaRPr lang="en-GB" sz="1800" dirty="0">
              <a:solidFill>
                <a:srgbClr val="FF0000"/>
              </a:solidFill>
            </a:endParaRPr>
          </a:p>
          <a:p>
            <a:pPr marL="614363" lvl="2" indent="-342900">
              <a:buFont typeface="Arial" panose="020B0604020202020204" pitchFamily="34" charset="0"/>
              <a:buChar char="•"/>
            </a:pPr>
            <a:r>
              <a:rPr lang="en-GB" sz="1800" b="1" dirty="0"/>
              <a:t>Autonomy:</a:t>
            </a:r>
            <a:r>
              <a:rPr lang="en-GB" sz="1800" dirty="0"/>
              <a:t> To what extent are EMBs formally independent of government? What factors shape EMB </a:t>
            </a:r>
            <a:r>
              <a:rPr lang="en-GB" sz="1800" i="1" dirty="0"/>
              <a:t>de facto </a:t>
            </a:r>
            <a:r>
              <a:rPr lang="en-GB" sz="1800" dirty="0"/>
              <a:t>independence? </a:t>
            </a:r>
          </a:p>
          <a:p>
            <a:pPr marL="614363" lvl="2" indent="-342900">
              <a:buFont typeface="Arial" panose="020B0604020202020204" pitchFamily="34" charset="0"/>
              <a:buChar char="•"/>
            </a:pPr>
            <a:r>
              <a:rPr lang="en-GB" sz="1800" b="1" dirty="0"/>
              <a:t>Personnel and Management: </a:t>
            </a:r>
            <a:r>
              <a:rPr lang="en-GB" sz="1800" b="0" dirty="0"/>
              <a:t>How long have staff been in their post? What qualifications and training do they have? </a:t>
            </a:r>
            <a:r>
              <a:rPr lang="en-GB" sz="1800" dirty="0"/>
              <a:t>Management practices? </a:t>
            </a:r>
            <a:r>
              <a:rPr lang="en-GB" sz="1800" b="0" dirty="0"/>
              <a:t>Job satisfaction?</a:t>
            </a:r>
          </a:p>
        </p:txBody>
      </p:sp>
      <p:graphicFrame>
        <p:nvGraphicFramePr>
          <p:cNvPr id="5" name="Diagram 4">
            <a:extLst>
              <a:ext uri="{FF2B5EF4-FFF2-40B4-BE49-F238E27FC236}">
                <a16:creationId xmlns="" xmlns:a16="http://schemas.microsoft.com/office/drawing/2014/main" id="{9A70C94F-7581-4167-97AB-9EBBE15BA5EF}"/>
              </a:ext>
            </a:extLst>
          </p:cNvPr>
          <p:cNvGraphicFramePr/>
          <p:nvPr>
            <p:extLst>
              <p:ext uri="{D42A27DB-BD31-4B8C-83A1-F6EECF244321}">
                <p14:modId xmlns:p14="http://schemas.microsoft.com/office/powerpoint/2010/main" val="505974409"/>
              </p:ext>
            </p:extLst>
          </p:nvPr>
        </p:nvGraphicFramePr>
        <p:xfrm>
          <a:off x="225156" y="1345291"/>
          <a:ext cx="6055995" cy="277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77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683" y="792885"/>
            <a:ext cx="8351442" cy="818686"/>
          </a:xfrm>
        </p:spPr>
        <p:txBody>
          <a:bodyPr/>
          <a:lstStyle/>
          <a:p>
            <a:r>
              <a:rPr lang="en-GB" dirty="0"/>
              <a:t>OUR SURVEYS </a:t>
            </a:r>
          </a:p>
        </p:txBody>
      </p:sp>
      <p:sp>
        <p:nvSpPr>
          <p:cNvPr id="9" name="Content Placeholder 8"/>
          <p:cNvSpPr>
            <a:spLocks noGrp="1"/>
          </p:cNvSpPr>
          <p:nvPr>
            <p:ph sz="quarter" idx="13"/>
          </p:nvPr>
        </p:nvSpPr>
        <p:spPr/>
        <p:txBody>
          <a:bodyPr/>
          <a:lstStyle/>
          <a:p>
            <a:pPr marL="457200" lvl="1" indent="-457200">
              <a:buFont typeface="+mj-lt"/>
              <a:buAutoNum type="arabicPeriod"/>
            </a:pPr>
            <a:r>
              <a:rPr lang="en-GB" dirty="0"/>
              <a:t>A structural survey of </a:t>
            </a:r>
            <a:r>
              <a:rPr lang="en-GB" b="1" i="1" dirty="0"/>
              <a:t>one senior official </a:t>
            </a:r>
            <a:r>
              <a:rPr lang="en-GB" dirty="0"/>
              <a:t>in each EMB:</a:t>
            </a:r>
          </a:p>
          <a:p>
            <a:pPr marL="614363" lvl="2" indent="-342900">
              <a:buFont typeface="Arial" panose="020B0604020202020204" pitchFamily="34" charset="0"/>
              <a:buChar char="•"/>
            </a:pPr>
            <a:r>
              <a:rPr lang="en-GB" sz="1600" dirty="0"/>
              <a:t>The organisational design of the EMB</a:t>
            </a:r>
          </a:p>
          <a:p>
            <a:pPr marL="614363" lvl="2" indent="-342900">
              <a:buFont typeface="Arial" panose="020B0604020202020204" pitchFamily="34" charset="0"/>
              <a:buChar char="•"/>
            </a:pPr>
            <a:r>
              <a:rPr lang="en-GB" sz="1600" dirty="0"/>
              <a:t>The volume of staff</a:t>
            </a:r>
          </a:p>
          <a:p>
            <a:pPr marL="614363" lvl="2" indent="-342900">
              <a:buFont typeface="Arial" panose="020B0604020202020204" pitchFamily="34" charset="0"/>
              <a:buChar char="•"/>
            </a:pPr>
            <a:r>
              <a:rPr lang="en-GB" sz="1600" dirty="0"/>
              <a:t>The tasks and responsibilities of the EMB</a:t>
            </a:r>
          </a:p>
          <a:p>
            <a:pPr marL="614363" lvl="2" indent="-342900">
              <a:buFont typeface="Arial" panose="020B0604020202020204" pitchFamily="34" charset="0"/>
              <a:buChar char="•"/>
            </a:pPr>
            <a:r>
              <a:rPr lang="en-GB" sz="1600" dirty="0"/>
              <a:t>The decision making process within the EMB</a:t>
            </a:r>
          </a:p>
          <a:p>
            <a:pPr marL="614363" lvl="2" indent="-342900">
              <a:buFont typeface="Arial" panose="020B0604020202020204" pitchFamily="34" charset="0"/>
              <a:buChar char="•"/>
            </a:pPr>
            <a:r>
              <a:rPr lang="en-GB" sz="1600" dirty="0"/>
              <a:t>The budget and resources of the EMB</a:t>
            </a:r>
          </a:p>
          <a:p>
            <a:pPr marL="614363" lvl="2" indent="-342900">
              <a:buFont typeface="Arial" panose="020B0604020202020204" pitchFamily="34" charset="0"/>
              <a:buChar char="•"/>
            </a:pPr>
            <a:r>
              <a:rPr lang="en-GB" sz="1600" dirty="0"/>
              <a:t>The EMBs involvement with the international community</a:t>
            </a:r>
          </a:p>
          <a:p>
            <a:pPr marL="614363" lvl="2" indent="-342900">
              <a:buFont typeface="Arial" panose="020B0604020202020204" pitchFamily="34" charset="0"/>
              <a:buChar char="•"/>
            </a:pPr>
            <a:r>
              <a:rPr lang="en-GB" sz="1600" dirty="0"/>
              <a:t>Use of ICT in the electoral process</a:t>
            </a:r>
          </a:p>
          <a:p>
            <a:pPr lvl="2" indent="0">
              <a:buNone/>
            </a:pPr>
            <a:endParaRPr lang="en-GB" sz="1600" dirty="0"/>
          </a:p>
          <a:p>
            <a:pPr marL="457200" lvl="1" indent="-457200">
              <a:buFont typeface="+mj-lt"/>
              <a:buAutoNum type="arabicPeriod"/>
            </a:pPr>
            <a:r>
              <a:rPr lang="en-GB" dirty="0"/>
              <a:t>An online survey of </a:t>
            </a:r>
            <a:r>
              <a:rPr lang="en-GB" b="1" i="1" dirty="0"/>
              <a:t>all personnel</a:t>
            </a:r>
            <a:r>
              <a:rPr lang="en-GB" dirty="0"/>
              <a:t>, to identify:</a:t>
            </a:r>
          </a:p>
          <a:p>
            <a:pPr marL="614363" lvl="2" indent="-342900">
              <a:buFont typeface="Arial" panose="020B0604020202020204" pitchFamily="34" charset="0"/>
              <a:buChar char="•"/>
            </a:pPr>
            <a:r>
              <a:rPr lang="en-GB" sz="1600" dirty="0"/>
              <a:t>Role within the EMB</a:t>
            </a:r>
          </a:p>
          <a:p>
            <a:pPr marL="614363" lvl="2" indent="-342900">
              <a:buFont typeface="Arial" panose="020B0604020202020204" pitchFamily="34" charset="0"/>
              <a:buChar char="•"/>
            </a:pPr>
            <a:r>
              <a:rPr lang="en-GB" sz="1600" dirty="0"/>
              <a:t>Perceptions of the quality of elections in their own country</a:t>
            </a:r>
          </a:p>
          <a:p>
            <a:pPr marL="614363" lvl="2" indent="-342900">
              <a:buFont typeface="Arial" panose="020B0604020202020204" pitchFamily="34" charset="0"/>
              <a:buChar char="•"/>
            </a:pPr>
            <a:r>
              <a:rPr lang="en-GB" sz="1600" dirty="0"/>
              <a:t>Perceptions of the human resource practices and their workplace</a:t>
            </a:r>
          </a:p>
          <a:p>
            <a:pPr marL="614363" lvl="2" indent="-342900">
              <a:buFont typeface="Arial" panose="020B0604020202020204" pitchFamily="34" charset="0"/>
              <a:buChar char="•"/>
            </a:pPr>
            <a:r>
              <a:rPr lang="en-GB" sz="1600" dirty="0"/>
              <a:t>Training and professional development</a:t>
            </a:r>
          </a:p>
          <a:p>
            <a:pPr marL="614363" lvl="2" indent="-342900">
              <a:buFont typeface="Arial" panose="020B0604020202020204" pitchFamily="34" charset="0"/>
              <a:buChar char="•"/>
            </a:pPr>
            <a:r>
              <a:rPr lang="en-GB" sz="1600" dirty="0"/>
              <a:t>Demographic information </a:t>
            </a:r>
          </a:p>
          <a:p>
            <a:pPr lvl="2" indent="0">
              <a:buNone/>
            </a:pPr>
            <a:endParaRPr lang="en-GB" sz="1600" dirty="0"/>
          </a:p>
          <a:p>
            <a:pPr marL="342900" indent="-342900">
              <a:buFont typeface="Arial" panose="020B0604020202020204" pitchFamily="34" charset="0"/>
              <a:buChar char="•"/>
            </a:pPr>
            <a:r>
              <a:rPr lang="en-GB" sz="1800" dirty="0"/>
              <a:t>Collaboration with the Electoral Integrity Project</a:t>
            </a:r>
          </a:p>
          <a:p>
            <a:pPr marL="614363" lvl="2" indent="-342900">
              <a:buFont typeface="Arial" panose="020B0604020202020204" pitchFamily="34" charset="0"/>
              <a:buChar char="•"/>
            </a:pPr>
            <a:endParaRPr lang="en-GB" dirty="0"/>
          </a:p>
          <a:p>
            <a:pPr marL="614363" lvl="2" indent="-342900">
              <a:buFont typeface="Arial" panose="020B0604020202020204" pitchFamily="34" charset="0"/>
              <a:buChar char="•"/>
            </a:pPr>
            <a:endParaRPr lang="en-GB" dirty="0"/>
          </a:p>
          <a:p>
            <a:endParaRPr lang="en-GB" dirty="0"/>
          </a:p>
        </p:txBody>
      </p:sp>
      <p:sp>
        <p:nvSpPr>
          <p:cNvPr id="3" name="Slide Number Placeholder 2">
            <a:extLst>
              <a:ext uri="{FF2B5EF4-FFF2-40B4-BE49-F238E27FC236}">
                <a16:creationId xmlns="" xmlns:a16="http://schemas.microsoft.com/office/drawing/2014/main" id="{9388A00F-CF6D-4F25-9644-EB5B80833BD6}"/>
              </a:ext>
            </a:extLst>
          </p:cNvPr>
          <p:cNvSpPr>
            <a:spLocks noGrp="1"/>
          </p:cNvSpPr>
          <p:nvPr>
            <p:ph type="sldNum" sz="quarter" idx="12"/>
          </p:nvPr>
        </p:nvSpPr>
        <p:spPr/>
        <p:txBody>
          <a:bodyPr/>
          <a:lstStyle/>
          <a:p>
            <a:fld id="{79D443CF-95A6-4BCA-B28C-623ED659B334}" type="slidenum">
              <a:rPr lang="en-GB" smtClean="0"/>
              <a:pPr/>
              <a:t>8</a:t>
            </a:fld>
            <a:endParaRPr lang="en-GB" dirty="0"/>
          </a:p>
        </p:txBody>
      </p:sp>
    </p:spTree>
    <p:extLst>
      <p:ext uri="{BB962C8B-B14F-4D97-AF65-F5344CB8AC3E}">
        <p14:creationId xmlns:p14="http://schemas.microsoft.com/office/powerpoint/2010/main" val="43439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500"/>
                                        <p:tgtEl>
                                          <p:spTgt spid="9">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animEffect transition="in" filter="fade">
                                      <p:cBhvr>
                                        <p:cTn id="33" dur="500"/>
                                        <p:tgtEl>
                                          <p:spTgt spid="9">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10" end="10"/>
                                            </p:txEl>
                                          </p:spTgt>
                                        </p:tgtEl>
                                        <p:attrNameLst>
                                          <p:attrName>style.visibility</p:attrName>
                                        </p:attrNameLst>
                                      </p:cBhvr>
                                      <p:to>
                                        <p:strVal val="visible"/>
                                      </p:to>
                                    </p:set>
                                    <p:animEffect transition="in" filter="fade">
                                      <p:cBhvr>
                                        <p:cTn id="36" dur="500"/>
                                        <p:tgtEl>
                                          <p:spTgt spid="9">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animEffect transition="in" filter="fade">
                                      <p:cBhvr>
                                        <p:cTn id="39" dur="500"/>
                                        <p:tgtEl>
                                          <p:spTgt spid="9">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fade">
                                      <p:cBhvr>
                                        <p:cTn id="42" dur="500"/>
                                        <p:tgtEl>
                                          <p:spTgt spid="9">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13" end="13"/>
                                            </p:txEl>
                                          </p:spTgt>
                                        </p:tgtEl>
                                        <p:attrNameLst>
                                          <p:attrName>style.visibility</p:attrName>
                                        </p:attrNameLst>
                                      </p:cBhvr>
                                      <p:to>
                                        <p:strVal val="visible"/>
                                      </p:to>
                                    </p:set>
                                    <p:animEffect transition="in" filter="fade">
                                      <p:cBhvr>
                                        <p:cTn id="45" dur="500"/>
                                        <p:tgtEl>
                                          <p:spTgt spid="9">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14" end="14"/>
                                            </p:txEl>
                                          </p:spTgt>
                                        </p:tgtEl>
                                        <p:attrNameLst>
                                          <p:attrName>style.visibility</p:attrName>
                                        </p:attrNameLst>
                                      </p:cBhvr>
                                      <p:to>
                                        <p:strVal val="visible"/>
                                      </p:to>
                                    </p:set>
                                    <p:animEffect transition="in" filter="fade">
                                      <p:cBhvr>
                                        <p:cTn id="48" dur="500"/>
                                        <p:tgtEl>
                                          <p:spTgt spid="9">
                                            <p:txEl>
                                              <p:pRg st="14" end="1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16" end="16"/>
                                            </p:txEl>
                                          </p:spTgt>
                                        </p:tgtEl>
                                        <p:attrNameLst>
                                          <p:attrName>style.visibility</p:attrName>
                                        </p:attrNameLst>
                                      </p:cBhvr>
                                      <p:to>
                                        <p:strVal val="visible"/>
                                      </p:to>
                                    </p:set>
                                    <p:animEffect transition="in" filter="fade">
                                      <p:cBhvr>
                                        <p:cTn id="51"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D443CF-95A6-4BCA-B28C-623ED659B334}" type="slidenum">
              <a:rPr lang="en-GB" smtClean="0"/>
              <a:pPr/>
              <a:t>9</a:t>
            </a:fld>
            <a:endParaRPr lang="en-GB" dirty="0"/>
          </a:p>
        </p:txBody>
      </p:sp>
      <p:sp>
        <p:nvSpPr>
          <p:cNvPr id="2" name="Title 1"/>
          <p:cNvSpPr>
            <a:spLocks noGrp="1"/>
          </p:cNvSpPr>
          <p:nvPr>
            <p:ph type="ctrTitle"/>
          </p:nvPr>
        </p:nvSpPr>
        <p:spPr/>
        <p:txBody>
          <a:bodyPr/>
          <a:lstStyle/>
          <a:p>
            <a:r>
              <a:rPr lang="en-GB" dirty="0"/>
              <a:t>RESPONSE RATES</a:t>
            </a:r>
          </a:p>
        </p:txBody>
      </p:sp>
    </p:spTree>
    <p:extLst>
      <p:ext uri="{BB962C8B-B14F-4D97-AF65-F5344CB8AC3E}">
        <p14:creationId xmlns:p14="http://schemas.microsoft.com/office/powerpoint/2010/main" val="218659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50417_UEA_PPTTemplate_4-3_V1">
  <a:themeElements>
    <a:clrScheme name="UEA">
      <a:dk1>
        <a:sysClr val="windowText" lastClr="000000"/>
      </a:dk1>
      <a:lt1>
        <a:sysClr val="window" lastClr="FFFFFF"/>
      </a:lt1>
      <a:dk2>
        <a:srgbClr val="5A5A5F"/>
      </a:dk2>
      <a:lt2>
        <a:srgbClr val="96969B"/>
      </a:lt2>
      <a:accent1>
        <a:srgbClr val="E1007D"/>
      </a:accent1>
      <a:accent2>
        <a:srgbClr val="82BE28"/>
      </a:accent2>
      <a:accent3>
        <a:srgbClr val="00A0F0"/>
      </a:accent3>
      <a:accent4>
        <a:srgbClr val="F5A064"/>
      </a:accent4>
      <a:accent5>
        <a:srgbClr val="690F8C"/>
      </a:accent5>
      <a:accent6>
        <a:srgbClr val="96969B"/>
      </a:accent6>
      <a:hlink>
        <a:srgbClr val="000000"/>
      </a:hlink>
      <a:folHlink>
        <a:srgbClr val="000000"/>
      </a:folHlink>
    </a:clrScheme>
    <a:fontScheme name="UEA">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spAutoFit/>
      </a:bodyPr>
      <a:lstStyle>
        <a:defPPr algn="l">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dirty="0" smtClean="0"/>
        </a:defPPr>
      </a:lstStyle>
    </a:txDef>
  </a:objectDefaults>
  <a:extraClrSchemeLst/>
  <a:extLst>
    <a:ext uri="{05A4C25C-085E-4340-85A3-A5531E510DB2}">
      <thm15:themeFamily xmlns:thm15="http://schemas.microsoft.com/office/thememl/2012/main" name="150417_UEA_PPTTemplate_4-3_V1.potx" id="{50CA415F-81BA-475F-854A-27C1087F208C}" vid="{4B824D3B-6CA3-446F-BC28-FB0CE30F50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150417_UEA_PPTTemplate_4-3_V1.potx</Template>
  <TotalTime>0</TotalTime>
  <Words>3212</Words>
  <Application>Microsoft Office PowerPoint</Application>
  <PresentationFormat>On-screen Show (4:3)</PresentationFormat>
  <Paragraphs>328</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150417_UEA_PPTTemplate_4-3_V1</vt:lpstr>
      <vt:lpstr>IMPROVING THE ORGANISATION OF ELECTIONS:   RESULTS FROM SURVEYS OF ELECTORAL MANAGEMENT BODIES  PRESENTATION TO THE 15TH CONFERENCE OF EUROPEAN ELECTORAL MANAGEMENT BOARDS,  19-20 APRIL 2018,  OSLO, NORWAY</vt:lpstr>
      <vt:lpstr>THE IMPORTANCE OF STAFF, CAPACITY, USE OF TECHNOLOGY, AND INDEPENDENCE</vt:lpstr>
      <vt:lpstr>OVERVIEW</vt:lpstr>
      <vt:lpstr>WHO ARE WE?</vt:lpstr>
      <vt:lpstr>EXISTING EMB RESEARCH</vt:lpstr>
      <vt:lpstr>FRAMEWORK</vt:lpstr>
      <vt:lpstr>EXPLAINING ELECTORAL MANAGEMENT PERFORMANCE </vt:lpstr>
      <vt:lpstr>OUR SURVEYS </vt:lpstr>
      <vt:lpstr>RESPONSE RATES</vt:lpstr>
      <vt:lpstr>PowerPoint Presentation</vt:lpstr>
      <vt:lpstr>PowerPoint Presentation</vt:lpstr>
      <vt:lpstr>PowerPoint Presentation</vt:lpstr>
      <vt:lpstr>RESULTS</vt:lpstr>
      <vt:lpstr>INDEPENDENCE: Four Components</vt:lpstr>
      <vt:lpstr>INDEPENDENCE: Institutional design alone is not enough </vt:lpstr>
      <vt:lpstr>CAPACITY : Budgets and Personnel</vt:lpstr>
      <vt:lpstr>INFORMATION AND COMMUNICATIONS TECHNOLOGY </vt:lpstr>
      <vt:lpstr>ICT and EMB</vt:lpstr>
      <vt:lpstr>PERSONNEL: Characteristics of Employees</vt:lpstr>
      <vt:lpstr>PERSONNEL: Improving EMB Performance</vt:lpstr>
      <vt:lpstr>CONCLUSIONS</vt:lpstr>
      <vt:lpstr>MAIN CONCLUSIONS</vt:lpstr>
      <vt:lpstr>NEXT  STEPS</vt:lpstr>
      <vt:lpstr>NEXT STEPS</vt:lpstr>
      <vt:lpstr>THANK YOU!</vt:lpstr>
      <vt:lpstr>Select References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38</cp:revision>
  <dcterms:created xsi:type="dcterms:W3CDTF">2015-03-11T17:46:00Z</dcterms:created>
  <dcterms:modified xsi:type="dcterms:W3CDTF">2018-04-18T20:13:29Z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7608766</vt:lpwstr>
  </property>
  <property fmtid="{D5CDD505-2E9C-101B-9397-08002B2CF9AE}" pid="3" name="NXPowerLiteSettings">
    <vt:lpwstr>A74006B004C800</vt:lpwstr>
  </property>
  <property fmtid="{D5CDD505-2E9C-101B-9397-08002B2CF9AE}" pid="4" name="NXPowerLiteVersion">
    <vt:lpwstr>D6.0.7</vt:lpwstr>
  </property>
</Properties>
</file>