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266" r:id="rId2"/>
    <p:sldId id="302" r:id="rId3"/>
    <p:sldId id="352" r:id="rId4"/>
    <p:sldId id="315" r:id="rId5"/>
    <p:sldId id="353" r:id="rId6"/>
    <p:sldId id="325" r:id="rId7"/>
    <p:sldId id="354" r:id="rId8"/>
    <p:sldId id="305" r:id="rId9"/>
    <p:sldId id="355" r:id="rId10"/>
    <p:sldId id="358" r:id="rId11"/>
    <p:sldId id="316" r:id="rId12"/>
    <p:sldId id="348" r:id="rId13"/>
    <p:sldId id="323" r:id="rId14"/>
    <p:sldId id="320" r:id="rId15"/>
    <p:sldId id="319" r:id="rId16"/>
    <p:sldId id="324" r:id="rId17"/>
    <p:sldId id="308" r:id="rId18"/>
    <p:sldId id="360" r:id="rId19"/>
    <p:sldId id="287" r:id="rId20"/>
    <p:sldId id="359" r:id="rId21"/>
    <p:sldId id="357" r:id="rId22"/>
    <p:sldId id="284" r:id="rId23"/>
    <p:sldId id="327" r:id="rId24"/>
    <p:sldId id="300" r:id="rId25"/>
  </p:sldIdLst>
  <p:sldSz cx="8999538" cy="6840538"/>
  <p:notesSz cx="7559675" cy="10691813"/>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99"/>
    <a:srgbClr val="004586"/>
    <a:srgbClr val="83CAFF"/>
    <a:srgbClr val="008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9" autoAdjust="0"/>
    <p:restoredTop sz="70017" autoAdjust="0"/>
  </p:normalViewPr>
  <p:slideViewPr>
    <p:cSldViewPr>
      <p:cViewPr varScale="1">
        <p:scale>
          <a:sx n="67" d="100"/>
          <a:sy n="67" d="100"/>
        </p:scale>
        <p:origin x="-1781" y="-86"/>
      </p:cViewPr>
      <p:guideLst>
        <p:guide orient="horz" pos="2160"/>
        <p:guide pos="2880"/>
      </p:guideLst>
    </p:cSldViewPr>
  </p:slideViewPr>
  <p:outlineViewPr>
    <p:cViewPr varScale="1">
      <p:scale>
        <a:sx n="170" d="200"/>
        <a:sy n="170" d="200"/>
      </p:scale>
      <p:origin x="0" y="523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3720A-04CB-CE4E-8ECD-45DFC63D34D9}"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3773BCBC-46B3-9F43-8A42-584574EEDD47}">
      <dgm:prSet custT="1"/>
      <dgm:spPr/>
      <dgm:t>
        <a:bodyPr/>
        <a:lstStyle/>
        <a:p>
          <a:r>
            <a:rPr lang="en-US" sz="2000" dirty="0"/>
            <a:t>Internet voting </a:t>
          </a:r>
        </a:p>
      </dgm:t>
    </dgm:pt>
    <dgm:pt modelId="{DB243AD8-E6AC-9A40-921D-53BA2C4749BB}" type="parTrans" cxnId="{4350480A-4436-024F-BBC6-43AC5B702A5C}">
      <dgm:prSet/>
      <dgm:spPr/>
      <dgm:t>
        <a:bodyPr/>
        <a:lstStyle/>
        <a:p>
          <a:endParaRPr lang="en-US"/>
        </a:p>
      </dgm:t>
    </dgm:pt>
    <dgm:pt modelId="{BDB7587B-C7AE-B440-82D5-6DAC614C5CFF}" type="sibTrans" cxnId="{4350480A-4436-024F-BBC6-43AC5B702A5C}">
      <dgm:prSet/>
      <dgm:spPr/>
      <dgm:t>
        <a:bodyPr/>
        <a:lstStyle/>
        <a:p>
          <a:endParaRPr lang="en-US"/>
        </a:p>
      </dgm:t>
    </dgm:pt>
    <dgm:pt modelId="{18818668-E6CD-D947-BA3F-2C4EA2009A53}">
      <dgm:prSet custT="1"/>
      <dgm:spPr/>
      <dgm:t>
        <a:bodyPr/>
        <a:lstStyle/>
        <a:p>
          <a:r>
            <a:rPr lang="en-US" sz="2000" dirty="0"/>
            <a:t>Election technology</a:t>
          </a:r>
        </a:p>
      </dgm:t>
    </dgm:pt>
    <dgm:pt modelId="{1A833856-281C-4243-B360-19F2CDF3D871}" type="parTrans" cxnId="{AB291900-0CEA-2244-A3B7-0174647E628F}">
      <dgm:prSet/>
      <dgm:spPr/>
      <dgm:t>
        <a:bodyPr/>
        <a:lstStyle/>
        <a:p>
          <a:endParaRPr lang="en-US"/>
        </a:p>
      </dgm:t>
    </dgm:pt>
    <dgm:pt modelId="{B05C28C6-B2B9-4E43-8541-8545CDE59F15}" type="sibTrans" cxnId="{AB291900-0CEA-2244-A3B7-0174647E628F}">
      <dgm:prSet/>
      <dgm:spPr/>
      <dgm:t>
        <a:bodyPr/>
        <a:lstStyle/>
        <a:p>
          <a:endParaRPr lang="en-US"/>
        </a:p>
      </dgm:t>
    </dgm:pt>
    <dgm:pt modelId="{0CB0EF43-7851-9944-8E25-08D995CBA996}">
      <dgm:prSet custT="1"/>
      <dgm:spPr/>
      <dgm:t>
        <a:bodyPr/>
        <a:lstStyle/>
        <a:p>
          <a:r>
            <a:rPr lang="en-US" sz="2000" dirty="0"/>
            <a:t>Attacks on auxiliary systems, facilitators and vendors</a:t>
          </a:r>
        </a:p>
      </dgm:t>
    </dgm:pt>
    <dgm:pt modelId="{4D958025-BAAC-284E-8478-6E3B1F1F0EE0}" type="parTrans" cxnId="{1546AC93-E09C-B84D-A9E9-46B8A7992BB4}">
      <dgm:prSet/>
      <dgm:spPr/>
      <dgm:t>
        <a:bodyPr/>
        <a:lstStyle/>
        <a:p>
          <a:endParaRPr lang="en-US"/>
        </a:p>
      </dgm:t>
    </dgm:pt>
    <dgm:pt modelId="{34FC2FD9-CDB3-084D-962E-F513C5C605D6}" type="sibTrans" cxnId="{1546AC93-E09C-B84D-A9E9-46B8A7992BB4}">
      <dgm:prSet/>
      <dgm:spPr/>
      <dgm:t>
        <a:bodyPr/>
        <a:lstStyle/>
        <a:p>
          <a:endParaRPr lang="en-US"/>
        </a:p>
      </dgm:t>
    </dgm:pt>
    <dgm:pt modelId="{5B87E399-5C2F-C04E-A6A0-94632C5C8CBA}">
      <dgm:prSet custT="1"/>
      <dgm:spPr/>
      <dgm:t>
        <a:bodyPr/>
        <a:lstStyle/>
        <a:p>
          <a:r>
            <a:rPr lang="en-US" sz="2000" dirty="0"/>
            <a:t>Integrated information operations </a:t>
          </a:r>
        </a:p>
      </dgm:t>
    </dgm:pt>
    <dgm:pt modelId="{FE7E3E65-4209-B741-8B25-5C4C57FA7E23}" type="parTrans" cxnId="{B9149D0D-0149-864C-A699-B39E98403C35}">
      <dgm:prSet/>
      <dgm:spPr/>
      <dgm:t>
        <a:bodyPr/>
        <a:lstStyle/>
        <a:p>
          <a:endParaRPr lang="en-US"/>
        </a:p>
      </dgm:t>
    </dgm:pt>
    <dgm:pt modelId="{D679F1FB-E459-A14D-BD2C-3C2D8FB89FCE}" type="sibTrans" cxnId="{B9149D0D-0149-864C-A699-B39E98403C35}">
      <dgm:prSet/>
      <dgm:spPr/>
      <dgm:t>
        <a:bodyPr/>
        <a:lstStyle/>
        <a:p>
          <a:endParaRPr lang="en-US"/>
        </a:p>
      </dgm:t>
    </dgm:pt>
    <dgm:pt modelId="{D34E2458-BFF9-324A-AB3F-8D79A0376FFB}" type="pres">
      <dgm:prSet presAssocID="{DFB3720A-04CB-CE4E-8ECD-45DFC63D34D9}" presName="composite" presStyleCnt="0">
        <dgm:presLayoutVars>
          <dgm:chMax val="5"/>
          <dgm:dir/>
          <dgm:resizeHandles val="exact"/>
        </dgm:presLayoutVars>
      </dgm:prSet>
      <dgm:spPr/>
      <dgm:t>
        <a:bodyPr/>
        <a:lstStyle/>
        <a:p>
          <a:endParaRPr lang="en-GB"/>
        </a:p>
      </dgm:t>
    </dgm:pt>
    <dgm:pt modelId="{E70669D5-59A5-CD4D-A346-90F9CA461274}" type="pres">
      <dgm:prSet presAssocID="{3773BCBC-46B3-9F43-8A42-584574EEDD47}" presName="circle1" presStyleLbl="lnNode1" presStyleIdx="0" presStyleCnt="4"/>
      <dgm:spPr/>
    </dgm:pt>
    <dgm:pt modelId="{20DAA97F-AF28-7F48-80A9-BEFEE44E0394}" type="pres">
      <dgm:prSet presAssocID="{3773BCBC-46B3-9F43-8A42-584574EEDD47}" presName="text1" presStyleLbl="revTx" presStyleIdx="0" presStyleCnt="4" custScaleX="200688" custLinFactNeighborX="38658">
        <dgm:presLayoutVars>
          <dgm:bulletEnabled val="1"/>
        </dgm:presLayoutVars>
      </dgm:prSet>
      <dgm:spPr/>
      <dgm:t>
        <a:bodyPr/>
        <a:lstStyle/>
        <a:p>
          <a:endParaRPr lang="en-GB"/>
        </a:p>
      </dgm:t>
    </dgm:pt>
    <dgm:pt modelId="{D5A71E3D-C049-8E4E-B842-CB96ECDE66F5}" type="pres">
      <dgm:prSet presAssocID="{3773BCBC-46B3-9F43-8A42-584574EEDD47}" presName="line1" presStyleLbl="callout" presStyleIdx="0" presStyleCnt="8"/>
      <dgm:spPr/>
    </dgm:pt>
    <dgm:pt modelId="{D0297801-A686-8840-A841-184BC8BE604B}" type="pres">
      <dgm:prSet presAssocID="{3773BCBC-46B3-9F43-8A42-584574EEDD47}" presName="d1" presStyleLbl="callout" presStyleIdx="1" presStyleCnt="8"/>
      <dgm:spPr/>
    </dgm:pt>
    <dgm:pt modelId="{2EB3340A-9DAA-654B-98D7-D850ACA67D99}" type="pres">
      <dgm:prSet presAssocID="{18818668-E6CD-D947-BA3F-2C4EA2009A53}" presName="circle2" presStyleLbl="lnNode1" presStyleIdx="1" presStyleCnt="4"/>
      <dgm:spPr/>
    </dgm:pt>
    <dgm:pt modelId="{6B793D93-6A85-F84D-B8CE-91802C0741E1}" type="pres">
      <dgm:prSet presAssocID="{18818668-E6CD-D947-BA3F-2C4EA2009A53}" presName="text2" presStyleLbl="revTx" presStyleIdx="1" presStyleCnt="4" custScaleX="199851" custLinFactNeighborX="59397" custLinFactNeighborY="-2159">
        <dgm:presLayoutVars>
          <dgm:bulletEnabled val="1"/>
        </dgm:presLayoutVars>
      </dgm:prSet>
      <dgm:spPr/>
      <dgm:t>
        <a:bodyPr/>
        <a:lstStyle/>
        <a:p>
          <a:endParaRPr lang="en-GB"/>
        </a:p>
      </dgm:t>
    </dgm:pt>
    <dgm:pt modelId="{9312A7BD-7F70-704B-A87B-DC1D0D4E9EDA}" type="pres">
      <dgm:prSet presAssocID="{18818668-E6CD-D947-BA3F-2C4EA2009A53}" presName="line2" presStyleLbl="callout" presStyleIdx="2" presStyleCnt="8"/>
      <dgm:spPr/>
    </dgm:pt>
    <dgm:pt modelId="{7FF5CD2F-630D-A24A-901C-450CD21405CC}" type="pres">
      <dgm:prSet presAssocID="{18818668-E6CD-D947-BA3F-2C4EA2009A53}" presName="d2" presStyleLbl="callout" presStyleIdx="3" presStyleCnt="8"/>
      <dgm:spPr/>
    </dgm:pt>
    <dgm:pt modelId="{022052C5-18D2-9648-8583-CC8BFF91B344}" type="pres">
      <dgm:prSet presAssocID="{0CB0EF43-7851-9944-8E25-08D995CBA996}" presName="circle3" presStyleLbl="lnNode1" presStyleIdx="2" presStyleCnt="4"/>
      <dgm:spPr/>
    </dgm:pt>
    <dgm:pt modelId="{7D061B3E-0BA3-8C4A-B58A-B2F239DB06DC}" type="pres">
      <dgm:prSet presAssocID="{0CB0EF43-7851-9944-8E25-08D995CBA996}" presName="text3" presStyleLbl="revTx" presStyleIdx="2" presStyleCnt="4" custScaleX="199622" custLinFactNeighborX="50711" custLinFactNeighborY="22366">
        <dgm:presLayoutVars>
          <dgm:bulletEnabled val="1"/>
        </dgm:presLayoutVars>
      </dgm:prSet>
      <dgm:spPr/>
      <dgm:t>
        <a:bodyPr/>
        <a:lstStyle/>
        <a:p>
          <a:endParaRPr lang="en-GB"/>
        </a:p>
      </dgm:t>
    </dgm:pt>
    <dgm:pt modelId="{13372799-1D47-A24C-B4EF-2D522D36C555}" type="pres">
      <dgm:prSet presAssocID="{0CB0EF43-7851-9944-8E25-08D995CBA996}" presName="line3" presStyleLbl="callout" presStyleIdx="4" presStyleCnt="8"/>
      <dgm:spPr/>
    </dgm:pt>
    <dgm:pt modelId="{40413EFF-34C7-D549-8839-32E3B088BF9F}" type="pres">
      <dgm:prSet presAssocID="{0CB0EF43-7851-9944-8E25-08D995CBA996}" presName="d3" presStyleLbl="callout" presStyleIdx="5" presStyleCnt="8"/>
      <dgm:spPr/>
    </dgm:pt>
    <dgm:pt modelId="{05983559-ED27-FF46-A481-D11E2B056E7F}" type="pres">
      <dgm:prSet presAssocID="{5B87E399-5C2F-C04E-A6A0-94632C5C8CBA}" presName="circle4" presStyleLbl="lnNode1" presStyleIdx="3" presStyleCnt="4"/>
      <dgm:spPr/>
    </dgm:pt>
    <dgm:pt modelId="{35AA7377-DDE4-924C-AC89-F82DEC939766}" type="pres">
      <dgm:prSet presAssocID="{5B87E399-5C2F-C04E-A6A0-94632C5C8CBA}" presName="text4" presStyleLbl="revTx" presStyleIdx="3" presStyleCnt="4" custScaleX="153688" custLinFactNeighborX="29782" custLinFactNeighborY="46891">
        <dgm:presLayoutVars>
          <dgm:bulletEnabled val="1"/>
        </dgm:presLayoutVars>
      </dgm:prSet>
      <dgm:spPr/>
      <dgm:t>
        <a:bodyPr/>
        <a:lstStyle/>
        <a:p>
          <a:endParaRPr lang="en-GB"/>
        </a:p>
      </dgm:t>
    </dgm:pt>
    <dgm:pt modelId="{30667217-64E0-0E42-94AC-85FAB4ADE68E}" type="pres">
      <dgm:prSet presAssocID="{5B87E399-5C2F-C04E-A6A0-94632C5C8CBA}" presName="line4" presStyleLbl="callout" presStyleIdx="6" presStyleCnt="8"/>
      <dgm:spPr/>
    </dgm:pt>
    <dgm:pt modelId="{CBAE2DD2-56A1-224A-B710-E02938C2CEFE}" type="pres">
      <dgm:prSet presAssocID="{5B87E399-5C2F-C04E-A6A0-94632C5C8CBA}" presName="d4" presStyleLbl="callout" presStyleIdx="7" presStyleCnt="8"/>
      <dgm:spPr/>
    </dgm:pt>
  </dgm:ptLst>
  <dgm:cxnLst>
    <dgm:cxn modelId="{1546AC93-E09C-B84D-A9E9-46B8A7992BB4}" srcId="{DFB3720A-04CB-CE4E-8ECD-45DFC63D34D9}" destId="{0CB0EF43-7851-9944-8E25-08D995CBA996}" srcOrd="2" destOrd="0" parTransId="{4D958025-BAAC-284E-8478-6E3B1F1F0EE0}" sibTransId="{34FC2FD9-CDB3-084D-962E-F513C5C605D6}"/>
    <dgm:cxn modelId="{2D57A90A-CF21-A74F-B507-E6B9FE22582E}" type="presOf" srcId="{18818668-E6CD-D947-BA3F-2C4EA2009A53}" destId="{6B793D93-6A85-F84D-B8CE-91802C0741E1}" srcOrd="0" destOrd="0" presId="urn:microsoft.com/office/officeart/2005/8/layout/target1"/>
    <dgm:cxn modelId="{4FFF6B0A-DD47-704C-877B-82D444FEF221}" type="presOf" srcId="{3773BCBC-46B3-9F43-8A42-584574EEDD47}" destId="{20DAA97F-AF28-7F48-80A9-BEFEE44E0394}" srcOrd="0" destOrd="0" presId="urn:microsoft.com/office/officeart/2005/8/layout/target1"/>
    <dgm:cxn modelId="{D1632EB1-9D31-A442-9A3F-F1DFDB533D35}" type="presOf" srcId="{DFB3720A-04CB-CE4E-8ECD-45DFC63D34D9}" destId="{D34E2458-BFF9-324A-AB3F-8D79A0376FFB}" srcOrd="0" destOrd="0" presId="urn:microsoft.com/office/officeart/2005/8/layout/target1"/>
    <dgm:cxn modelId="{B9149D0D-0149-864C-A699-B39E98403C35}" srcId="{DFB3720A-04CB-CE4E-8ECD-45DFC63D34D9}" destId="{5B87E399-5C2F-C04E-A6A0-94632C5C8CBA}" srcOrd="3" destOrd="0" parTransId="{FE7E3E65-4209-B741-8B25-5C4C57FA7E23}" sibTransId="{D679F1FB-E459-A14D-BD2C-3C2D8FB89FCE}"/>
    <dgm:cxn modelId="{1E995D09-8223-CF4F-8207-048C8237E9FC}" type="presOf" srcId="{5B87E399-5C2F-C04E-A6A0-94632C5C8CBA}" destId="{35AA7377-DDE4-924C-AC89-F82DEC939766}" srcOrd="0" destOrd="0" presId="urn:microsoft.com/office/officeart/2005/8/layout/target1"/>
    <dgm:cxn modelId="{2A37D562-5EDA-3D4B-8013-EF872299CBA7}" type="presOf" srcId="{0CB0EF43-7851-9944-8E25-08D995CBA996}" destId="{7D061B3E-0BA3-8C4A-B58A-B2F239DB06DC}" srcOrd="0" destOrd="0" presId="urn:microsoft.com/office/officeart/2005/8/layout/target1"/>
    <dgm:cxn modelId="{AB291900-0CEA-2244-A3B7-0174647E628F}" srcId="{DFB3720A-04CB-CE4E-8ECD-45DFC63D34D9}" destId="{18818668-E6CD-D947-BA3F-2C4EA2009A53}" srcOrd="1" destOrd="0" parTransId="{1A833856-281C-4243-B360-19F2CDF3D871}" sibTransId="{B05C28C6-B2B9-4E43-8541-8545CDE59F15}"/>
    <dgm:cxn modelId="{4350480A-4436-024F-BBC6-43AC5B702A5C}" srcId="{DFB3720A-04CB-CE4E-8ECD-45DFC63D34D9}" destId="{3773BCBC-46B3-9F43-8A42-584574EEDD47}" srcOrd="0" destOrd="0" parTransId="{DB243AD8-E6AC-9A40-921D-53BA2C4749BB}" sibTransId="{BDB7587B-C7AE-B440-82D5-6DAC614C5CFF}"/>
    <dgm:cxn modelId="{7076F266-7D08-1742-87FF-300583534B01}" type="presParOf" srcId="{D34E2458-BFF9-324A-AB3F-8D79A0376FFB}" destId="{E70669D5-59A5-CD4D-A346-90F9CA461274}" srcOrd="0" destOrd="0" presId="urn:microsoft.com/office/officeart/2005/8/layout/target1"/>
    <dgm:cxn modelId="{0BE798E3-2167-324D-9689-DB5EE7D0C507}" type="presParOf" srcId="{D34E2458-BFF9-324A-AB3F-8D79A0376FFB}" destId="{20DAA97F-AF28-7F48-80A9-BEFEE44E0394}" srcOrd="1" destOrd="0" presId="urn:microsoft.com/office/officeart/2005/8/layout/target1"/>
    <dgm:cxn modelId="{AECB4056-D539-4D48-B8AD-3FBF93A6E1E1}" type="presParOf" srcId="{D34E2458-BFF9-324A-AB3F-8D79A0376FFB}" destId="{D5A71E3D-C049-8E4E-B842-CB96ECDE66F5}" srcOrd="2" destOrd="0" presId="urn:microsoft.com/office/officeart/2005/8/layout/target1"/>
    <dgm:cxn modelId="{0A03CA7F-B1C8-6A46-89C2-3235C5F4C338}" type="presParOf" srcId="{D34E2458-BFF9-324A-AB3F-8D79A0376FFB}" destId="{D0297801-A686-8840-A841-184BC8BE604B}" srcOrd="3" destOrd="0" presId="urn:microsoft.com/office/officeart/2005/8/layout/target1"/>
    <dgm:cxn modelId="{3F06F7E3-BF2F-934E-8A3E-900A755118F0}" type="presParOf" srcId="{D34E2458-BFF9-324A-AB3F-8D79A0376FFB}" destId="{2EB3340A-9DAA-654B-98D7-D850ACA67D99}" srcOrd="4" destOrd="0" presId="urn:microsoft.com/office/officeart/2005/8/layout/target1"/>
    <dgm:cxn modelId="{1DFE40E6-DA32-7A41-831A-23192FC9223E}" type="presParOf" srcId="{D34E2458-BFF9-324A-AB3F-8D79A0376FFB}" destId="{6B793D93-6A85-F84D-B8CE-91802C0741E1}" srcOrd="5" destOrd="0" presId="urn:microsoft.com/office/officeart/2005/8/layout/target1"/>
    <dgm:cxn modelId="{FB1587A0-69B2-DA4B-9318-B6CDD3F43962}" type="presParOf" srcId="{D34E2458-BFF9-324A-AB3F-8D79A0376FFB}" destId="{9312A7BD-7F70-704B-A87B-DC1D0D4E9EDA}" srcOrd="6" destOrd="0" presId="urn:microsoft.com/office/officeart/2005/8/layout/target1"/>
    <dgm:cxn modelId="{24A5FFCE-A753-484D-86C0-2433AE3CDBF9}" type="presParOf" srcId="{D34E2458-BFF9-324A-AB3F-8D79A0376FFB}" destId="{7FF5CD2F-630D-A24A-901C-450CD21405CC}" srcOrd="7" destOrd="0" presId="urn:microsoft.com/office/officeart/2005/8/layout/target1"/>
    <dgm:cxn modelId="{69D8D85D-284D-9645-B681-27D3B29A2556}" type="presParOf" srcId="{D34E2458-BFF9-324A-AB3F-8D79A0376FFB}" destId="{022052C5-18D2-9648-8583-CC8BFF91B344}" srcOrd="8" destOrd="0" presId="urn:microsoft.com/office/officeart/2005/8/layout/target1"/>
    <dgm:cxn modelId="{7D81B914-ED8C-C445-96DC-CC29018D9F1E}" type="presParOf" srcId="{D34E2458-BFF9-324A-AB3F-8D79A0376FFB}" destId="{7D061B3E-0BA3-8C4A-B58A-B2F239DB06DC}" srcOrd="9" destOrd="0" presId="urn:microsoft.com/office/officeart/2005/8/layout/target1"/>
    <dgm:cxn modelId="{E6D525BD-36C3-1040-8700-4FC5AC88D503}" type="presParOf" srcId="{D34E2458-BFF9-324A-AB3F-8D79A0376FFB}" destId="{13372799-1D47-A24C-B4EF-2D522D36C555}" srcOrd="10" destOrd="0" presId="urn:microsoft.com/office/officeart/2005/8/layout/target1"/>
    <dgm:cxn modelId="{9DB7E0D1-F26A-B342-9BA5-D2C349F67051}" type="presParOf" srcId="{D34E2458-BFF9-324A-AB3F-8D79A0376FFB}" destId="{40413EFF-34C7-D549-8839-32E3B088BF9F}" srcOrd="11" destOrd="0" presId="urn:microsoft.com/office/officeart/2005/8/layout/target1"/>
    <dgm:cxn modelId="{C2730C8D-4FB9-6045-A482-9E257E4F6497}" type="presParOf" srcId="{D34E2458-BFF9-324A-AB3F-8D79A0376FFB}" destId="{05983559-ED27-FF46-A481-D11E2B056E7F}" srcOrd="12" destOrd="0" presId="urn:microsoft.com/office/officeart/2005/8/layout/target1"/>
    <dgm:cxn modelId="{714E8E3E-9B19-DE47-A999-A9F3AF1F5857}" type="presParOf" srcId="{D34E2458-BFF9-324A-AB3F-8D79A0376FFB}" destId="{35AA7377-DDE4-924C-AC89-F82DEC939766}" srcOrd="13" destOrd="0" presId="urn:microsoft.com/office/officeart/2005/8/layout/target1"/>
    <dgm:cxn modelId="{A22EE142-3F83-0546-B59F-32879D91D24B}" type="presParOf" srcId="{D34E2458-BFF9-324A-AB3F-8D79A0376FFB}" destId="{30667217-64E0-0E42-94AC-85FAB4ADE68E}" srcOrd="14" destOrd="0" presId="urn:microsoft.com/office/officeart/2005/8/layout/target1"/>
    <dgm:cxn modelId="{DBD196E9-0C25-A34F-AECF-51D11DD99374}" type="presParOf" srcId="{D34E2458-BFF9-324A-AB3F-8D79A0376FFB}" destId="{CBAE2DD2-56A1-224A-B710-E02938C2CEFE}"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83559-ED27-FF46-A481-D11E2B056E7F}">
      <dsp:nvSpPr>
        <dsp:cNvPr id="0" name=""/>
        <dsp:cNvSpPr/>
      </dsp:nvSpPr>
      <dsp:spPr>
        <a:xfrm>
          <a:off x="713181" y="1128315"/>
          <a:ext cx="3384947" cy="33849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52C5-18D2-9648-8583-CC8BFF91B344}">
      <dsp:nvSpPr>
        <dsp:cNvPr id="0" name=""/>
        <dsp:cNvSpPr/>
      </dsp:nvSpPr>
      <dsp:spPr>
        <a:xfrm>
          <a:off x="1196946" y="1612081"/>
          <a:ext cx="2417416" cy="24174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340A-9DAA-654B-98D7-D850ACA67D99}">
      <dsp:nvSpPr>
        <dsp:cNvPr id="0" name=""/>
        <dsp:cNvSpPr/>
      </dsp:nvSpPr>
      <dsp:spPr>
        <a:xfrm>
          <a:off x="1680429" y="2095564"/>
          <a:ext cx="1450449" cy="1450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669D5-59A5-CD4D-A346-90F9CA461274}">
      <dsp:nvSpPr>
        <dsp:cNvPr id="0" name=""/>
        <dsp:cNvSpPr/>
      </dsp:nvSpPr>
      <dsp:spPr>
        <a:xfrm>
          <a:off x="2163913" y="2579047"/>
          <a:ext cx="483483" cy="4834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AA97F-AF28-7F48-80A9-BEFEE44E0394}">
      <dsp:nvSpPr>
        <dsp:cNvPr id="0" name=""/>
        <dsp:cNvSpPr/>
      </dsp:nvSpPr>
      <dsp:spPr>
        <a:xfrm>
          <a:off x="4464503" y="0"/>
          <a:ext cx="3396591" cy="80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Internet voting </a:t>
          </a:r>
        </a:p>
      </dsp:txBody>
      <dsp:txXfrm>
        <a:off x="4464503" y="0"/>
        <a:ext cx="3396591" cy="809566"/>
      </dsp:txXfrm>
    </dsp:sp>
    <dsp:sp modelId="{D5A71E3D-C049-8E4E-B842-CB96ECDE66F5}">
      <dsp:nvSpPr>
        <dsp:cNvPr id="0" name=""/>
        <dsp:cNvSpPr/>
      </dsp:nvSpPr>
      <dsp:spPr>
        <a:xfrm>
          <a:off x="4239167" y="404783"/>
          <a:ext cx="4231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97801-A686-8840-A841-184BC8BE604B}">
      <dsp:nvSpPr>
        <dsp:cNvPr id="0" name=""/>
        <dsp:cNvSpPr/>
      </dsp:nvSpPr>
      <dsp:spPr>
        <a:xfrm rot="5400000">
          <a:off x="2112292" y="671347"/>
          <a:ext cx="2392029" cy="1861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93D93-6A85-F84D-B8CE-91802C0741E1}">
      <dsp:nvSpPr>
        <dsp:cNvPr id="0" name=""/>
        <dsp:cNvSpPr/>
      </dsp:nvSpPr>
      <dsp:spPr>
        <a:xfrm>
          <a:off x="4537574" y="792088"/>
          <a:ext cx="3382425" cy="80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Election technology</a:t>
          </a:r>
        </a:p>
      </dsp:txBody>
      <dsp:txXfrm>
        <a:off x="4537574" y="792088"/>
        <a:ext cx="3382425" cy="809566"/>
      </dsp:txXfrm>
    </dsp:sp>
    <dsp:sp modelId="{9312A7BD-7F70-704B-A87B-DC1D0D4E9EDA}">
      <dsp:nvSpPr>
        <dsp:cNvPr id="0" name=""/>
        <dsp:cNvSpPr/>
      </dsp:nvSpPr>
      <dsp:spPr>
        <a:xfrm>
          <a:off x="4239167" y="1214349"/>
          <a:ext cx="4231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5CD2F-630D-A24A-901C-450CD21405CC}">
      <dsp:nvSpPr>
        <dsp:cNvPr id="0" name=""/>
        <dsp:cNvSpPr/>
      </dsp:nvSpPr>
      <dsp:spPr>
        <a:xfrm rot="5400000">
          <a:off x="2526384" y="1467656"/>
          <a:ext cx="1964397" cy="145834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61B3E-0BA3-8C4A-B58A-B2F239DB06DC}">
      <dsp:nvSpPr>
        <dsp:cNvPr id="0" name=""/>
        <dsp:cNvSpPr/>
      </dsp:nvSpPr>
      <dsp:spPr>
        <a:xfrm>
          <a:off x="4541450" y="1800200"/>
          <a:ext cx="3378549" cy="80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Attacks on auxiliary systems, facilitators and vendors</a:t>
          </a:r>
        </a:p>
      </dsp:txBody>
      <dsp:txXfrm>
        <a:off x="4541450" y="1800200"/>
        <a:ext cx="3378549" cy="809566"/>
      </dsp:txXfrm>
    </dsp:sp>
    <dsp:sp modelId="{13372799-1D47-A24C-B4EF-2D522D36C555}">
      <dsp:nvSpPr>
        <dsp:cNvPr id="0" name=""/>
        <dsp:cNvSpPr/>
      </dsp:nvSpPr>
      <dsp:spPr>
        <a:xfrm>
          <a:off x="4239167" y="2023916"/>
          <a:ext cx="4231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13EFF-34C7-D549-8839-32E3B088BF9F}">
      <dsp:nvSpPr>
        <dsp:cNvPr id="0" name=""/>
        <dsp:cNvSpPr/>
      </dsp:nvSpPr>
      <dsp:spPr>
        <a:xfrm rot="5400000">
          <a:off x="2927218" y="2209806"/>
          <a:ext cx="1498403" cy="112549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A7377-DDE4-924C-AC89-F82DEC939766}">
      <dsp:nvSpPr>
        <dsp:cNvPr id="0" name=""/>
        <dsp:cNvSpPr/>
      </dsp:nvSpPr>
      <dsp:spPr>
        <a:xfrm>
          <a:off x="4712011" y="2808313"/>
          <a:ext cx="2601128" cy="809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a:t>Integrated information operations </a:t>
          </a:r>
        </a:p>
      </dsp:txBody>
      <dsp:txXfrm>
        <a:off x="4712011" y="2808313"/>
        <a:ext cx="2601128" cy="809566"/>
      </dsp:txXfrm>
    </dsp:sp>
    <dsp:sp modelId="{30667217-64E0-0E42-94AC-85FAB4ADE68E}">
      <dsp:nvSpPr>
        <dsp:cNvPr id="0" name=""/>
        <dsp:cNvSpPr/>
      </dsp:nvSpPr>
      <dsp:spPr>
        <a:xfrm>
          <a:off x="4239167" y="2833482"/>
          <a:ext cx="4231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AE2DD2-56A1-224A-B710-E02938C2CEFE}">
      <dsp:nvSpPr>
        <dsp:cNvPr id="0" name=""/>
        <dsp:cNvSpPr/>
      </dsp:nvSpPr>
      <dsp:spPr>
        <a:xfrm rot="5400000">
          <a:off x="3329011" y="2954889"/>
          <a:ext cx="1029926" cy="78643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84BED01C-A929-ED4A-BDA1-8201977A3C7A}" type="datetimeFigureOut">
              <a:rPr lang="en-US" smtClean="0"/>
              <a:t>5/18/2018</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836C67F9-1CC5-8848-B822-53220197E67B}" type="slidenum">
              <a:rPr lang="en-US" smtClean="0"/>
              <a:t>‹#›</a:t>
            </a:fld>
            <a:endParaRPr lang="en-US"/>
          </a:p>
        </p:txBody>
      </p:sp>
    </p:spTree>
    <p:extLst>
      <p:ext uri="{BB962C8B-B14F-4D97-AF65-F5344CB8AC3E}">
        <p14:creationId xmlns:p14="http://schemas.microsoft.com/office/powerpoint/2010/main" val="192005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alimised.e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github.com/vvk-ehk/ivxv"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endParaRPr lang="en-US" dirty="0"/>
          </a:p>
          <a:p>
            <a:r>
              <a:rPr lang="en-US" dirty="0" err="1"/>
              <a:t>Auxilliary</a:t>
            </a:r>
            <a:r>
              <a:rPr lang="en-US" dirty="0"/>
              <a:t> systems – </a:t>
            </a:r>
          </a:p>
          <a:p>
            <a:r>
              <a:rPr lang="en-US" dirty="0"/>
              <a:t>Doubt and confusion</a:t>
            </a:r>
          </a:p>
          <a:p>
            <a:r>
              <a:rPr lang="en-US" dirty="0"/>
              <a:t>3 levels</a:t>
            </a:r>
          </a:p>
          <a:p>
            <a:endParaRPr lang="en-US" dirty="0"/>
          </a:p>
          <a:p>
            <a:r>
              <a:rPr lang="en-US" dirty="0"/>
              <a:t>Adversarial thinking </a:t>
            </a:r>
          </a:p>
          <a:p>
            <a:endParaRPr lang="en-US" dirty="0"/>
          </a:p>
          <a:p>
            <a:r>
              <a:rPr lang="en-US" dirty="0"/>
              <a:t>Not only paper</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326156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pPr>
              <a:defRPr/>
            </a:pPr>
            <a:r>
              <a:rPr lang="en-US" dirty="0"/>
              <a:t>Additional tokens </a:t>
            </a:r>
          </a:p>
          <a:p>
            <a:r>
              <a:rPr lang="en-GB" noProof="0" dirty="0"/>
              <a:t>Mobile-ID: SIM-card</a:t>
            </a:r>
            <a:r>
              <a:rPr lang="en-GB" dirty="0"/>
              <a:t>-</a:t>
            </a:r>
            <a:r>
              <a:rPr lang="en-GB" noProof="0" dirty="0"/>
              <a:t>based token</a:t>
            </a:r>
          </a:p>
          <a:p>
            <a:r>
              <a:rPr lang="en-GB" noProof="0" dirty="0" err="1"/>
              <a:t>Digi</a:t>
            </a:r>
            <a:r>
              <a:rPr lang="en-GB" noProof="0" dirty="0"/>
              <a:t>-ID: additional card for digital use only</a:t>
            </a:r>
          </a:p>
          <a:p>
            <a:r>
              <a:rPr lang="en-GB" noProof="0" dirty="0"/>
              <a:t>E-Residency card</a:t>
            </a:r>
          </a:p>
          <a:p>
            <a:r>
              <a:rPr lang="en-GB" dirty="0"/>
              <a:t>Diplo-ID</a:t>
            </a:r>
            <a:endParaRPr lang="en-GB" noProof="0" dirty="0"/>
          </a:p>
          <a:p>
            <a:pPr>
              <a:defRPr/>
            </a:pPr>
            <a:endParaRPr lang="en-US" dirty="0"/>
          </a:p>
          <a:p>
            <a:pPr>
              <a:defRPr/>
            </a:pPr>
            <a:r>
              <a:rPr lang="en-US" dirty="0"/>
              <a:t>This is how</a:t>
            </a:r>
            <a:r>
              <a:rPr lang="en-US" baseline="0" dirty="0"/>
              <a:t> the key to our digital universe looks like. </a:t>
            </a:r>
            <a:r>
              <a:rPr lang="en-US" dirty="0"/>
              <a:t>Contains only 3 things:</a:t>
            </a:r>
          </a:p>
          <a:p>
            <a:pPr marL="391077" indent="-391077">
              <a:buFontTx/>
              <a:buChar char="-"/>
              <a:defRPr/>
            </a:pPr>
            <a:r>
              <a:rPr lang="en-US" dirty="0"/>
              <a:t>Personal data file (</a:t>
            </a:r>
            <a:r>
              <a:rPr lang="en-US" baseline="0" dirty="0"/>
              <a:t>which is not part of the </a:t>
            </a:r>
            <a:r>
              <a:rPr lang="en-US" baseline="0" dirty="0" err="1"/>
              <a:t>eID</a:t>
            </a:r>
            <a:r>
              <a:rPr lang="en-US" baseline="0" dirty="0"/>
              <a:t> but is to help </a:t>
            </a:r>
            <a:r>
              <a:rPr lang="en-US" dirty="0"/>
              <a:t>physical identification of the person in a machine readable way), all other data about the person is not on the chip but in the services. Card is just the key to services. And you</a:t>
            </a:r>
            <a:r>
              <a:rPr lang="en-US" baseline="0" dirty="0"/>
              <a:t> have a very wide choice of services. The only 3 things that you cannot do over the Internet using your </a:t>
            </a:r>
            <a:r>
              <a:rPr lang="en-US" baseline="0" dirty="0" err="1"/>
              <a:t>eID</a:t>
            </a:r>
            <a:r>
              <a:rPr lang="en-US" baseline="0" dirty="0"/>
              <a:t> – getting married, getting divorced and buy a property – 3 most important decisions in your life.</a:t>
            </a:r>
            <a:endParaRPr lang="en-US" dirty="0"/>
          </a:p>
          <a:p>
            <a:pPr marL="391077" indent="-391077">
              <a:buFontTx/>
              <a:buChar char="-"/>
              <a:defRPr/>
            </a:pPr>
            <a:r>
              <a:rPr lang="en-US" dirty="0"/>
              <a:t>Certificate for authentication</a:t>
            </a:r>
          </a:p>
          <a:p>
            <a:pPr marL="391077" indent="-391077">
              <a:buFontTx/>
              <a:buChar char="-"/>
              <a:defRPr/>
            </a:pPr>
            <a:r>
              <a:rPr lang="en-US" dirty="0"/>
              <a:t>Certificate for digital signature – digital signature cryptographically computes a hash of the document and encrypted that is legally </a:t>
            </a:r>
            <a:r>
              <a:rPr lang="en-US" dirty="0" err="1"/>
              <a:t>aquivalent</a:t>
            </a:r>
            <a:r>
              <a:rPr lang="en-US" dirty="0"/>
              <a:t> to physical signature</a:t>
            </a:r>
          </a:p>
          <a:p>
            <a:pPr marL="391077" indent="-391077">
              <a:buFontTx/>
              <a:buChar char="-"/>
              <a:defRPr/>
            </a:pPr>
            <a:r>
              <a:rPr lang="en-US" dirty="0"/>
              <a:t>When we speak about use cases, then in addition to digital authentication and a legally binding digital signature (which is equivalent to the physical one), </a:t>
            </a:r>
            <a:r>
              <a:rPr lang="en-US" sz="1400" dirty="0">
                <a:solidFill>
                  <a:schemeClr val="tx1"/>
                </a:solidFill>
                <a:latin typeface="+mn-lt"/>
              </a:rPr>
              <a:t>Estonian national </a:t>
            </a:r>
            <a:r>
              <a:rPr lang="en-US" sz="1400" dirty="0" err="1">
                <a:solidFill>
                  <a:schemeClr val="tx1"/>
                </a:solidFill>
                <a:latin typeface="+mn-lt"/>
              </a:rPr>
              <a:t>eID</a:t>
            </a:r>
            <a:r>
              <a:rPr lang="en-US" sz="1400" dirty="0">
                <a:solidFill>
                  <a:schemeClr val="tx1"/>
                </a:solidFill>
                <a:latin typeface="+mn-lt"/>
              </a:rPr>
              <a:t> card also offers the functionality to encrypt and decrypt files using the authentication certificate. Since 2002 Estonians have had the ability to safely send sensitive files over the Internet. This is supported by national legislation (Digital Signatures Act, 2000).</a:t>
            </a:r>
          </a:p>
          <a:p>
            <a:pPr marL="391077" indent="-391077">
              <a:buFontTx/>
              <a:buChar char="-"/>
              <a:defRPr/>
            </a:pPr>
            <a:endParaRPr lang="en-US" sz="1400" dirty="0">
              <a:solidFill>
                <a:schemeClr val="tx1"/>
              </a:solidFill>
              <a:latin typeface="+mn-lt"/>
            </a:endParaRPr>
          </a:p>
          <a:p>
            <a:pPr marL="391077" indent="-391077">
              <a:buFontTx/>
              <a:buChar char="-"/>
              <a:defRPr/>
            </a:pPr>
            <a:r>
              <a:rPr lang="en-US" sz="1400" dirty="0">
                <a:solidFill>
                  <a:schemeClr val="tx1"/>
                </a:solidFill>
                <a:latin typeface="+mn-lt"/>
              </a:rPr>
              <a:t>An ID card comes with a official email address that the card owner can redirect to another email address. That address works as an official channel in state-citizen communications.</a:t>
            </a:r>
            <a:endParaRPr lang="en-US" dirty="0"/>
          </a:p>
          <a:p>
            <a:pPr>
              <a:defRPr/>
            </a:pPr>
            <a:endParaRPr lang="en-US" dirty="0"/>
          </a:p>
          <a:p>
            <a:pPr>
              <a:defRPr/>
            </a:pPr>
            <a:r>
              <a:rPr lang="en-US" dirty="0"/>
              <a:t>1</a:t>
            </a:r>
            <a:r>
              <a:rPr lang="en-US" baseline="30000" dirty="0"/>
              <a:t>st</a:t>
            </a:r>
            <a:r>
              <a:rPr lang="en-US" dirty="0"/>
              <a:t> </a:t>
            </a:r>
            <a:r>
              <a:rPr lang="en-US" dirty="0" err="1"/>
              <a:t>IDcard</a:t>
            </a:r>
            <a:r>
              <a:rPr lang="en-US" dirty="0"/>
              <a:t> was issued in JAN2002, in 2006 1mln-th card was issued. 2007 – </a:t>
            </a:r>
            <a:r>
              <a:rPr lang="en-US" dirty="0" err="1"/>
              <a:t>mID</a:t>
            </a:r>
            <a:endParaRPr lang="en-US" dirty="0"/>
          </a:p>
          <a:p>
            <a:pPr>
              <a:defRPr/>
            </a:pPr>
            <a:endParaRPr lang="en-US" dirty="0"/>
          </a:p>
          <a:p>
            <a:pPr defTabSz="521437" eaLnBrk="1" fontAlgn="auto" hangingPunct="1">
              <a:spcBef>
                <a:spcPts val="0"/>
              </a:spcBef>
              <a:spcAft>
                <a:spcPts val="0"/>
              </a:spcAft>
              <a:buClrTx/>
              <a:buSzTx/>
              <a:defRPr/>
            </a:pPr>
            <a:r>
              <a:rPr lang="en-US" b="1" dirty="0"/>
              <a:t>Regarding </a:t>
            </a:r>
            <a:r>
              <a:rPr lang="en-US" b="1" dirty="0" err="1"/>
              <a:t>eID</a:t>
            </a:r>
            <a:r>
              <a:rPr lang="en-US" b="1" dirty="0"/>
              <a:t> management, the cornerstone</a:t>
            </a:r>
            <a:r>
              <a:rPr lang="en-US" b="1" baseline="0" dirty="0"/>
              <a:t> of our system is that</a:t>
            </a:r>
            <a:r>
              <a:rPr lang="en-US" b="1" dirty="0"/>
              <a:t> every person is uniquely identifiable through the PIC </a:t>
            </a:r>
            <a:r>
              <a:rPr lang="en-US" dirty="0"/>
              <a:t>and</a:t>
            </a:r>
            <a:r>
              <a:rPr lang="en-US" baseline="0" dirty="0"/>
              <a:t> the state has the responsibility to </a:t>
            </a:r>
            <a:r>
              <a:rPr lang="en-US" baseline="0" dirty="0" err="1"/>
              <a:t>indentify</a:t>
            </a:r>
            <a:r>
              <a:rPr lang="en-US" baseline="0" dirty="0"/>
              <a:t> a person, confirm the identity and issue </a:t>
            </a:r>
            <a:r>
              <a:rPr lang="en-US" baseline="0" dirty="0" err="1"/>
              <a:t>cetificates</a:t>
            </a:r>
            <a:r>
              <a:rPr lang="en-US" baseline="0" dirty="0"/>
              <a:t>.</a:t>
            </a:r>
          </a:p>
          <a:p>
            <a:pPr defTabSz="521437" eaLnBrk="1" fontAlgn="auto" hangingPunct="1">
              <a:spcBef>
                <a:spcPts val="0"/>
              </a:spcBef>
              <a:spcAft>
                <a:spcPts val="0"/>
              </a:spcAft>
              <a:buClrTx/>
              <a:buSzTx/>
              <a:defRPr/>
            </a:pPr>
            <a:r>
              <a:rPr lang="en-US" baseline="0" dirty="0"/>
              <a:t>A person (in relation with the state) has only one identity. </a:t>
            </a:r>
            <a:r>
              <a:rPr lang="en-US" dirty="0"/>
              <a:t>.</a:t>
            </a:r>
          </a:p>
          <a:p>
            <a:endParaRPr lang="en-US" dirty="0"/>
          </a:p>
          <a:p>
            <a:pPr>
              <a:defRPr/>
            </a:pPr>
            <a:r>
              <a:rPr lang="en-US" dirty="0"/>
              <a:t>The PKI used in Estonia is the national PKI. This means that the state undertakes to assure the existence and functioning of a public key infrastructure</a:t>
            </a:r>
            <a:r>
              <a:rPr lang="en-US" baseline="0" dirty="0"/>
              <a:t> even though</a:t>
            </a:r>
            <a:r>
              <a:rPr lang="en-US" dirty="0"/>
              <a:t> a large part of the services related to the PKI is purchased from the private sector, e.g. the certification, the infrastructure for making enquiries about the validity of the certificate, the infrastructure for distributing the public key (LDAP service), the key creation environment (e.g. ID card chip).</a:t>
            </a:r>
          </a:p>
          <a:p>
            <a:pPr>
              <a:defRPr/>
            </a:pPr>
            <a:endParaRPr lang="en-US" dirty="0"/>
          </a:p>
          <a:p>
            <a:pPr>
              <a:defRPr/>
            </a:pPr>
            <a:endParaRPr lang="en-US" dirty="0"/>
          </a:p>
          <a:p>
            <a:pPr>
              <a:defRPr/>
            </a:pPr>
            <a:r>
              <a:rPr lang="en-US" dirty="0"/>
              <a:t>Price for smart card readers: in 2003 – 20 </a:t>
            </a:r>
            <a:r>
              <a:rPr lang="en-US" dirty="0" err="1"/>
              <a:t>eur</a:t>
            </a:r>
            <a:r>
              <a:rPr lang="en-US" dirty="0"/>
              <a:t>, in 2007 – 5 </a:t>
            </a:r>
            <a:r>
              <a:rPr lang="en-US" dirty="0" err="1"/>
              <a:t>eur.</a:t>
            </a:r>
            <a:endParaRPr lang="en-US" baseline="0" dirty="0"/>
          </a:p>
          <a:p>
            <a:pPr>
              <a:defRPr/>
            </a:pPr>
            <a:r>
              <a:rPr lang="en-US" baseline="0" dirty="0"/>
              <a:t>Traffic penalties – depending on speed, the system generates automatic file and sends it to your official mailbox, encrypted (sent over regular mail but only the person who receives it can see).</a:t>
            </a:r>
          </a:p>
          <a:p>
            <a:pPr>
              <a:defRPr/>
            </a:pPr>
            <a:endParaRPr lang="en-US" dirty="0"/>
          </a:p>
          <a:p>
            <a:r>
              <a:rPr lang="en-US" sz="1400" dirty="0" err="1">
                <a:solidFill>
                  <a:schemeClr val="tx1"/>
                </a:solidFill>
                <a:latin typeface="+mn-lt"/>
              </a:rPr>
              <a:t>Eesti.ee</a:t>
            </a:r>
            <a:r>
              <a:rPr lang="en-US" sz="1400" dirty="0">
                <a:solidFill>
                  <a:schemeClr val="tx1"/>
                </a:solidFill>
                <a:latin typeface="+mn-lt"/>
              </a:rPr>
              <a:t> is the central government e-service portal of Estonia exposing over 800 services from a wide range of service providers. </a:t>
            </a:r>
          </a:p>
          <a:p>
            <a:endParaRPr lang="en-US" dirty="0"/>
          </a:p>
          <a:p>
            <a:endParaRPr lang="en-US" dirty="0"/>
          </a:p>
        </p:txBody>
      </p:sp>
      <p:sp>
        <p:nvSpPr>
          <p:cNvPr id="4" name="Slide Number Placeholder 3"/>
          <p:cNvSpPr>
            <a:spLocks noGrp="1"/>
          </p:cNvSpPr>
          <p:nvPr>
            <p:ph type="sldNum" sz="quarter" idx="10"/>
          </p:nvPr>
        </p:nvSpPr>
        <p:spPr/>
        <p:txBody>
          <a:bodyPr/>
          <a:lstStyle/>
          <a:p>
            <a:fld id="{FA02BC23-F88C-124E-B9E5-758319F2F2A8}" type="slidenum">
              <a:rPr lang="en-US" smtClean="0"/>
              <a:t>15</a:t>
            </a:fld>
            <a:endParaRPr lang="en-US"/>
          </a:p>
        </p:txBody>
      </p:sp>
    </p:spTree>
    <p:extLst>
      <p:ext uri="{BB962C8B-B14F-4D97-AF65-F5344CB8AC3E}">
        <p14:creationId xmlns:p14="http://schemas.microsoft.com/office/powerpoint/2010/main" val="27846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pPr marL="457200" lvl="0" indent="-457200">
              <a:buFont typeface="Arial"/>
              <a:buChar char="•"/>
            </a:pPr>
            <a:r>
              <a:rPr lang="en-GB" noProof="0" dirty="0"/>
              <a:t>95% of taxes declared online</a:t>
            </a:r>
          </a:p>
          <a:p>
            <a:pPr marL="457200" lvl="0" indent="-457200">
              <a:buFont typeface="Arial"/>
              <a:buChar char="•"/>
            </a:pPr>
            <a:r>
              <a:rPr lang="en-GB" noProof="0" dirty="0"/>
              <a:t>1 in 50 medical prescriptions on paper </a:t>
            </a:r>
          </a:p>
          <a:p>
            <a:endParaRPr lang="en-US" dirty="0"/>
          </a:p>
          <a:p>
            <a:r>
              <a:rPr lang="en-US" dirty="0"/>
              <a:t>Let’s see how it has held up</a:t>
            </a:r>
          </a:p>
          <a:p>
            <a:endParaRPr lang="en-US" dirty="0"/>
          </a:p>
          <a:p>
            <a:r>
              <a:rPr lang="en-US" dirty="0"/>
              <a:t>No way back</a:t>
            </a:r>
          </a:p>
          <a:p>
            <a:r>
              <a:rPr lang="et-EE" noProof="0" dirty="0" err="1"/>
              <a:t>Services</a:t>
            </a:r>
            <a:r>
              <a:rPr lang="et-EE" noProof="0" dirty="0"/>
              <a:t> are </a:t>
            </a:r>
            <a:r>
              <a:rPr lang="et-EE" noProof="0" dirty="0" err="1"/>
              <a:t>available</a:t>
            </a:r>
            <a:r>
              <a:rPr lang="et-EE" noProof="0" dirty="0"/>
              <a:t> </a:t>
            </a:r>
            <a:r>
              <a:rPr lang="et-EE" noProof="0" dirty="0" err="1"/>
              <a:t>offline</a:t>
            </a:r>
            <a:endParaRPr lang="et-EE" noProof="0" dirty="0"/>
          </a:p>
          <a:p>
            <a:r>
              <a:rPr lang="et-EE" noProof="0" dirty="0" err="1"/>
              <a:t>But</a:t>
            </a:r>
            <a:r>
              <a:rPr lang="et-EE" noProof="0" dirty="0"/>
              <a:t> </a:t>
            </a:r>
            <a:r>
              <a:rPr lang="et-EE" noProof="0" dirty="0" err="1"/>
              <a:t>digital</a:t>
            </a:r>
            <a:r>
              <a:rPr lang="et-EE" noProof="0" dirty="0"/>
              <a:t> Estonia </a:t>
            </a:r>
            <a:r>
              <a:rPr lang="et-EE" noProof="0" dirty="0" err="1"/>
              <a:t>is</a:t>
            </a:r>
            <a:r>
              <a:rPr lang="et-EE" noProof="0" dirty="0"/>
              <a:t> a </a:t>
            </a:r>
            <a:r>
              <a:rPr lang="et-EE" noProof="0" dirty="0" err="1"/>
              <a:t>recognized</a:t>
            </a:r>
            <a:r>
              <a:rPr lang="et-EE" noProof="0" dirty="0"/>
              <a:t> </a:t>
            </a:r>
            <a:r>
              <a:rPr lang="et-EE" noProof="0" dirty="0" err="1"/>
              <a:t>necessity</a:t>
            </a:r>
            <a:endParaRPr lang="et-EE" noProof="0" dirty="0"/>
          </a:p>
          <a:p>
            <a:r>
              <a:rPr lang="et-EE" noProof="0" dirty="0" err="1"/>
              <a:t>Resilience</a:t>
            </a:r>
            <a:r>
              <a:rPr lang="et-EE" noProof="0" dirty="0"/>
              <a:t> and </a:t>
            </a:r>
            <a:r>
              <a:rPr lang="et-EE" noProof="0" dirty="0" err="1"/>
              <a:t>security</a:t>
            </a:r>
            <a:r>
              <a:rPr lang="et-EE" noProof="0" dirty="0"/>
              <a:t> </a:t>
            </a:r>
            <a:r>
              <a:rPr lang="et-EE" noProof="0" dirty="0" err="1"/>
              <a:t>by</a:t>
            </a:r>
            <a:r>
              <a:rPr lang="et-EE" noProof="0" dirty="0"/>
              <a:t> </a:t>
            </a:r>
            <a:r>
              <a:rPr lang="et-EE" noProof="0" dirty="0" err="1"/>
              <a:t>design</a:t>
            </a:r>
            <a:endParaRPr lang="et-EE" noProof="0" dirty="0"/>
          </a:p>
          <a:p>
            <a:endParaRPr lang="et-EE" noProof="0" dirty="0"/>
          </a:p>
          <a:p>
            <a:pPr lvl="1">
              <a:buClr>
                <a:srgbClr val="0084D1"/>
              </a:buClr>
            </a:pPr>
            <a:r>
              <a:rPr lang="en-GB" b="1" spc="-1" dirty="0">
                <a:uFill>
                  <a:solidFill>
                    <a:srgbClr val="FFFFFF"/>
                  </a:solidFill>
                </a:uFill>
              </a:rPr>
              <a:t>“We’ve burnt the ships“</a:t>
            </a:r>
          </a:p>
          <a:p>
            <a:pPr marL="685800" lvl="2">
              <a:buClr>
                <a:srgbClr val="0084D1"/>
              </a:buClr>
              <a:buFont typeface="Arial" panose="020B0604020202020204" pitchFamily="34" charset="0"/>
              <a:buChar char="•"/>
            </a:pPr>
            <a:r>
              <a:rPr lang="en-GB" spc="-1" dirty="0">
                <a:uFill>
                  <a:solidFill>
                    <a:srgbClr val="FFFFFF"/>
                  </a:solidFill>
                </a:uFill>
              </a:rPr>
              <a:t>Rationale for digital society</a:t>
            </a:r>
            <a:r>
              <a:rPr lang="et-EE" spc="-1" dirty="0">
                <a:uFill>
                  <a:solidFill>
                    <a:srgbClr val="FFFFFF"/>
                  </a:solidFill>
                </a:uFill>
              </a:rPr>
              <a:t>: </a:t>
            </a:r>
            <a:r>
              <a:rPr lang="et-EE" spc="-1" dirty="0" err="1">
                <a:uFill>
                  <a:solidFill>
                    <a:srgbClr val="FFFFFF"/>
                  </a:solidFill>
                </a:uFill>
              </a:rPr>
              <a:t>benefit</a:t>
            </a:r>
            <a:r>
              <a:rPr lang="et-EE" spc="-1" dirty="0">
                <a:uFill>
                  <a:solidFill>
                    <a:srgbClr val="FFFFFF"/>
                  </a:solidFill>
                </a:uFill>
              </a:rPr>
              <a:t> </a:t>
            </a:r>
            <a:r>
              <a:rPr lang="et-EE" spc="-1" dirty="0" err="1">
                <a:uFill>
                  <a:solidFill>
                    <a:srgbClr val="FFFFFF"/>
                  </a:solidFill>
                </a:uFill>
              </a:rPr>
              <a:t>for</a:t>
            </a:r>
            <a:r>
              <a:rPr lang="et-EE" spc="-1" dirty="0">
                <a:uFill>
                  <a:solidFill>
                    <a:srgbClr val="FFFFFF"/>
                  </a:solidFill>
                </a:uFill>
              </a:rPr>
              <a:t> </a:t>
            </a:r>
            <a:r>
              <a:rPr lang="et-EE" spc="-1" dirty="0" err="1">
                <a:uFill>
                  <a:solidFill>
                    <a:srgbClr val="FFFFFF"/>
                  </a:solidFill>
                </a:uFill>
              </a:rPr>
              <a:t>economy</a:t>
            </a:r>
            <a:r>
              <a:rPr lang="et-EE" spc="-1" dirty="0">
                <a:uFill>
                  <a:solidFill>
                    <a:srgbClr val="FFFFFF"/>
                  </a:solidFill>
                </a:uFill>
              </a:rPr>
              <a:t>, </a:t>
            </a:r>
            <a:r>
              <a:rPr lang="et-EE" spc="-1" dirty="0" err="1">
                <a:uFill>
                  <a:solidFill>
                    <a:srgbClr val="FFFFFF"/>
                  </a:solidFill>
                </a:uFill>
              </a:rPr>
              <a:t>transparency</a:t>
            </a:r>
            <a:r>
              <a:rPr lang="et-EE" spc="-1" dirty="0">
                <a:uFill>
                  <a:solidFill>
                    <a:srgbClr val="FFFFFF"/>
                  </a:solidFill>
                </a:uFill>
              </a:rPr>
              <a:t> and </a:t>
            </a:r>
            <a:r>
              <a:rPr lang="et-EE" spc="-1" dirty="0" err="1">
                <a:uFill>
                  <a:solidFill>
                    <a:srgbClr val="FFFFFF"/>
                  </a:solidFill>
                </a:uFill>
              </a:rPr>
              <a:t>efficiency</a:t>
            </a:r>
            <a:r>
              <a:rPr lang="et-EE" spc="-1" dirty="0">
                <a:uFill>
                  <a:solidFill>
                    <a:srgbClr val="FFFFFF"/>
                  </a:solidFill>
                </a:uFill>
              </a:rPr>
              <a:t> </a:t>
            </a:r>
            <a:r>
              <a:rPr lang="et-EE" spc="-1" dirty="0" err="1">
                <a:uFill>
                  <a:solidFill>
                    <a:srgbClr val="FFFFFF"/>
                  </a:solidFill>
                </a:uFill>
              </a:rPr>
              <a:t>for</a:t>
            </a:r>
            <a:r>
              <a:rPr lang="et-EE" spc="-1" dirty="0">
                <a:uFill>
                  <a:solidFill>
                    <a:srgbClr val="FFFFFF"/>
                  </a:solidFill>
                </a:uFill>
              </a:rPr>
              <a:t> </a:t>
            </a:r>
            <a:r>
              <a:rPr lang="et-EE" spc="-1" dirty="0" err="1">
                <a:uFill>
                  <a:solidFill>
                    <a:srgbClr val="FFFFFF"/>
                  </a:solidFill>
                </a:uFill>
              </a:rPr>
              <a:t>governance</a:t>
            </a:r>
            <a:r>
              <a:rPr lang="et-EE" spc="-1" dirty="0">
                <a:uFill>
                  <a:solidFill>
                    <a:srgbClr val="FFFFFF"/>
                  </a:solidFill>
                </a:uFill>
              </a:rPr>
              <a:t>, </a:t>
            </a:r>
            <a:r>
              <a:rPr lang="et-EE" spc="-1" dirty="0" err="1">
                <a:uFill>
                  <a:solidFill>
                    <a:srgbClr val="FFFFFF"/>
                  </a:solidFill>
                </a:uFill>
              </a:rPr>
              <a:t>individual</a:t>
            </a:r>
            <a:r>
              <a:rPr lang="et-EE" spc="-1" dirty="0">
                <a:uFill>
                  <a:solidFill>
                    <a:srgbClr val="FFFFFF"/>
                  </a:solidFill>
                </a:uFill>
              </a:rPr>
              <a:t> </a:t>
            </a:r>
            <a:r>
              <a:rPr lang="et-EE" spc="-1" dirty="0" err="1">
                <a:uFill>
                  <a:solidFill>
                    <a:srgbClr val="FFFFFF"/>
                  </a:solidFill>
                </a:uFill>
              </a:rPr>
              <a:t>liberties</a:t>
            </a:r>
            <a:endParaRPr lang="et-EE" spc="-1" dirty="0">
              <a:uFill>
                <a:solidFill>
                  <a:srgbClr val="FFFFFF"/>
                </a:solidFill>
              </a:uFill>
            </a:endParaRPr>
          </a:p>
          <a:p>
            <a:pPr marL="457152" lvl="1" indent="-457152">
              <a:buClr>
                <a:srgbClr val="0084D1"/>
              </a:buClr>
              <a:buFont typeface="Arial" panose="020B0604020202020204" pitchFamily="34" charset="0"/>
              <a:buChar char="•"/>
            </a:pPr>
            <a:endParaRPr lang="en-GB" b="1" spc="-1" dirty="0">
              <a:uFill>
                <a:solidFill>
                  <a:srgbClr val="FFFFFF"/>
                </a:solidFill>
              </a:uFill>
            </a:endParaRPr>
          </a:p>
          <a:p>
            <a:pPr lvl="1">
              <a:buClr>
                <a:srgbClr val="0084D1"/>
              </a:buClr>
            </a:pPr>
            <a:r>
              <a:rPr lang="en-GB" b="1" spc="-1" dirty="0">
                <a:uFill>
                  <a:solidFill>
                    <a:srgbClr val="FFFFFF"/>
                  </a:solidFill>
                </a:uFill>
              </a:rPr>
              <a:t>Digital Estonia</a:t>
            </a:r>
            <a:r>
              <a:rPr lang="et-EE" b="1" spc="-1" dirty="0">
                <a:uFill>
                  <a:solidFill>
                    <a:srgbClr val="FFFFFF"/>
                  </a:solidFill>
                </a:uFill>
              </a:rPr>
              <a:t> </a:t>
            </a:r>
            <a:r>
              <a:rPr lang="et-EE" b="1" spc="-1" dirty="0" err="1">
                <a:uFill>
                  <a:solidFill>
                    <a:srgbClr val="FFFFFF"/>
                  </a:solidFill>
                </a:uFill>
              </a:rPr>
              <a:t>as</a:t>
            </a:r>
            <a:r>
              <a:rPr lang="et-EE" b="1" spc="-1" dirty="0">
                <a:uFill>
                  <a:solidFill>
                    <a:srgbClr val="FFFFFF"/>
                  </a:solidFill>
                </a:uFill>
              </a:rPr>
              <a:t> </a:t>
            </a:r>
            <a:r>
              <a:rPr lang="en-GB" b="1" spc="-1" dirty="0">
                <a:uFill>
                  <a:solidFill>
                    <a:srgbClr val="FFFFFF"/>
                  </a:solidFill>
                </a:uFill>
              </a:rPr>
              <a:t>a recognised necessity</a:t>
            </a:r>
          </a:p>
          <a:p>
            <a:pPr lvl="1">
              <a:buClr>
                <a:srgbClr val="0084D1"/>
              </a:buClr>
              <a:buFont typeface="Arial" panose="020B0604020202020204" pitchFamily="34" charset="0"/>
              <a:buChar char="•"/>
            </a:pPr>
            <a:r>
              <a:rPr lang="en-GB" sz="2400" spc="-1" dirty="0">
                <a:uFill>
                  <a:solidFill>
                    <a:srgbClr val="FFFFFF"/>
                  </a:solidFill>
                </a:uFill>
              </a:rPr>
              <a:t>Demographic</a:t>
            </a:r>
            <a:r>
              <a:rPr lang="et-EE" sz="2400" spc="-1" dirty="0">
                <a:uFill>
                  <a:solidFill>
                    <a:srgbClr val="FFFFFF"/>
                  </a:solidFill>
                </a:uFill>
              </a:rPr>
              <a:t> and </a:t>
            </a:r>
            <a:r>
              <a:rPr lang="et-EE" sz="2400" spc="-1" dirty="0" err="1">
                <a:uFill>
                  <a:solidFill>
                    <a:srgbClr val="FFFFFF"/>
                  </a:solidFill>
                </a:uFill>
              </a:rPr>
              <a:t>geographic</a:t>
            </a:r>
            <a:r>
              <a:rPr lang="et-EE" sz="2400" spc="-1" dirty="0">
                <a:uFill>
                  <a:solidFill>
                    <a:srgbClr val="FFFFFF"/>
                  </a:solidFill>
                </a:uFill>
              </a:rPr>
              <a:t> </a:t>
            </a:r>
            <a:r>
              <a:rPr lang="et-EE" sz="2400" spc="-1" dirty="0" err="1">
                <a:uFill>
                  <a:solidFill>
                    <a:srgbClr val="FFFFFF"/>
                  </a:solidFill>
                </a:uFill>
              </a:rPr>
              <a:t>constraints</a:t>
            </a:r>
            <a:endParaRPr lang="et-EE" sz="2400" spc="-1" dirty="0">
              <a:uFill>
                <a:solidFill>
                  <a:srgbClr val="FFFFFF"/>
                </a:solidFill>
              </a:uFill>
            </a:endParaRPr>
          </a:p>
          <a:p>
            <a:pPr lvl="1">
              <a:buClr>
                <a:srgbClr val="0084D1"/>
              </a:buClr>
              <a:buFont typeface="Arial" panose="020B0604020202020204" pitchFamily="34" charset="0"/>
              <a:buChar char="•"/>
            </a:pPr>
            <a:r>
              <a:rPr lang="et-EE" sz="2400" spc="-1" dirty="0" err="1">
                <a:uFill>
                  <a:solidFill>
                    <a:srgbClr val="FFFFFF"/>
                  </a:solidFill>
                </a:uFill>
              </a:rPr>
              <a:t>Technological</a:t>
            </a:r>
            <a:r>
              <a:rPr lang="et-EE" sz="2400" spc="-1" dirty="0">
                <a:uFill>
                  <a:solidFill>
                    <a:srgbClr val="FFFFFF"/>
                  </a:solidFill>
                </a:uFill>
              </a:rPr>
              <a:t> </a:t>
            </a:r>
            <a:r>
              <a:rPr lang="et-EE" sz="2400" spc="-1" dirty="0" err="1">
                <a:uFill>
                  <a:solidFill>
                    <a:srgbClr val="FFFFFF"/>
                  </a:solidFill>
                </a:uFill>
              </a:rPr>
              <a:t>constraints</a:t>
            </a:r>
            <a:endParaRPr lang="et-EE" sz="2400" spc="-1" dirty="0">
              <a:uFill>
                <a:solidFill>
                  <a:srgbClr val="FFFFFF"/>
                </a:solidFill>
              </a:uFill>
            </a:endParaRPr>
          </a:p>
          <a:p>
            <a:pPr lvl="1">
              <a:buClr>
                <a:srgbClr val="0084D1"/>
              </a:buClr>
              <a:buFont typeface="Arial" panose="020B0604020202020204" pitchFamily="34" charset="0"/>
              <a:buChar char="•"/>
            </a:pPr>
            <a:r>
              <a:rPr lang="et-EE" sz="2400" spc="-1" dirty="0" err="1">
                <a:uFill>
                  <a:solidFill>
                    <a:srgbClr val="FFFFFF"/>
                  </a:solidFill>
                </a:uFill>
              </a:rPr>
              <a:t>High</a:t>
            </a:r>
            <a:r>
              <a:rPr lang="et-EE" sz="2400" spc="-1" dirty="0">
                <a:uFill>
                  <a:solidFill>
                    <a:srgbClr val="FFFFFF"/>
                  </a:solidFill>
                </a:uFill>
              </a:rPr>
              <a:t> </a:t>
            </a:r>
            <a:r>
              <a:rPr lang="et-EE" sz="2400" spc="-1" dirty="0" err="1">
                <a:uFill>
                  <a:solidFill>
                    <a:srgbClr val="FFFFFF"/>
                  </a:solidFill>
                </a:uFill>
              </a:rPr>
              <a:t>awareness</a:t>
            </a:r>
            <a:r>
              <a:rPr lang="et-EE" sz="2400" spc="-1" dirty="0">
                <a:uFill>
                  <a:solidFill>
                    <a:srgbClr val="FFFFFF"/>
                  </a:solidFill>
                </a:uFill>
              </a:rPr>
              <a:t> and s</a:t>
            </a:r>
            <a:r>
              <a:rPr lang="en-GB" sz="2400" spc="-1" dirty="0" err="1">
                <a:uFill>
                  <a:solidFill>
                    <a:srgbClr val="FFFFFF"/>
                  </a:solidFill>
                </a:uFill>
              </a:rPr>
              <a:t>ystematic</a:t>
            </a:r>
            <a:r>
              <a:rPr lang="en-GB" sz="2400" spc="-1" dirty="0">
                <a:uFill>
                  <a:solidFill>
                    <a:srgbClr val="FFFFFF"/>
                  </a:solidFill>
                </a:uFill>
              </a:rPr>
              <a:t> capacity building</a:t>
            </a:r>
          </a:p>
          <a:p>
            <a:pPr lvl="1">
              <a:buClr>
                <a:srgbClr val="0084D1"/>
              </a:buClr>
              <a:buFont typeface="Arial" panose="020B0604020202020204" pitchFamily="34" charset="0"/>
              <a:buChar char="•"/>
            </a:pPr>
            <a:r>
              <a:rPr lang="en-GB" sz="2400" spc="-1" dirty="0">
                <a:uFill>
                  <a:solidFill>
                    <a:srgbClr val="FFFFFF"/>
                  </a:solidFill>
                </a:uFill>
              </a:rPr>
              <a:t>Trust and cooperation</a:t>
            </a:r>
          </a:p>
          <a:p>
            <a:endParaRPr lang="en-US" dirty="0"/>
          </a:p>
          <a:p>
            <a:endParaRPr lang="en-US" dirty="0"/>
          </a:p>
          <a:p>
            <a:pPr lvl="1" eaLnBrk="1" hangingPunct="1">
              <a:lnSpc>
                <a:spcPct val="90000"/>
              </a:lnSpc>
              <a:buFont typeface="Arial" charset="0"/>
              <a:buChar char="•"/>
            </a:pPr>
            <a:r>
              <a:rPr lang="en-GB" sz="3200" noProof="0" dirty="0">
                <a:latin typeface="Arial" charset="0"/>
                <a:ea typeface="MS PGothic" charset="0"/>
              </a:rPr>
              <a:t>No legacy or proprietary solutions</a:t>
            </a:r>
          </a:p>
          <a:p>
            <a:pPr eaLnBrk="1" hangingPunct="1">
              <a:lnSpc>
                <a:spcPct val="90000"/>
              </a:lnSpc>
            </a:pPr>
            <a:r>
              <a:rPr lang="en-GB" noProof="0" dirty="0">
                <a:latin typeface="Arial" charset="0"/>
                <a:ea typeface="MS PGothic" charset="0"/>
              </a:rPr>
              <a:t>Open by law</a:t>
            </a:r>
          </a:p>
          <a:p>
            <a:pPr lvl="1" eaLnBrk="1" hangingPunct="1">
              <a:lnSpc>
                <a:spcPct val="90000"/>
              </a:lnSpc>
              <a:buFont typeface="Arial" charset="0"/>
              <a:buChar char="•"/>
            </a:pPr>
            <a:r>
              <a:rPr lang="en-GB" sz="3200" noProof="0" dirty="0">
                <a:latin typeface="Arial" charset="0"/>
                <a:ea typeface="MS PGothic" charset="0"/>
              </a:rPr>
              <a:t>Open specifications, protocols, documentation</a:t>
            </a:r>
          </a:p>
          <a:p>
            <a:pPr lvl="1" eaLnBrk="1" hangingPunct="1">
              <a:lnSpc>
                <a:spcPct val="90000"/>
              </a:lnSpc>
              <a:buFont typeface="Arial" charset="0"/>
              <a:buChar char="•"/>
            </a:pPr>
            <a:r>
              <a:rPr lang="en-GB" sz="3200" noProof="0" dirty="0">
                <a:latin typeface="Arial" charset="0"/>
                <a:ea typeface="MS PGothic" charset="0"/>
              </a:rPr>
              <a:t>Open procedures, public observers</a:t>
            </a:r>
          </a:p>
          <a:p>
            <a:pPr lvl="1" eaLnBrk="1" hangingPunct="1">
              <a:lnSpc>
                <a:spcPct val="90000"/>
              </a:lnSpc>
              <a:buFont typeface="Arial" charset="0"/>
              <a:buChar char="•"/>
            </a:pPr>
            <a:r>
              <a:rPr lang="en-GB" sz="3200" noProof="0" dirty="0">
                <a:latin typeface="Arial" charset="0"/>
                <a:ea typeface="MS PGothic" charset="0"/>
              </a:rPr>
              <a:t>Open source code</a:t>
            </a:r>
          </a:p>
          <a:p>
            <a:pPr lvl="1" eaLnBrk="1" hangingPunct="1">
              <a:lnSpc>
                <a:spcPct val="90000"/>
              </a:lnSpc>
            </a:pPr>
            <a:endParaRPr lang="en-GB" sz="3200" noProof="0" dirty="0">
              <a:latin typeface="Arial" charset="0"/>
              <a:ea typeface="MS PGothic" charset="0"/>
            </a:endParaRPr>
          </a:p>
          <a:p>
            <a:pPr eaLnBrk="1" hangingPunct="1">
              <a:lnSpc>
                <a:spcPct val="90000"/>
              </a:lnSpc>
            </a:pPr>
            <a:r>
              <a:rPr lang="en-GB" sz="2400" noProof="0" dirty="0">
                <a:latin typeface="Arial" charset="0"/>
                <a:ea typeface="MS PGothic" charset="0"/>
              </a:rPr>
              <a:t>References</a:t>
            </a:r>
          </a:p>
          <a:p>
            <a:pPr lvl="1" eaLnBrk="1" hangingPunct="1">
              <a:lnSpc>
                <a:spcPct val="90000"/>
              </a:lnSpc>
              <a:buFont typeface="Arial" charset="0"/>
              <a:buChar char="•"/>
            </a:pPr>
            <a:r>
              <a:rPr lang="en-GB" sz="2400" noProof="0" dirty="0">
                <a:latin typeface="Arial" charset="0"/>
                <a:ea typeface="MS PGothic" charset="0"/>
                <a:hlinkClick r:id="rId3"/>
              </a:rPr>
              <a:t>www.valimised.ee</a:t>
            </a:r>
            <a:r>
              <a:rPr lang="en-GB" sz="2400" noProof="0" dirty="0">
                <a:latin typeface="Arial" charset="0"/>
                <a:ea typeface="MS PGothic" charset="0"/>
              </a:rPr>
              <a:t> – EN – e-voting – documentation</a:t>
            </a:r>
          </a:p>
          <a:p>
            <a:pPr lvl="1" eaLnBrk="1" hangingPunct="1">
              <a:lnSpc>
                <a:spcPct val="90000"/>
              </a:lnSpc>
              <a:buFont typeface="Arial" charset="0"/>
              <a:buChar char="•"/>
            </a:pPr>
            <a:r>
              <a:rPr lang="en-GB" sz="2400" noProof="0" dirty="0">
                <a:latin typeface="Arial" charset="0"/>
                <a:ea typeface="MS PGothic" charset="0"/>
                <a:hlinkClick r:id="rId4"/>
              </a:rPr>
              <a:t>https://github.com/vvk-ehk/ivxv</a:t>
            </a:r>
            <a:r>
              <a:rPr lang="en-GB" sz="2400" noProof="0" dirty="0">
                <a:latin typeface="Arial" charset="0"/>
                <a:ea typeface="MS PGothic" charset="0"/>
              </a:rPr>
              <a:t> - real source code</a:t>
            </a:r>
          </a:p>
          <a:p>
            <a:endParaRPr lang="en-US" dirty="0"/>
          </a:p>
          <a:p>
            <a:endParaRPr lang="en-US" dirty="0"/>
          </a:p>
          <a:p>
            <a:endParaRPr lang="et-EE" noProof="0" dirty="0"/>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19</a:t>
            </a:fld>
            <a:endParaRPr lang="et-EE" altLang="en-US"/>
          </a:p>
        </p:txBody>
      </p:sp>
    </p:spTree>
    <p:extLst>
      <p:ext uri="{BB962C8B-B14F-4D97-AF65-F5344CB8AC3E}">
        <p14:creationId xmlns:p14="http://schemas.microsoft.com/office/powerpoint/2010/main" val="344175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pPr lvl="0"/>
            <a:r>
              <a:rPr lang="en-GB" dirty="0"/>
              <a:t>: </a:t>
            </a:r>
            <a:r>
              <a:rPr lang="en-US" dirty="0"/>
              <a:t>digital components are used to assist in organizing elections. These can include: </a:t>
            </a:r>
          </a:p>
          <a:p>
            <a:pPr lvl="1"/>
            <a:r>
              <a:rPr lang="en-US" dirty="0"/>
              <a:t>voter registration and voter databases including eligibility checks;</a:t>
            </a:r>
          </a:p>
          <a:p>
            <a:pPr lvl="1"/>
            <a:r>
              <a:rPr lang="en-US" dirty="0"/>
              <a:t>candidate registration and candidate databases;</a:t>
            </a:r>
          </a:p>
          <a:p>
            <a:pPr lvl="1"/>
            <a:r>
              <a:rPr lang="en-US" dirty="0"/>
              <a:t>voter identification;</a:t>
            </a:r>
          </a:p>
          <a:p>
            <a:pPr lvl="1"/>
            <a:r>
              <a:rPr lang="en-US" dirty="0"/>
              <a:t>electronic tools used to gather votes, be it remote voting, computer-aided-voting or kiosk technology;</a:t>
            </a:r>
          </a:p>
          <a:p>
            <a:pPr lvl="1"/>
            <a:r>
              <a:rPr lang="en-US" dirty="0"/>
              <a:t>systems to process and count votes;</a:t>
            </a:r>
          </a:p>
          <a:p>
            <a:pPr lvl="1"/>
            <a:r>
              <a:rPr lang="en-US" dirty="0"/>
              <a:t>systems to display, broadcast or communicate election results;</a:t>
            </a:r>
          </a:p>
          <a:p>
            <a:pPr lvl="1"/>
            <a:r>
              <a:rPr lang="en-US" dirty="0"/>
              <a:t>supply chain security of systems and tools.</a:t>
            </a:r>
          </a:p>
          <a:p>
            <a:pPr lvl="0"/>
            <a:r>
              <a:rPr lang="en-GB" b="1" dirty="0" err="1"/>
              <a:t>i</a:t>
            </a:r>
            <a:r>
              <a:rPr lang="en-GB" b="1" dirty="0"/>
              <a:t>-Voting</a:t>
            </a:r>
            <a:r>
              <a:rPr lang="en-GB" dirty="0"/>
              <a:t>: the </a:t>
            </a:r>
            <a:r>
              <a:rPr lang="en-US" dirty="0"/>
              <a:t>process of recording votes remotely using internet-connected computers. While not universally introduced across Europe, the existing </a:t>
            </a:r>
            <a:r>
              <a:rPr lang="en-US" dirty="0" err="1"/>
              <a:t>i</a:t>
            </a:r>
            <a:r>
              <a:rPr lang="en-US" dirty="0"/>
              <a:t>-Voting model offers insight in terms of development of election technology with security-by-design in mind. </a:t>
            </a:r>
          </a:p>
          <a:p>
            <a:pPr lvl="0"/>
            <a:r>
              <a:rPr lang="en-GB" b="1" dirty="0"/>
              <a:t>In the face of opportunistic attacks against all systems involved in campaigns and elections, attention has to be given also to affiliated actors, for example on the IT used by candidates and political parties or infrastructure used by for public broadcasting and media. </a:t>
            </a:r>
            <a:r>
              <a:rPr lang="en-GB" dirty="0"/>
              <a:t>Additionally, Member States might want to, if it is not addressed elsewhere, look at the technical elements of mass communication (including social media) in the context of elections. </a:t>
            </a:r>
            <a:endParaRPr lang="en-US" dirty="0"/>
          </a:p>
          <a:p>
            <a:endParaRPr lang="en-US" dirty="0"/>
          </a:p>
          <a:p>
            <a:endParaRPr lang="en-US" dirty="0"/>
          </a:p>
          <a:p>
            <a:r>
              <a:rPr lang="en-US" dirty="0"/>
              <a:t>NOT SOCIAL MEDIA</a:t>
            </a:r>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22</a:t>
            </a:fld>
            <a:endParaRPr lang="et-EE" altLang="en-US"/>
          </a:p>
        </p:txBody>
      </p:sp>
    </p:spTree>
    <p:extLst>
      <p:ext uri="{BB962C8B-B14F-4D97-AF65-F5344CB8AC3E}">
        <p14:creationId xmlns:p14="http://schemas.microsoft.com/office/powerpoint/2010/main" val="279056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Attacks undermine a representative democracy that relies on the integrity and trustworthiness of regular elections that are to be universal, free, fair and based on secret ballot.</a:t>
            </a:r>
          </a:p>
          <a:p>
            <a:endParaRPr lang="en-US" dirty="0"/>
          </a:p>
          <a:p>
            <a:endParaRPr lang="en-US" dirty="0"/>
          </a:p>
          <a:p>
            <a:r>
              <a:rPr lang="en-US" dirty="0"/>
              <a:t>Adversarial strategy  and actions – NOT CRIME; </a:t>
            </a:r>
            <a:r>
              <a:rPr lang="en-US" dirty="0" err="1"/>
              <a:t>longterm</a:t>
            </a:r>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23</a:t>
            </a:fld>
            <a:endParaRPr lang="et-EE" altLang="en-US"/>
          </a:p>
        </p:txBody>
      </p:sp>
    </p:spTree>
    <p:extLst>
      <p:ext uri="{BB962C8B-B14F-4D97-AF65-F5344CB8AC3E}">
        <p14:creationId xmlns:p14="http://schemas.microsoft.com/office/powerpoint/2010/main" val="44979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Planning assumption</a:t>
            </a:r>
          </a:p>
          <a:p>
            <a:r>
              <a:rPr lang="en-US" dirty="0"/>
              <a:t>PAPER as well </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a:t>
            </a:fld>
            <a:endParaRPr lang="et-EE" altLang="en-US"/>
          </a:p>
        </p:txBody>
      </p:sp>
    </p:spTree>
    <p:extLst>
      <p:ext uri="{BB962C8B-B14F-4D97-AF65-F5344CB8AC3E}">
        <p14:creationId xmlns:p14="http://schemas.microsoft.com/office/powerpoint/2010/main" val="335984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Election tech cannot tamper with these and cannot come at the expense of these</a:t>
            </a:r>
          </a:p>
          <a:p>
            <a:r>
              <a:rPr lang="en-US" dirty="0"/>
              <a:t>Baseline of </a:t>
            </a:r>
          </a:p>
          <a:p>
            <a:pPr marL="457200" indent="-457200">
              <a:buFont typeface="Arial"/>
              <a:buChar char="•"/>
            </a:pPr>
            <a:r>
              <a:rPr lang="en-US" dirty="0"/>
              <a:t>Integrity </a:t>
            </a:r>
          </a:p>
          <a:p>
            <a:pPr marL="457200" indent="-457200">
              <a:buFont typeface="Arial"/>
              <a:buChar char="•"/>
            </a:pPr>
            <a:r>
              <a:rPr lang="en-US" dirty="0"/>
              <a:t>Identification</a:t>
            </a:r>
          </a:p>
          <a:p>
            <a:pPr marL="457200" indent="-457200">
              <a:buFont typeface="Arial"/>
              <a:buChar char="•"/>
            </a:pPr>
            <a:r>
              <a:rPr lang="en-US" dirty="0"/>
              <a:t>Legal framework and political will</a:t>
            </a:r>
          </a:p>
          <a:p>
            <a:pPr marL="457200" indent="-457200">
              <a:buFont typeface="Arial"/>
              <a:buChar char="•"/>
            </a:pPr>
            <a:r>
              <a:rPr lang="en-US" dirty="0"/>
              <a:t>Security</a:t>
            </a:r>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4</a:t>
            </a:fld>
            <a:endParaRPr lang="et-EE" altLang="en-US"/>
          </a:p>
        </p:txBody>
      </p:sp>
    </p:spTree>
    <p:extLst>
      <p:ext uri="{BB962C8B-B14F-4D97-AF65-F5344CB8AC3E}">
        <p14:creationId xmlns:p14="http://schemas.microsoft.com/office/powerpoint/2010/main" val="139594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Start small</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15716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Regardless of the adversary/ attacker</a:t>
            </a:r>
          </a:p>
          <a:p>
            <a:endParaRPr lang="en-US" dirty="0"/>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301367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Adversary</a:t>
            </a:r>
            <a:r>
              <a:rPr lang="en-US" baseline="0" dirty="0"/>
              <a:t> opportunistic and reactive</a:t>
            </a:r>
          </a:p>
          <a:p>
            <a:r>
              <a:rPr lang="en-US" baseline="0" dirty="0"/>
              <a:t>Attack surface wider</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Includes nations, political players, </a:t>
            </a:r>
            <a:r>
              <a:rPr lang="en-US" dirty="0" err="1"/>
              <a:t>hactivists</a:t>
            </a:r>
            <a:endParaRPr lang="en-US" dirty="0"/>
          </a:p>
          <a:p>
            <a:endParaRPr lang="en-US" baseline="0" dirty="0"/>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45270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p14="http://schemas.microsoft.com/office/powerpoint/2010/main" val="76069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Clarity of roles</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427123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r>
              <a:rPr lang="en-US" dirty="0"/>
              <a:t>Clarity </a:t>
            </a:r>
            <a:r>
              <a:rPr lang="en-US" dirty="0" err="1"/>
              <a:t>fof</a:t>
            </a:r>
            <a:r>
              <a:rPr lang="en-US" dirty="0"/>
              <a:t> roles</a:t>
            </a:r>
          </a:p>
          <a:p>
            <a:r>
              <a:rPr lang="en-US" dirty="0"/>
              <a:t>I-voting task force</a:t>
            </a:r>
          </a:p>
        </p:txBody>
      </p:sp>
      <p:sp>
        <p:nvSpPr>
          <p:cNvPr id="4" name="Slide Number Placeholder 3"/>
          <p:cNvSpPr>
            <a:spLocks noGrp="1"/>
          </p:cNvSpPr>
          <p:nvPr>
            <p:ph type="sldNum" idx="10"/>
          </p:nvPr>
        </p:nvSpPr>
        <p:spPr/>
        <p:txBody>
          <a:bodyPr/>
          <a:lstStyle/>
          <a:p>
            <a:fld id="{9137B0FE-B827-43E6-9F1A-73A7AB4ED6CD}" type="slidenum">
              <a:rPr lang="et-EE" altLang="en-US" smtClean="0"/>
              <a:pPr/>
              <a:t>14</a:t>
            </a:fld>
            <a:endParaRPr lang="et-EE" altLang="en-US"/>
          </a:p>
        </p:txBody>
      </p:sp>
    </p:spTree>
    <p:extLst>
      <p:ext uri="{BB962C8B-B14F-4D97-AF65-F5344CB8AC3E}">
        <p14:creationId xmlns:p14="http://schemas.microsoft.com/office/powerpoint/2010/main" val="167878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solidFill>
                  <a:schemeClr val="bg1"/>
                </a:solidFill>
              </a:defRPr>
            </a:lvl1pPr>
          </a:lstStyle>
          <a:p>
            <a:r>
              <a:rPr lang="en-US" dirty="0" err="1"/>
              <a:t>Esitlusslaidide</a:t>
            </a:r>
            <a:r>
              <a:rPr lang="en-US" dirty="0"/>
              <a:t> </a:t>
            </a:r>
            <a:r>
              <a:rPr lang="en-US" dirty="0" err="1"/>
              <a:t>kujundusest</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a:t>asutuse nimetus / ametinimetus</a:t>
            </a:r>
          </a:p>
          <a:p>
            <a:endParaRPr lang="et-EE" dirty="0"/>
          </a:p>
          <a:p>
            <a:r>
              <a:rPr lang="et-EE" dirty="0"/>
              <a:t>14.12.2013</a:t>
            </a:r>
            <a:endParaRPr lang="en-US" dirty="0"/>
          </a:p>
        </p:txBody>
      </p:sp>
      <p:pic>
        <p:nvPicPr>
          <p:cNvPr id="6" name="Pil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00" y="216000"/>
            <a:ext cx="3897668" cy="1386000"/>
          </a:xfrm>
          <a:prstGeom prst="rect">
            <a:avLst/>
          </a:prstGeom>
        </p:spPr>
      </p:pic>
    </p:spTree>
    <p:extLst>
      <p:ext uri="{BB962C8B-B14F-4D97-AF65-F5344CB8AC3E}">
        <p14:creationId xmlns:p14="http://schemas.microsoft.com/office/powerpoint/2010/main" val="311409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a:t>Click to edit Master text styles</a:t>
            </a:r>
          </a:p>
        </p:txBody>
      </p:sp>
    </p:spTree>
    <p:extLst>
      <p:ext uri="{BB962C8B-B14F-4D97-AF65-F5344CB8AC3E}">
        <p14:creationId xmlns:p14="http://schemas.microsoft.com/office/powerpoint/2010/main" val="99600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a:t>Click to edit Master text styles</a:t>
            </a:r>
          </a:p>
        </p:txBody>
      </p:sp>
    </p:spTree>
    <p:extLst>
      <p:ext uri="{BB962C8B-B14F-4D97-AF65-F5344CB8AC3E}">
        <p14:creationId xmlns:p14="http://schemas.microsoft.com/office/powerpoint/2010/main" val="400967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err="1"/>
              <a:t>eesnimi@perenimi@amet.ee</a:t>
            </a:r>
            <a:endParaRPr lang="et-EE" dirty="0"/>
          </a:p>
          <a:p>
            <a:endParaRPr lang="et-EE" dirty="0"/>
          </a:p>
        </p:txBody>
      </p:sp>
      <p:pic>
        <p:nvPicPr>
          <p:cNvPr id="6" name="Pil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00" y="216000"/>
            <a:ext cx="3897668" cy="1386000"/>
          </a:xfrm>
          <a:prstGeom prst="rect">
            <a:avLst/>
          </a:prstGeom>
        </p:spPr>
      </p:pic>
    </p:spTree>
    <p:extLst>
      <p:ext uri="{BB962C8B-B14F-4D97-AF65-F5344CB8AC3E}">
        <p14:creationId xmlns:p14="http://schemas.microsoft.com/office/powerpoint/2010/main" val="340363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 id="2147483655" r:id="rId5"/>
  </p:sldLayoutIdLst>
  <p:txStyles>
    <p:titleStyle>
      <a:lvl1pPr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fontAlgn="base" hangingPunct="0">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a:solidFill>
                  <a:srgbClr val="FFFFFF"/>
                </a:solidFill>
              </a:rPr>
              <a:t>Cybersecurity of election technology: what can states do</a:t>
            </a:r>
            <a:endParaRPr lang="en-GB" noProof="0" dirty="0"/>
          </a:p>
        </p:txBody>
      </p:sp>
      <p:sp>
        <p:nvSpPr>
          <p:cNvPr id="3" name="Subtitle 2"/>
          <p:cNvSpPr>
            <a:spLocks noGrp="1"/>
          </p:cNvSpPr>
          <p:nvPr>
            <p:ph type="subTitle" idx="1"/>
          </p:nvPr>
        </p:nvSpPr>
        <p:spPr>
          <a:xfrm>
            <a:off x="1382682" y="5112538"/>
            <a:ext cx="7200000" cy="1728000"/>
          </a:xfrm>
        </p:spPr>
        <p:txBody>
          <a:bodyPr/>
          <a:lstStyle/>
          <a:p>
            <a:r>
              <a:rPr lang="en-GB" altLang="en-US" b="1" noProof="0" dirty="0">
                <a:solidFill>
                  <a:srgbClr val="FFFFFF"/>
                </a:solidFill>
              </a:rPr>
              <a:t>Liisa Past, CRO</a:t>
            </a:r>
          </a:p>
          <a:p>
            <a:r>
              <a:rPr lang="en-GB" altLang="en-US" b="1" noProof="0" dirty="0">
                <a:solidFill>
                  <a:srgbClr val="FFFFFF"/>
                </a:solidFill>
              </a:rPr>
              <a:t>”Security in Elections”  conference</a:t>
            </a:r>
          </a:p>
          <a:p>
            <a:r>
              <a:rPr lang="en-GB" altLang="en-US" b="1" noProof="0" dirty="0">
                <a:solidFill>
                  <a:srgbClr val="FFFFFF"/>
                </a:solidFill>
              </a:rPr>
              <a:t>Oslo, April 20, 2018</a:t>
            </a:r>
          </a:p>
          <a:p>
            <a:endParaRPr lang="en-GB" altLang="en-US" sz="2000" noProof="0" dirty="0">
              <a:solidFill>
                <a:srgbClr val="FFFFFF"/>
              </a:solidFill>
            </a:endParaRPr>
          </a:p>
        </p:txBody>
      </p:sp>
    </p:spTree>
    <p:extLst>
      <p:ext uri="{BB962C8B-B14F-4D97-AF65-F5344CB8AC3E}">
        <p14:creationId xmlns:p14="http://schemas.microsoft.com/office/powerpoint/2010/main" val="113602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D0DDF-C4B2-EC4D-95AB-078F5ED36ED5}"/>
              </a:ext>
            </a:extLst>
          </p:cNvPr>
          <p:cNvSpPr>
            <a:spLocks noGrp="1"/>
          </p:cNvSpPr>
          <p:nvPr>
            <p:ph type="ctrTitle"/>
          </p:nvPr>
        </p:nvSpPr>
        <p:spPr/>
        <p:txBody>
          <a:bodyPr/>
          <a:lstStyle/>
          <a:p>
            <a:r>
              <a:rPr lang="en-US" dirty="0"/>
              <a:t>6. Comprehensive risk assessment and mitigation</a:t>
            </a:r>
          </a:p>
        </p:txBody>
      </p:sp>
      <p:sp>
        <p:nvSpPr>
          <p:cNvPr id="3" name="Subtitle 2">
            <a:extLst>
              <a:ext uri="{FF2B5EF4-FFF2-40B4-BE49-F238E27FC236}">
                <a16:creationId xmlns:a16="http://schemas.microsoft.com/office/drawing/2014/main" xmlns="" id="{30CA309E-8A1F-2B40-BAD4-6FDAB6A0E6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01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6.1 Technical measures</a:t>
            </a:r>
          </a:p>
        </p:txBody>
      </p:sp>
      <p:pic>
        <p:nvPicPr>
          <p:cNvPr id="6" name="Content Placeholder 5" descr="9863017573_a6561c0f8b_o.jpg"/>
          <p:cNvPicPr>
            <a:picLocks noGrp="1" noChangeAspect="1"/>
          </p:cNvPicPr>
          <p:nvPr>
            <p:ph idx="1"/>
          </p:nvPr>
        </p:nvPicPr>
        <p:blipFill>
          <a:blip r:embed="rId2" cstate="print">
            <a:extLst>
              <a:ext uri="{28A0092B-C50C-407E-A947-70E740481C1C}">
                <a14:useLocalDpi xmlns:a14="http://schemas.microsoft.com/office/drawing/2010/main" val="0"/>
              </a:ext>
            </a:extLst>
          </a:blip>
          <a:srcRect t="13940" b="13940"/>
          <a:stretch>
            <a:fillRect/>
          </a:stretch>
        </p:blipFill>
        <p:spPr>
          <a:xfrm>
            <a:off x="-180751" y="1188021"/>
            <a:ext cx="9399963" cy="5356630"/>
          </a:xfrm>
        </p:spPr>
      </p:pic>
      <p:sp>
        <p:nvSpPr>
          <p:cNvPr id="7" name="TextBox 6"/>
          <p:cNvSpPr txBox="1"/>
          <p:nvPr/>
        </p:nvSpPr>
        <p:spPr>
          <a:xfrm>
            <a:off x="683345" y="6429350"/>
            <a:ext cx="8364089" cy="392415"/>
          </a:xfrm>
          <a:prstGeom prst="rect">
            <a:avLst/>
          </a:prstGeom>
          <a:noFill/>
        </p:spPr>
        <p:txBody>
          <a:bodyPr wrap="none" rtlCol="0">
            <a:spAutoFit/>
          </a:bodyPr>
          <a:lstStyle/>
          <a:p>
            <a:r>
              <a:rPr lang="en-US" dirty="0"/>
              <a:t>Voting Booths 1966, Photo CC: Josie Barnett, Oregon City Enterprise Courier</a:t>
            </a:r>
          </a:p>
        </p:txBody>
      </p:sp>
    </p:spTree>
    <p:extLst>
      <p:ext uri="{BB962C8B-B14F-4D97-AF65-F5344CB8AC3E}">
        <p14:creationId xmlns:p14="http://schemas.microsoft.com/office/powerpoint/2010/main" val="192793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(election) technology</a:t>
            </a:r>
          </a:p>
        </p:txBody>
      </p:sp>
      <p:sp>
        <p:nvSpPr>
          <p:cNvPr id="3" name="Content Placeholder 2"/>
          <p:cNvSpPr>
            <a:spLocks noGrp="1"/>
          </p:cNvSpPr>
          <p:nvPr>
            <p:ph idx="1"/>
          </p:nvPr>
        </p:nvSpPr>
        <p:spPr>
          <a:xfrm>
            <a:off x="503237" y="1332037"/>
            <a:ext cx="8245004" cy="4513263"/>
          </a:xfrm>
        </p:spPr>
        <p:txBody>
          <a:bodyPr/>
          <a:lstStyle/>
          <a:p>
            <a:pPr marL="457200" indent="-457200">
              <a:buFont typeface="Arial"/>
              <a:buChar char="•"/>
            </a:pPr>
            <a:r>
              <a:rPr lang="en-GB" dirty="0"/>
              <a:t>Documentation, procedural controls</a:t>
            </a:r>
          </a:p>
          <a:p>
            <a:pPr marL="457200" indent="-457200">
              <a:buFont typeface="Arial"/>
              <a:buChar char="•"/>
            </a:pPr>
            <a:r>
              <a:rPr lang="en-GB" dirty="0"/>
              <a:t>Back-up, revert and recovery</a:t>
            </a:r>
          </a:p>
          <a:p>
            <a:pPr marL="457200" indent="-457200">
              <a:buFont typeface="Arial"/>
              <a:buChar char="•"/>
            </a:pPr>
            <a:r>
              <a:rPr lang="en-GB" dirty="0"/>
              <a:t>Testing, audit, transparency</a:t>
            </a:r>
          </a:p>
          <a:p>
            <a:pPr marL="457200" indent="-457200">
              <a:buFont typeface="Arial"/>
              <a:buChar char="•"/>
            </a:pPr>
            <a:r>
              <a:rPr lang="en-GB" dirty="0"/>
              <a:t>Access control and procedures</a:t>
            </a:r>
          </a:p>
          <a:p>
            <a:pPr marL="457200" indent="-457200">
              <a:buFont typeface="Arial"/>
              <a:buChar char="•"/>
            </a:pPr>
            <a:r>
              <a:rPr lang="en-GB" dirty="0"/>
              <a:t>Monitoring and logging</a:t>
            </a:r>
          </a:p>
          <a:p>
            <a:pPr marL="457200" indent="-457200">
              <a:buFont typeface="Arial"/>
              <a:buChar char="•"/>
            </a:pPr>
            <a:r>
              <a:rPr lang="en-GB" dirty="0"/>
              <a:t>Incident handling </a:t>
            </a:r>
          </a:p>
          <a:p>
            <a:pPr marL="457200" indent="-457200">
              <a:buFont typeface="Arial"/>
              <a:buChar char="•"/>
            </a:pPr>
            <a:r>
              <a:rPr lang="en-GB" dirty="0"/>
              <a:t>Technical tools for specific threats (DDoS protection etc.)</a:t>
            </a:r>
          </a:p>
          <a:p>
            <a:pPr marL="457200" indent="-457200">
              <a:buFont typeface="Arial"/>
              <a:buChar char="•"/>
            </a:pPr>
            <a:r>
              <a:rPr lang="en-GB"/>
              <a:t>Constant feedback and improvement</a:t>
            </a:r>
          </a:p>
        </p:txBody>
      </p:sp>
    </p:spTree>
    <p:extLst>
      <p:ext uri="{BB962C8B-B14F-4D97-AF65-F5344CB8AC3E}">
        <p14:creationId xmlns:p14="http://schemas.microsoft.com/office/powerpoint/2010/main" val="153733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6.2 Management and communication</a:t>
            </a:r>
          </a:p>
        </p:txBody>
      </p:sp>
      <p:pic>
        <p:nvPicPr>
          <p:cNvPr id="4" name="Content Placeholder 3" descr="AmazingPleasingDwarfrabbit.gif"/>
          <p:cNvPicPr>
            <a:picLocks noGrp="1" noChangeAspect="1"/>
          </p:cNvPicPr>
          <p:nvPr>
            <p:ph idx="1"/>
          </p:nvPr>
        </p:nvPicPr>
        <p:blipFill>
          <a:blip r:embed="rId3">
            <a:extLst>
              <a:ext uri="{28A0092B-C50C-407E-A947-70E740481C1C}">
                <a14:useLocalDpi xmlns:a14="http://schemas.microsoft.com/office/drawing/2010/main" val="0"/>
              </a:ext>
            </a:extLst>
          </a:blip>
          <a:srcRect l="630" r="630"/>
          <a:stretch>
            <a:fillRect/>
          </a:stretch>
        </p:blipFill>
        <p:spPr>
          <a:xfrm>
            <a:off x="0" y="1712093"/>
            <a:ext cx="8999538" cy="5128445"/>
          </a:xfrm>
        </p:spPr>
      </p:pic>
    </p:spTree>
    <p:extLst>
      <p:ext uri="{BB962C8B-B14F-4D97-AF65-F5344CB8AC3E}">
        <p14:creationId xmlns:p14="http://schemas.microsoft.com/office/powerpoint/2010/main" val="55893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6.3 </a:t>
            </a:r>
            <a:r>
              <a:rPr lang="en-GB" dirty="0" err="1"/>
              <a:t>Stakeholderism</a:t>
            </a:r>
            <a:r>
              <a:rPr lang="en-GB" dirty="0"/>
              <a:t>, including candidates</a:t>
            </a:r>
          </a:p>
        </p:txBody>
      </p:sp>
      <p:pic>
        <p:nvPicPr>
          <p:cNvPr id="6" name="Content Placeholder 5" descr="tenor.gif"/>
          <p:cNvPicPr>
            <a:picLocks noGrp="1" noChangeAspect="1"/>
          </p:cNvPicPr>
          <p:nvPr>
            <p:ph idx="1"/>
          </p:nvPr>
        </p:nvPicPr>
        <p:blipFill>
          <a:blip r:embed="rId3">
            <a:extLst>
              <a:ext uri="{28A0092B-C50C-407E-A947-70E740481C1C}">
                <a14:useLocalDpi xmlns:a14="http://schemas.microsoft.com/office/drawing/2010/main" val="0"/>
              </a:ext>
            </a:extLst>
          </a:blip>
          <a:srcRect t="2037" b="2037"/>
          <a:stretch>
            <a:fillRect/>
          </a:stretch>
        </p:blipFill>
        <p:spPr>
          <a:xfrm>
            <a:off x="-161487" y="1620069"/>
            <a:ext cx="9161025" cy="5220469"/>
          </a:xfrm>
        </p:spPr>
      </p:pic>
    </p:spTree>
    <p:extLst>
      <p:ext uri="{BB962C8B-B14F-4D97-AF65-F5344CB8AC3E}">
        <p14:creationId xmlns:p14="http://schemas.microsoft.com/office/powerpoint/2010/main" val="257272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6.4 Dependencies and supply chain</a:t>
            </a:r>
            <a:endParaRPr lang="en-GB" sz="4000" noProof="0" dirty="0">
              <a:cs typeface="Calibri"/>
            </a:endParaRPr>
          </a:p>
        </p:txBody>
      </p:sp>
      <p:sp>
        <p:nvSpPr>
          <p:cNvPr id="3" name="Content Placeholder 2"/>
          <p:cNvSpPr>
            <a:spLocks noGrp="1"/>
          </p:cNvSpPr>
          <p:nvPr>
            <p:ph idx="1"/>
          </p:nvPr>
        </p:nvSpPr>
        <p:spPr>
          <a:xfrm>
            <a:off x="449977" y="1596126"/>
            <a:ext cx="8099584" cy="4514439"/>
          </a:xfrm>
        </p:spPr>
        <p:txBody>
          <a:bodyPr>
            <a:normAutofit/>
          </a:bodyPr>
          <a:lstStyle/>
          <a:p>
            <a:pPr>
              <a:defRPr/>
            </a:pPr>
            <a:endParaRPr lang="et-EE" sz="2400" noProof="0" dirty="0">
              <a:cs typeface="Calibri"/>
            </a:endParaRPr>
          </a:p>
        </p:txBody>
      </p:sp>
      <p:pic>
        <p:nvPicPr>
          <p:cNvPr id="4" name="Picture 4" descr="ID-kaart-kodanik-esiky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3345" y="1548061"/>
            <a:ext cx="7613699" cy="4976026"/>
          </a:xfrm>
          <a:prstGeom prst="rect">
            <a:avLst/>
          </a:prstGeo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041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Agressively open vulnerability management (Estonia, 2017)</a:t>
            </a:r>
            <a:endParaRPr lang="en-GB" dirty="0"/>
          </a:p>
        </p:txBody>
      </p:sp>
      <p:pic>
        <p:nvPicPr>
          <p:cNvPr id="4" name="Content Placeholder 3" descr="elmar-vaher-id-kaart-juri-ratas-taimar-peterkop-urve-palo-pressikonver-79417762.jpg"/>
          <p:cNvPicPr>
            <a:picLocks noGrp="1" noChangeAspect="1"/>
          </p:cNvPicPr>
          <p:nvPr>
            <p:ph idx="1"/>
          </p:nvPr>
        </p:nvPicPr>
        <p:blipFill>
          <a:blip r:embed="rId2">
            <a:extLst>
              <a:ext uri="{28A0092B-C50C-407E-A947-70E740481C1C}">
                <a14:useLocalDpi xmlns:a14="http://schemas.microsoft.com/office/drawing/2010/main" val="0"/>
              </a:ext>
            </a:extLst>
          </a:blip>
          <a:srcRect t="6433" b="6433"/>
          <a:stretch>
            <a:fillRect/>
          </a:stretch>
        </p:blipFill>
        <p:spPr>
          <a:xfrm>
            <a:off x="0" y="1620069"/>
            <a:ext cx="9341386" cy="5323249"/>
          </a:xfrm>
        </p:spPr>
      </p:pic>
    </p:spTree>
    <p:extLst>
      <p:ext uri="{BB962C8B-B14F-4D97-AF65-F5344CB8AC3E}">
        <p14:creationId xmlns:p14="http://schemas.microsoft.com/office/powerpoint/2010/main" val="3043040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Aggressively open vulnerability management (Estonia, 2017)</a:t>
            </a:r>
          </a:p>
        </p:txBody>
      </p:sp>
      <p:sp>
        <p:nvSpPr>
          <p:cNvPr id="3" name="Content Placeholder 2"/>
          <p:cNvSpPr>
            <a:spLocks noGrp="1"/>
          </p:cNvSpPr>
          <p:nvPr>
            <p:ph idx="1"/>
          </p:nvPr>
        </p:nvSpPr>
        <p:spPr/>
        <p:txBody>
          <a:bodyPr/>
          <a:lstStyle/>
          <a:p>
            <a:r>
              <a:rPr lang="en-GB" dirty="0"/>
              <a:t>Case of firmware flaw in ID-card</a:t>
            </a:r>
          </a:p>
          <a:p>
            <a:pPr marL="457200" indent="-457200">
              <a:buFont typeface="Arial"/>
              <a:buChar char="•"/>
            </a:pPr>
            <a:r>
              <a:rPr lang="en-GB" dirty="0"/>
              <a:t>Impact: 800 000 ID cards (55%)</a:t>
            </a:r>
          </a:p>
          <a:p>
            <a:pPr marL="457200" indent="-457200">
              <a:buFont typeface="Arial"/>
              <a:buChar char="•"/>
            </a:pPr>
            <a:r>
              <a:rPr lang="en-GB" dirty="0"/>
              <a:t>Need to ensure credibility, cooperation</a:t>
            </a:r>
          </a:p>
          <a:p>
            <a:pPr marL="457200" indent="-457200">
              <a:buFont typeface="Arial"/>
              <a:buChar char="•"/>
            </a:pPr>
            <a:r>
              <a:rPr lang="en-GB" dirty="0"/>
              <a:t>Avoided tsunami of crisis communication</a:t>
            </a:r>
          </a:p>
          <a:p>
            <a:pPr marL="457200" indent="-457200">
              <a:buFont typeface="Arial"/>
              <a:buChar char="•"/>
            </a:pPr>
            <a:r>
              <a:rPr lang="en-GB" dirty="0"/>
              <a:t>Allowed to focus on solution</a:t>
            </a:r>
          </a:p>
        </p:txBody>
      </p:sp>
    </p:spTree>
    <p:extLst>
      <p:ext uri="{BB962C8B-B14F-4D97-AF65-F5344CB8AC3E}">
        <p14:creationId xmlns:p14="http://schemas.microsoft.com/office/powerpoint/2010/main" val="3402946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DC8B0-5A86-3A4F-B1FE-2A67FA3CAD30}"/>
              </a:ext>
            </a:extLst>
          </p:cNvPr>
          <p:cNvSpPr>
            <a:spLocks noGrp="1"/>
          </p:cNvSpPr>
          <p:nvPr>
            <p:ph type="title"/>
          </p:nvPr>
        </p:nvSpPr>
        <p:spPr/>
        <p:txBody>
          <a:bodyPr/>
          <a:lstStyle/>
          <a:p>
            <a:r>
              <a:rPr lang="en-US" dirty="0"/>
              <a:t>6.5 Rely on ecosystem, security/risk level</a:t>
            </a:r>
          </a:p>
        </p:txBody>
      </p:sp>
      <p:pic>
        <p:nvPicPr>
          <p:cNvPr id="4" name="Sisu kohatäide 3">
            <a:extLst>
              <a:ext uri="{FF2B5EF4-FFF2-40B4-BE49-F238E27FC236}">
                <a16:creationId xmlns:a16="http://schemas.microsoft.com/office/drawing/2014/main" xmlns="" id="{6D4A317C-925C-0B44-B76C-8E50CB9CE6D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42069" y="1260029"/>
            <a:ext cx="4242335" cy="4513263"/>
          </a:xfrm>
          <a:prstGeom prst="rect">
            <a:avLst/>
          </a:prstGeom>
          <a:noFill/>
          <a:ln>
            <a:noFill/>
          </a:ln>
        </p:spPr>
      </p:pic>
      <p:sp>
        <p:nvSpPr>
          <p:cNvPr id="5" name="TextBox 4">
            <a:extLst>
              <a:ext uri="{FF2B5EF4-FFF2-40B4-BE49-F238E27FC236}">
                <a16:creationId xmlns:a16="http://schemas.microsoft.com/office/drawing/2014/main" xmlns="" id="{12E298AC-2AAE-D241-A2AC-8790F005272D}"/>
              </a:ext>
            </a:extLst>
          </p:cNvPr>
          <p:cNvSpPr txBox="1"/>
          <p:nvPr/>
        </p:nvSpPr>
        <p:spPr>
          <a:xfrm>
            <a:off x="2709625" y="6115589"/>
            <a:ext cx="3874779" cy="377732"/>
          </a:xfrm>
          <a:prstGeom prst="rect">
            <a:avLst/>
          </a:prstGeom>
          <a:noFill/>
        </p:spPr>
        <p:txBody>
          <a:bodyPr wrap="none" rtlCol="0">
            <a:spAutoFit/>
          </a:bodyPr>
          <a:lstStyle/>
          <a:p>
            <a:r>
              <a:rPr lang="en-US" dirty="0"/>
              <a:t>Example of Estonian </a:t>
            </a:r>
            <a:r>
              <a:rPr lang="en-US" dirty="0" err="1"/>
              <a:t>DigiTest</a:t>
            </a:r>
            <a:r>
              <a:rPr lang="en-US" dirty="0"/>
              <a:t> Risk Profile</a:t>
            </a:r>
          </a:p>
        </p:txBody>
      </p:sp>
    </p:spTree>
    <p:extLst>
      <p:ext uri="{BB962C8B-B14F-4D97-AF65-F5344CB8AC3E}">
        <p14:creationId xmlns:p14="http://schemas.microsoft.com/office/powerpoint/2010/main" val="43338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Start small</a:t>
            </a:r>
            <a:br>
              <a:rPr lang="en-GB" noProof="0" dirty="0"/>
            </a:br>
            <a:endParaRPr lang="en-GB" noProof="0" dirty="0"/>
          </a:p>
        </p:txBody>
      </p:sp>
      <p:sp>
        <p:nvSpPr>
          <p:cNvPr id="3" name="Content Placeholder 2"/>
          <p:cNvSpPr>
            <a:spLocks noGrp="1"/>
          </p:cNvSpPr>
          <p:nvPr>
            <p:ph idx="1"/>
          </p:nvPr>
        </p:nvSpPr>
        <p:spPr/>
        <p:txBody>
          <a:bodyPr>
            <a:normAutofit/>
          </a:bodyPr>
          <a:lstStyle/>
          <a:p>
            <a:pPr marL="457200" lvl="0" indent="-457200">
              <a:buFont typeface="Arial"/>
              <a:buChar char="•"/>
            </a:pPr>
            <a:r>
              <a:rPr lang="en-GB" dirty="0"/>
              <a:t>1/3 of Estonians vote online</a:t>
            </a:r>
            <a:endParaRPr lang="en-GB" noProof="0" dirty="0"/>
          </a:p>
          <a:p>
            <a:pPr marL="457200" lvl="0" indent="-457200">
              <a:buFont typeface="Arial"/>
              <a:buChar char="•"/>
            </a:pPr>
            <a:r>
              <a:rPr lang="en-GB" noProof="0" dirty="0"/>
              <a:t>About 500 m digital signatures given</a:t>
            </a:r>
          </a:p>
          <a:p>
            <a:pPr marL="457200" lvl="0" indent="-457200">
              <a:buFont typeface="Arial"/>
              <a:buChar char="•"/>
            </a:pPr>
            <a:r>
              <a:rPr lang="en-GB" dirty="0"/>
              <a:t>Robust data exchange layer</a:t>
            </a:r>
          </a:p>
          <a:p>
            <a:pPr marL="457200" lvl="0" indent="-457200">
              <a:buFont typeface="Arial"/>
              <a:buChar char="•"/>
            </a:pPr>
            <a:r>
              <a:rPr lang="en-GB" noProof="0" dirty="0"/>
              <a:t>Digital Population registry</a:t>
            </a:r>
          </a:p>
          <a:p>
            <a:pPr marL="457200" lvl="0" indent="-457200">
              <a:buFont typeface="Arial"/>
              <a:buChar char="•"/>
            </a:pPr>
            <a:r>
              <a:rPr lang="en-GB" noProof="0" dirty="0"/>
              <a:t>1/3 of votes cast online</a:t>
            </a:r>
          </a:p>
        </p:txBody>
      </p:sp>
    </p:spTree>
    <p:extLst>
      <p:ext uri="{BB962C8B-B14F-4D97-AF65-F5344CB8AC3E}">
        <p14:creationId xmlns:p14="http://schemas.microsoft.com/office/powerpoint/2010/main" val="204806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a:t>“There’s been a lot of claims that our election system is unhackable. That's BS.</a:t>
            </a:r>
          </a:p>
          <a:p>
            <a:r>
              <a:rPr lang="en-GB"/>
              <a:t>Only a fool or liar would try to claim that their database or machine was unhackable.” </a:t>
            </a:r>
          </a:p>
          <a:p>
            <a:endParaRPr lang="en-GB" sz="2800" i="1"/>
          </a:p>
          <a:p>
            <a:r>
              <a:rPr lang="en-GB" sz="2800" i="1"/>
              <a:t>Jake Braun, DefCon 2017 hacker voting village </a:t>
            </a:r>
            <a:endParaRPr lang="en-GB" sz="2800" i="1" dirty="0"/>
          </a:p>
        </p:txBody>
      </p:sp>
    </p:spTree>
    <p:extLst>
      <p:ext uri="{BB962C8B-B14F-4D97-AF65-F5344CB8AC3E}">
        <p14:creationId xmlns:p14="http://schemas.microsoft.com/office/powerpoint/2010/main" val="806238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427DF-8A40-384A-AC4D-0D93A616DCFE}"/>
              </a:ext>
            </a:extLst>
          </p:cNvPr>
          <p:cNvSpPr>
            <a:spLocks noGrp="1"/>
          </p:cNvSpPr>
          <p:nvPr>
            <p:ph type="title"/>
          </p:nvPr>
        </p:nvSpPr>
        <p:spPr/>
        <p:txBody>
          <a:bodyPr/>
          <a:lstStyle/>
          <a:p>
            <a:r>
              <a:rPr lang="en-US" dirty="0"/>
              <a:t>6.7 Prepare for political and hybrid </a:t>
            </a:r>
          </a:p>
        </p:txBody>
      </p:sp>
      <p:pic>
        <p:nvPicPr>
          <p:cNvPr id="5" name="Content Placeholder 4">
            <a:extLst>
              <a:ext uri="{FF2B5EF4-FFF2-40B4-BE49-F238E27FC236}">
                <a16:creationId xmlns:a16="http://schemas.microsoft.com/office/drawing/2014/main" xmlns="" id="{0974D96C-98B1-4F40-8B59-D25A5BF46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92" y="1768475"/>
            <a:ext cx="7240528" cy="4513263"/>
          </a:xfrm>
        </p:spPr>
      </p:pic>
      <p:sp>
        <p:nvSpPr>
          <p:cNvPr id="6" name="TextBox 5">
            <a:extLst>
              <a:ext uri="{FF2B5EF4-FFF2-40B4-BE49-F238E27FC236}">
                <a16:creationId xmlns:a16="http://schemas.microsoft.com/office/drawing/2014/main" xmlns="" id="{52D7F669-11DC-F44A-8CFC-7BA08EDF0C29}"/>
              </a:ext>
            </a:extLst>
          </p:cNvPr>
          <p:cNvSpPr txBox="1"/>
          <p:nvPr/>
        </p:nvSpPr>
        <p:spPr>
          <a:xfrm>
            <a:off x="1221003" y="6462806"/>
            <a:ext cx="6484467" cy="377732"/>
          </a:xfrm>
          <a:prstGeom prst="rect">
            <a:avLst/>
          </a:prstGeom>
          <a:noFill/>
        </p:spPr>
        <p:txBody>
          <a:bodyPr wrap="none" rtlCol="0">
            <a:spAutoFit/>
          </a:bodyPr>
          <a:lstStyle/>
          <a:p>
            <a:r>
              <a:rPr lang="en-US" dirty="0"/>
              <a:t>Mike Keefe 2010, from http://</a:t>
            </a:r>
            <a:r>
              <a:rPr lang="en-US" dirty="0" err="1"/>
              <a:t>www.intoon.com</a:t>
            </a:r>
            <a:r>
              <a:rPr lang="en-US" dirty="0"/>
              <a:t>/</a:t>
            </a:r>
            <a:r>
              <a:rPr lang="en-US" dirty="0" err="1"/>
              <a:t>cartoons.cfm</a:t>
            </a:r>
            <a:r>
              <a:rPr lang="en-US" dirty="0"/>
              <a:t>/id/91364</a:t>
            </a:r>
          </a:p>
        </p:txBody>
      </p:sp>
    </p:spTree>
    <p:extLst>
      <p:ext uri="{BB962C8B-B14F-4D97-AF65-F5344CB8AC3E}">
        <p14:creationId xmlns:p14="http://schemas.microsoft.com/office/powerpoint/2010/main" val="341687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DA494-7AE3-8A41-A9AA-774B94CAD8A6}"/>
              </a:ext>
            </a:extLst>
          </p:cNvPr>
          <p:cNvSpPr>
            <a:spLocks noGrp="1"/>
          </p:cNvSpPr>
          <p:nvPr>
            <p:ph type="ctrTitle"/>
          </p:nvPr>
        </p:nvSpPr>
        <p:spPr/>
        <p:txBody>
          <a:bodyPr/>
          <a:lstStyle/>
          <a:p>
            <a:r>
              <a:rPr lang="en-US" dirty="0"/>
              <a:t>7. Prepare for the likely (make meddling ineffective) and the detrimental (keep elections running)</a:t>
            </a:r>
          </a:p>
        </p:txBody>
      </p:sp>
      <p:sp>
        <p:nvSpPr>
          <p:cNvPr id="3" name="Subtitle 2">
            <a:extLst>
              <a:ext uri="{FF2B5EF4-FFF2-40B4-BE49-F238E27FC236}">
                <a16:creationId xmlns:a16="http://schemas.microsoft.com/office/drawing/2014/main" xmlns="" id="{374294D6-AE1F-BE49-9FD8-163E5A618D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1866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of election technology</a:t>
            </a:r>
          </a:p>
        </p:txBody>
      </p:sp>
      <p:sp>
        <p:nvSpPr>
          <p:cNvPr id="3" name="Content Placeholder 2"/>
          <p:cNvSpPr>
            <a:spLocks noGrp="1"/>
          </p:cNvSpPr>
          <p:nvPr>
            <p:ph idx="1"/>
          </p:nvPr>
        </p:nvSpPr>
        <p:spPr>
          <a:xfrm>
            <a:off x="503238" y="1768475"/>
            <a:ext cx="8496299" cy="4513263"/>
          </a:xfrm>
        </p:spPr>
        <p:txBody>
          <a:bodyPr/>
          <a:lstStyle/>
          <a:p>
            <a:pPr marL="514350" lvl="1" indent="-514350">
              <a:buFont typeface="+mj-lt"/>
              <a:buAutoNum type="arabicPeriod"/>
            </a:pPr>
            <a:r>
              <a:rPr lang="en-US" dirty="0"/>
              <a:t>Voter and candidate registration and voter databases including eligibility checks;</a:t>
            </a:r>
          </a:p>
          <a:p>
            <a:pPr marL="514350" lvl="1" indent="-514350">
              <a:buFont typeface="+mj-lt"/>
              <a:buAutoNum type="arabicPeriod"/>
            </a:pPr>
            <a:r>
              <a:rPr lang="en-US" dirty="0"/>
              <a:t>voter identification;</a:t>
            </a:r>
          </a:p>
          <a:p>
            <a:pPr marL="514350" lvl="1" indent="-514350">
              <a:buFont typeface="+mj-lt"/>
              <a:buAutoNum type="arabicPeriod"/>
            </a:pPr>
            <a:r>
              <a:rPr lang="en-US" dirty="0"/>
              <a:t>electronic tools used to gather process and count votes;</a:t>
            </a:r>
          </a:p>
          <a:p>
            <a:pPr marL="514350" lvl="1" indent="-514350">
              <a:buFont typeface="+mj-lt"/>
              <a:buAutoNum type="arabicPeriod"/>
            </a:pPr>
            <a:r>
              <a:rPr lang="en-US" dirty="0"/>
              <a:t>systems to display, broadcast or communicate election results;</a:t>
            </a:r>
          </a:p>
          <a:p>
            <a:pPr marL="514350" lvl="1" indent="-514350">
              <a:buFont typeface="+mj-lt"/>
              <a:buAutoNum type="arabicPeriod"/>
            </a:pPr>
            <a:r>
              <a:rPr lang="en-US" dirty="0"/>
              <a:t>supply chain security of systems and tools;</a:t>
            </a:r>
          </a:p>
          <a:p>
            <a:pPr marL="514350" lvl="1" indent="-514350">
              <a:buFont typeface="+mj-lt"/>
              <a:buAutoNum type="arabicPeriod"/>
            </a:pPr>
            <a:r>
              <a:rPr lang="en-US" dirty="0"/>
              <a:t>relevant auxiliary systems and services.</a:t>
            </a:r>
          </a:p>
          <a:p>
            <a:endParaRPr lang="en-US" dirty="0"/>
          </a:p>
        </p:txBody>
      </p:sp>
    </p:spTree>
    <p:extLst>
      <p:ext uri="{BB962C8B-B14F-4D97-AF65-F5344CB8AC3E}">
        <p14:creationId xmlns:p14="http://schemas.microsoft.com/office/powerpoint/2010/main" val="223712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international cooperation</a:t>
            </a:r>
          </a:p>
        </p:txBody>
      </p:sp>
      <p:sp>
        <p:nvSpPr>
          <p:cNvPr id="3" name="Content Placeholder 2"/>
          <p:cNvSpPr>
            <a:spLocks noGrp="1"/>
          </p:cNvSpPr>
          <p:nvPr>
            <p:ph idx="1"/>
          </p:nvPr>
        </p:nvSpPr>
        <p:spPr/>
        <p:txBody>
          <a:bodyPr/>
          <a:lstStyle/>
          <a:p>
            <a:pPr marL="457200" indent="-457200">
              <a:buFont typeface="Arial"/>
              <a:buChar char="•"/>
            </a:pPr>
            <a:r>
              <a:rPr lang="en-US" dirty="0"/>
              <a:t>Election organization is a national issue</a:t>
            </a:r>
          </a:p>
          <a:p>
            <a:pPr marL="457200" indent="-457200">
              <a:buFont typeface="Arial"/>
              <a:buChar char="•"/>
            </a:pPr>
            <a:r>
              <a:rPr lang="en-US" dirty="0"/>
              <a:t>Attack vectors and adversary often similar</a:t>
            </a:r>
          </a:p>
          <a:p>
            <a:pPr marL="457200" indent="-457200">
              <a:buFont typeface="Arial"/>
              <a:buChar char="•"/>
            </a:pPr>
            <a:r>
              <a:rPr lang="en-US" dirty="0"/>
              <a:t>Most elections rely on some technology</a:t>
            </a:r>
          </a:p>
          <a:p>
            <a:pPr marL="457200" indent="-457200">
              <a:buFont typeface="Arial"/>
              <a:buChar char="•"/>
            </a:pPr>
            <a:r>
              <a:rPr lang="en-US" dirty="0"/>
              <a:t>Attacks undermine legitimacy</a:t>
            </a:r>
          </a:p>
          <a:p>
            <a:endParaRPr lang="en-US" dirty="0"/>
          </a:p>
        </p:txBody>
      </p:sp>
    </p:spTree>
    <p:extLst>
      <p:ext uri="{BB962C8B-B14F-4D97-AF65-F5344CB8AC3E}">
        <p14:creationId xmlns:p14="http://schemas.microsoft.com/office/powerpoint/2010/main" val="133135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7401" y="2484165"/>
            <a:ext cx="7200000" cy="972269"/>
          </a:xfrm>
        </p:spPr>
        <p:txBody>
          <a:bodyPr/>
          <a:lstStyle/>
          <a:p>
            <a:r>
              <a:rPr lang="en-GB" dirty="0"/>
              <a:t>No 100% security 100% of time</a:t>
            </a:r>
            <a:br>
              <a:rPr lang="en-GB" dirty="0"/>
            </a:br>
            <a:endParaRPr lang="en-GB" dirty="0"/>
          </a:p>
        </p:txBody>
      </p:sp>
      <p:sp>
        <p:nvSpPr>
          <p:cNvPr id="5" name="Subtitle 4"/>
          <p:cNvSpPr>
            <a:spLocks noGrp="1"/>
          </p:cNvSpPr>
          <p:nvPr>
            <p:ph type="subTitle" idx="1"/>
          </p:nvPr>
        </p:nvSpPr>
        <p:spPr>
          <a:xfrm>
            <a:off x="1259409" y="4500389"/>
            <a:ext cx="7200000" cy="1728000"/>
          </a:xfrm>
        </p:spPr>
        <p:txBody>
          <a:bodyPr/>
          <a:lstStyle/>
          <a:p>
            <a:r>
              <a:rPr lang="en-GB" dirty="0"/>
              <a:t>Liisa Past, </a:t>
            </a:r>
            <a:r>
              <a:rPr lang="en-GB" dirty="0" err="1"/>
              <a:t>liisa.past@ria.ee</a:t>
            </a:r>
            <a:r>
              <a:rPr lang="en-GB" dirty="0"/>
              <a:t>, @</a:t>
            </a:r>
            <a:r>
              <a:rPr lang="en-GB" dirty="0" err="1"/>
              <a:t>LiisaPast</a:t>
            </a:r>
            <a:endParaRPr lang="en-GB" dirty="0"/>
          </a:p>
        </p:txBody>
      </p:sp>
    </p:spTree>
    <p:extLst>
      <p:ext uri="{BB962C8B-B14F-4D97-AF65-F5344CB8AC3E}">
        <p14:creationId xmlns:p14="http://schemas.microsoft.com/office/powerpoint/2010/main" val="303159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925F9F-D8D0-5A46-A8B0-10655F9AAE61}"/>
              </a:ext>
            </a:extLst>
          </p:cNvPr>
          <p:cNvSpPr>
            <a:spLocks noGrp="1"/>
          </p:cNvSpPr>
          <p:nvPr>
            <p:ph type="ctrTitle"/>
          </p:nvPr>
        </p:nvSpPr>
        <p:spPr/>
        <p:txBody>
          <a:bodyPr/>
          <a:lstStyle/>
          <a:p>
            <a:r>
              <a:rPr lang="en-US" dirty="0"/>
              <a:t>1. Accept risks are related to paper and digital</a:t>
            </a:r>
          </a:p>
        </p:txBody>
      </p:sp>
      <p:sp>
        <p:nvSpPr>
          <p:cNvPr id="3" name="Subtitle 2">
            <a:extLst>
              <a:ext uri="{FF2B5EF4-FFF2-40B4-BE49-F238E27FC236}">
                <a16:creationId xmlns:a16="http://schemas.microsoft.com/office/drawing/2014/main" xmlns="" id="{61E3D5CB-9B27-F64C-9D33-A2393B2E35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639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Technology does not matter</a:t>
            </a:r>
          </a:p>
        </p:txBody>
      </p:sp>
      <p:sp>
        <p:nvSpPr>
          <p:cNvPr id="3" name="Content Placeholder 2"/>
          <p:cNvSpPr>
            <a:spLocks noGrp="1"/>
          </p:cNvSpPr>
          <p:nvPr>
            <p:ph idx="1"/>
          </p:nvPr>
        </p:nvSpPr>
        <p:spPr>
          <a:xfrm>
            <a:off x="467321" y="1980109"/>
            <a:ext cx="7920000" cy="4513263"/>
          </a:xfrm>
        </p:spPr>
        <p:txBody>
          <a:bodyPr/>
          <a:lstStyle/>
          <a:p>
            <a:pPr marL="457200" indent="-457200">
              <a:buFont typeface="Arial"/>
              <a:buChar char="•"/>
            </a:pPr>
            <a:r>
              <a:rPr lang="en-GB" dirty="0"/>
              <a:t>Elections uniform, general, direct </a:t>
            </a:r>
          </a:p>
          <a:p>
            <a:pPr marL="457200" indent="-457200">
              <a:buFont typeface="Arial"/>
              <a:buChar char="•"/>
            </a:pPr>
            <a:r>
              <a:rPr lang="en-GB" dirty="0"/>
              <a:t>Voting free and secret</a:t>
            </a:r>
          </a:p>
          <a:p>
            <a:endParaRPr lang="en-GB" dirty="0"/>
          </a:p>
          <a:p>
            <a:endParaRPr lang="en-GB" dirty="0"/>
          </a:p>
        </p:txBody>
      </p:sp>
    </p:spTree>
    <p:extLst>
      <p:ext uri="{BB962C8B-B14F-4D97-AF65-F5344CB8AC3E}">
        <p14:creationId xmlns:p14="http://schemas.microsoft.com/office/powerpoint/2010/main" val="151266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FE05276-9852-BC44-AA13-7FF86B545F12}"/>
              </a:ext>
            </a:extLst>
          </p:cNvPr>
          <p:cNvSpPr>
            <a:spLocks noGrp="1"/>
          </p:cNvSpPr>
          <p:nvPr>
            <p:ph type="ctrTitle"/>
          </p:nvPr>
        </p:nvSpPr>
        <p:spPr/>
        <p:txBody>
          <a:bodyPr/>
          <a:lstStyle/>
          <a:p>
            <a:r>
              <a:rPr lang="en-US" dirty="0"/>
              <a:t>2. Innovation cannot come at cost of </a:t>
            </a:r>
            <a:r>
              <a:rPr lang="en-GB" dirty="0"/>
              <a:t>legal requirements (including security)</a:t>
            </a:r>
            <a:endParaRPr lang="en-US" dirty="0"/>
          </a:p>
        </p:txBody>
      </p:sp>
    </p:spTree>
    <p:extLst>
      <p:ext uri="{BB962C8B-B14F-4D97-AF65-F5344CB8AC3E}">
        <p14:creationId xmlns:p14="http://schemas.microsoft.com/office/powerpoint/2010/main" val="89983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3FEBB-D6D2-6745-A4C8-508E945FA4BC}"/>
              </a:ext>
            </a:extLst>
          </p:cNvPr>
          <p:cNvSpPr>
            <a:spLocks noGrp="1"/>
          </p:cNvSpPr>
          <p:nvPr>
            <p:ph type="title"/>
          </p:nvPr>
        </p:nvSpPr>
        <p:spPr/>
        <p:txBody>
          <a:bodyPr/>
          <a:lstStyle/>
          <a:p>
            <a:r>
              <a:rPr lang="en-US" dirty="0"/>
              <a:t>Cyber-related attack vectors</a:t>
            </a:r>
          </a:p>
        </p:txBody>
      </p:sp>
      <p:graphicFrame>
        <p:nvGraphicFramePr>
          <p:cNvPr id="5" name="Content Placeholder 4">
            <a:extLst>
              <a:ext uri="{FF2B5EF4-FFF2-40B4-BE49-F238E27FC236}">
                <a16:creationId xmlns:a16="http://schemas.microsoft.com/office/drawing/2014/main" xmlns="" id="{28533338-31B1-8F49-841C-F5756E8992A0}"/>
              </a:ext>
            </a:extLst>
          </p:cNvPr>
          <p:cNvGraphicFramePr>
            <a:graphicFrameLocks noGrp="1"/>
          </p:cNvGraphicFramePr>
          <p:nvPr>
            <p:ph idx="1"/>
            <p:extLst>
              <p:ext uri="{D42A27DB-BD31-4B8C-83A1-F6EECF244321}">
                <p14:modId xmlns:p14="http://schemas.microsoft.com/office/powerpoint/2010/main" val="2859810209"/>
              </p:ext>
            </p:extLst>
          </p:nvPr>
        </p:nvGraphicFramePr>
        <p:xfrm>
          <a:off x="503237" y="1620000"/>
          <a:ext cx="7920000" cy="451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716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C6952-BB10-EF45-A352-33233A17622F}"/>
              </a:ext>
            </a:extLst>
          </p:cNvPr>
          <p:cNvSpPr>
            <a:spLocks noGrp="1"/>
          </p:cNvSpPr>
          <p:nvPr>
            <p:ph type="ctrTitle"/>
          </p:nvPr>
        </p:nvSpPr>
        <p:spPr/>
        <p:txBody>
          <a:bodyPr/>
          <a:lstStyle/>
          <a:p>
            <a:r>
              <a:rPr lang="en-US" dirty="0"/>
              <a:t>3. Understand your risk profile</a:t>
            </a:r>
          </a:p>
        </p:txBody>
      </p:sp>
      <p:sp>
        <p:nvSpPr>
          <p:cNvPr id="3" name="Subtitle 2">
            <a:extLst>
              <a:ext uri="{FF2B5EF4-FFF2-40B4-BE49-F238E27FC236}">
                <a16:creationId xmlns:a16="http://schemas.microsoft.com/office/drawing/2014/main" xmlns="" id="{A2650FFA-3C09-E143-903F-AA2FB5D313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442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Politically motivated attackers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Objective: </a:t>
            </a:r>
            <a:r>
              <a:rPr lang="en-US" dirty="0" err="1"/>
              <a:t>delegitimization</a:t>
            </a:r>
            <a:r>
              <a:rPr lang="en-US" dirty="0"/>
              <a:t>, not necessarily fraud</a:t>
            </a:r>
          </a:p>
          <a:p>
            <a:pPr marL="457200" indent="-457200">
              <a:buFont typeface="Arial" panose="020B0604020202020204" pitchFamily="34" charset="0"/>
              <a:buChar char="•"/>
            </a:pPr>
            <a:r>
              <a:rPr lang="en-US" dirty="0"/>
              <a:t>Well-resourced and patient</a:t>
            </a:r>
          </a:p>
          <a:p>
            <a:pPr marL="457200" indent="-457200">
              <a:buFont typeface="Arial" panose="020B0604020202020204" pitchFamily="34" charset="0"/>
              <a:buChar char="•"/>
            </a:pPr>
            <a:r>
              <a:rPr lang="en-US" dirty="0"/>
              <a:t>Strategic and opportunistic</a:t>
            </a:r>
          </a:p>
          <a:p>
            <a:pPr marL="457200" indent="-457200">
              <a:buFont typeface="Arial" panose="020B0604020202020204" pitchFamily="34" charset="0"/>
              <a:buChar char="•"/>
            </a:pPr>
            <a:r>
              <a:rPr lang="en-US" dirty="0"/>
              <a:t>Plausible deniability replaced with attribution</a:t>
            </a:r>
          </a:p>
          <a:p>
            <a:endParaRPr lang="en-US" dirty="0"/>
          </a:p>
          <a:p>
            <a:r>
              <a:rPr lang="en-US" b="1" dirty="0"/>
              <a:t>MO very different from criminals</a:t>
            </a:r>
          </a:p>
        </p:txBody>
      </p:sp>
    </p:spTree>
    <p:extLst>
      <p:ext uri="{BB962C8B-B14F-4D97-AF65-F5344CB8AC3E}">
        <p14:creationId xmlns:p14="http://schemas.microsoft.com/office/powerpoint/2010/main" val="213597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460EF-94EF-6C44-8C1D-722A36DC27D0}"/>
              </a:ext>
            </a:extLst>
          </p:cNvPr>
          <p:cNvSpPr>
            <a:spLocks noGrp="1"/>
          </p:cNvSpPr>
          <p:nvPr>
            <p:ph type="ctrTitle"/>
          </p:nvPr>
        </p:nvSpPr>
        <p:spPr/>
        <p:txBody>
          <a:bodyPr/>
          <a:lstStyle/>
          <a:p>
            <a:r>
              <a:rPr lang="en-US" dirty="0"/>
              <a:t>5. Understand the likely attacker’s likely motivation and capabilities</a:t>
            </a:r>
          </a:p>
        </p:txBody>
      </p:sp>
      <p:sp>
        <p:nvSpPr>
          <p:cNvPr id="3" name="Subtitle 2">
            <a:extLst>
              <a:ext uri="{FF2B5EF4-FFF2-40B4-BE49-F238E27FC236}">
                <a16:creationId xmlns:a16="http://schemas.microsoft.com/office/drawing/2014/main" xmlns="" id="{6DFB3B65-0A2D-2E46-8FE2-B0EC0DFADB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263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Custom</PresentationFormat>
  <Paragraphs>186</Paragraphs>
  <Slides>24</Slides>
  <Notes>13</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Cybersecurity of election technology: what can states do</vt:lpstr>
      <vt:lpstr>PowerPoint Presentation</vt:lpstr>
      <vt:lpstr>1. Accept risks are related to paper and digital</vt:lpstr>
      <vt:lpstr>Technology does not matter</vt:lpstr>
      <vt:lpstr>2. Innovation cannot come at cost of legal requirements (including security)</vt:lpstr>
      <vt:lpstr>Cyber-related attack vectors</vt:lpstr>
      <vt:lpstr>3. Understand your risk profile</vt:lpstr>
      <vt:lpstr>Politically motivated attackers</vt:lpstr>
      <vt:lpstr>5. Understand the likely attacker’s likely motivation and capabilities</vt:lpstr>
      <vt:lpstr>6. Comprehensive risk assessment and mitigation</vt:lpstr>
      <vt:lpstr>6.1 Technical measures</vt:lpstr>
      <vt:lpstr>Secure (election) technology</vt:lpstr>
      <vt:lpstr>6.2 Management and communication</vt:lpstr>
      <vt:lpstr>6.3 Stakeholderism, including candidates</vt:lpstr>
      <vt:lpstr>6.4 Dependencies and supply chain</vt:lpstr>
      <vt:lpstr>Agressively open vulnerability management (Estonia, 2017)</vt:lpstr>
      <vt:lpstr>Aggressively open vulnerability management (Estonia, 2017)</vt:lpstr>
      <vt:lpstr>6.5 Rely on ecosystem, security/risk level</vt:lpstr>
      <vt:lpstr>Start small </vt:lpstr>
      <vt:lpstr>6.7 Prepare for political and hybrid </vt:lpstr>
      <vt:lpstr>7. Prepare for the likely (make meddling ineffective) and the detrimental (keep elections running)</vt:lpstr>
      <vt:lpstr>Cyber security of election technology</vt:lpstr>
      <vt:lpstr>Need for international cooperation</vt:lpstr>
      <vt:lpstr>No 100% security 100% of time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2014-05-22T10:54:41Z</dcterms:created>
  <dcterms:modified xsi:type="dcterms:W3CDTF">2018-05-18T14:39:37Z</dcterms:modified>
</cp:coreProperties>
</file>