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2" r:id="rId2"/>
    <p:sldId id="662" r:id="rId3"/>
    <p:sldId id="663" r:id="rId4"/>
    <p:sldId id="664" r:id="rId5"/>
    <p:sldId id="665" r:id="rId6"/>
    <p:sldId id="666" r:id="rId7"/>
    <p:sldId id="667" r:id="rId8"/>
    <p:sldId id="647" r:id="rId9"/>
  </p:sldIdLst>
  <p:sldSz cx="9144000" cy="6858000" type="screen4x3"/>
  <p:notesSz cx="9926638" cy="6797675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99"/>
    <a:srgbClr val="A8B8FF"/>
    <a:srgbClr val="FF9999"/>
    <a:srgbClr val="C4CE6A"/>
    <a:srgbClr val="004685"/>
    <a:srgbClr val="8BA2C4"/>
    <a:srgbClr val="EBEBEB"/>
    <a:srgbClr val="F4F4F4"/>
    <a:srgbClr val="002E55"/>
    <a:srgbClr val="468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65397" autoAdjust="0"/>
  </p:normalViewPr>
  <p:slideViewPr>
    <p:cSldViewPr>
      <p:cViewPr varScale="1">
        <p:scale>
          <a:sx n="62" d="100"/>
          <a:sy n="62" d="100"/>
        </p:scale>
        <p:origin x="-2069" y="-86"/>
      </p:cViewPr>
      <p:guideLst>
        <p:guide orient="horz" pos="35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781CE-074E-4436-94FD-761CFF8DD895}" type="datetimeFigureOut">
              <a:rPr lang="sv-SE" smtClean="0"/>
              <a:pPr/>
              <a:t>2018-05-18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86520-1613-41EF-8A5E-8718D4E348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826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107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552" y="3228899"/>
            <a:ext cx="7279535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2" y="6457794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107" y="6457794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AFB6AE-33DD-4D79-A714-97031D4EAB4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65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84" charset="0"/>
        <a:ea typeface="+mn-ea"/>
        <a:cs typeface="Tahoma" pitchFamily="8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FC747-0A80-4CD0-ABBF-A5EE2DE82A1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683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58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27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5428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764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79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3096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Tahoma" pitchFamily="84" charset="0"/>
              <a:ea typeface="+mn-ea"/>
              <a:cs typeface="Tahoma" pitchFamily="8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B6AE-33DD-4D79-A714-97031D4EAB4F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363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74CD5-770E-419A-86B8-6E86F07771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6D34D-D223-4651-B7B0-A7A33A8A1AE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9A09E-93F9-46CA-86BD-AECF8BD958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8226E-85AB-4FC1-9557-8261844722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34F42-EC14-4CAE-817A-BB0261C355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0398A-FB4C-4836-A748-AF2AAB0580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E9FC-E876-4315-97ED-F9A8697DD8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8A88-FBE3-45C4-B883-B0AAEFB8C4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4B701-96A3-43FD-AEA5-D1FB9B03118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E307B-9284-4FB3-B5E5-AA69F9CA81A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14DE-4F17-48C2-81CB-BB96D55C8E4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74BB619-2E81-481A-B079-168DB6792B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324600"/>
            <a:ext cx="9144000" cy="304800"/>
          </a:xfrm>
          <a:prstGeom prst="rect">
            <a:avLst/>
          </a:prstGeom>
          <a:solidFill>
            <a:srgbClr val="6395C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60A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6400800" y="63246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sv-SE" sz="1400">
                <a:solidFill>
                  <a:schemeClr val="bg1"/>
                </a:solidFill>
              </a:rPr>
              <a:t>International</a:t>
            </a:r>
            <a:r>
              <a:rPr lang="sv-SE" sz="1300">
                <a:solidFill>
                  <a:schemeClr val="bg1"/>
                </a:solidFill>
              </a:rPr>
              <a:t> IDEA</a:t>
            </a:r>
          </a:p>
        </p:txBody>
      </p:sp>
      <p:pic>
        <p:nvPicPr>
          <p:cNvPr id="1034" name="Picture 14" descr="idea_small_rg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" y="609600"/>
            <a:ext cx="7366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1422400" y="1346200"/>
            <a:ext cx="254000" cy="254000"/>
          </a:xfrm>
          <a:prstGeom prst="rect">
            <a:avLst/>
          </a:prstGeom>
          <a:solidFill>
            <a:srgbClr val="00316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84" charset="0"/>
          <a:cs typeface="Tahoma" pitchFamily="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473021" y="1700808"/>
            <a:ext cx="84582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Working Session: What type of cyber-attacks can occur? </a:t>
            </a:r>
          </a:p>
          <a:p>
            <a:pPr algn="ctr"/>
            <a:endParaRPr lang="en-US" sz="2000" dirty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buClr>
                <a:srgbClr val="AD1A0F"/>
              </a:buClr>
              <a:buFont typeface="Verdana" pitchFamily="34" charset="0"/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algn="ctr">
              <a:buClr>
                <a:srgbClr val="AD1A0F"/>
              </a:buClr>
              <a:buFont typeface="Verdana" pitchFamily="34" charset="0"/>
              <a:buNone/>
            </a:pPr>
            <a:endParaRPr lang="en-US" sz="4000" b="1" dirty="0"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5A06BC4-A02B-4164-ABB2-892F0EA39D4B}"/>
              </a:ext>
            </a:extLst>
          </p:cNvPr>
          <p:cNvSpPr txBox="1"/>
          <p:nvPr/>
        </p:nvSpPr>
        <p:spPr>
          <a:xfrm>
            <a:off x="473021" y="494785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Peter Wolf</a:t>
            </a:r>
          </a:p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15</a:t>
            </a:r>
            <a:r>
              <a:rPr lang="en-US" sz="1800" baseline="30000" dirty="0">
                <a:solidFill>
                  <a:schemeClr val="bg2">
                    <a:lumMod val="75000"/>
                  </a:schemeClr>
                </a:solidFill>
              </a:rPr>
              <a:t>th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 Council of Europe EMB Conference “Security in Elections”</a:t>
            </a:r>
          </a:p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International IDEA</a:t>
            </a:r>
          </a:p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Oslo, Norway, 19-20 April 2018</a:t>
            </a:r>
          </a:p>
          <a:p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8BBA7E9-518F-427D-B5E8-7BDE06D29325}"/>
              </a:ext>
            </a:extLst>
          </p:cNvPr>
          <p:cNvSpPr/>
          <p:nvPr/>
        </p:nvSpPr>
        <p:spPr>
          <a:xfrm>
            <a:off x="2179611" y="27089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The Impact of cyber risks on stakeholder trust throughout the electoral cycle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59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46"/>
    </mc:Choice>
    <mc:Fallback xmlns="">
      <p:transition spd="slow" advTm="1274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408712" cy="1360133"/>
          </a:xfrm>
        </p:spPr>
        <p:txBody>
          <a:bodyPr/>
          <a:lstStyle/>
          <a:p>
            <a:r>
              <a:rPr lang="en-US" sz="3200" dirty="0"/>
              <a:t>Which cyber risks can have and impact on stakeholder trust?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2617547"/>
            <a:ext cx="7787208" cy="289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Revisiting an old list of risk categories:</a:t>
            </a:r>
            <a:endParaRPr lang="en-US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Breakdowns, failures, malfunctioning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Manipulation from outside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Manipulation from inside</a:t>
            </a: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1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768752" cy="1360133"/>
          </a:xfrm>
        </p:spPr>
        <p:txBody>
          <a:bodyPr/>
          <a:lstStyle/>
          <a:p>
            <a:r>
              <a:rPr lang="en-US" sz="3200" dirty="0"/>
              <a:t>The risk of breakdowns, failures, malfunctioning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2060848"/>
            <a:ext cx="7787208" cy="322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Until recently often the main technical concern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Many emerging best practices</a:t>
            </a:r>
          </a:p>
          <a:p>
            <a:pPr lvl="1"/>
            <a:r>
              <a:rPr lang="en-US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Avoiding rushed implementation</a:t>
            </a:r>
          </a:p>
          <a:p>
            <a:pPr lvl="1"/>
            <a:r>
              <a:rPr lang="en-US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Gradual, phased introduction</a:t>
            </a:r>
          </a:p>
          <a:p>
            <a:pPr lvl="1"/>
            <a:r>
              <a:rPr lang="en-US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Pilot projects and testing</a:t>
            </a:r>
          </a:p>
          <a:p>
            <a:pPr lvl="1"/>
            <a:r>
              <a:rPr lang="en-US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Securing infrastructure and resources 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Predictability and order as pathway to trust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Related: interpretation of failures by stakeholders</a:t>
            </a: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0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768752" cy="1360133"/>
          </a:xfrm>
        </p:spPr>
        <p:txBody>
          <a:bodyPr/>
          <a:lstStyle/>
          <a:p>
            <a:r>
              <a:rPr lang="en-US" sz="3200" dirty="0"/>
              <a:t>The risk of manipulation from outside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2094289"/>
            <a:ext cx="77872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security experts warned for a long time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Until recently often not taken seriously enough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Aiming at perception vs data manipulation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Perception possibly easier, more effective target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Despite some very poorly secured systems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Researchers: adversaries or allies?</a:t>
            </a:r>
          </a:p>
          <a:p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55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768752" cy="1360133"/>
          </a:xfrm>
        </p:spPr>
        <p:txBody>
          <a:bodyPr/>
          <a:lstStyle/>
          <a:p>
            <a:r>
              <a:rPr lang="en-US" sz="3200" dirty="0"/>
              <a:t>The risk of manipulation from inside (the EMB)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1916832"/>
            <a:ext cx="77872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A5A18926-374E-4B99-8723-2926010E5C6A}"/>
              </a:ext>
            </a:extLst>
          </p:cNvPr>
          <p:cNvSpPr txBox="1">
            <a:spLocks/>
          </p:cNvSpPr>
          <p:nvPr/>
        </p:nvSpPr>
        <p:spPr bwMode="auto">
          <a:xfrm>
            <a:off x="1113656" y="2291680"/>
            <a:ext cx="7274768" cy="373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risk to success: prevention of manipulation globally a success of election technology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very real ‘inside’ risk: lack of resources and staff capacity at EMBs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Questioned competence detrimental to trust building</a:t>
            </a:r>
          </a:p>
          <a:p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1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768752" cy="1360133"/>
          </a:xfrm>
        </p:spPr>
        <p:txBody>
          <a:bodyPr/>
          <a:lstStyle/>
          <a:p>
            <a:r>
              <a:rPr lang="en-US" sz="3200" dirty="0"/>
              <a:t>The risk of manipulation from inside (the electoral process/stakeholders)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1916832"/>
            <a:ext cx="77872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A5A18926-374E-4B99-8723-2926010E5C6A}"/>
              </a:ext>
            </a:extLst>
          </p:cNvPr>
          <p:cNvSpPr txBox="1">
            <a:spLocks/>
          </p:cNvSpPr>
          <p:nvPr/>
        </p:nvSpPr>
        <p:spPr bwMode="auto">
          <a:xfrm>
            <a:off x="1113656" y="2291680"/>
            <a:ext cx="7787208" cy="373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Failure to understand and meet stakeholder expectations – and adverse impact on trust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Increasing </a:t>
            </a:r>
            <a:r>
              <a:rPr lang="en-US" kern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politization</a:t>
            </a: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polarization of election technology in many forms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Demand for technology by stakeholders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Rejection of technology by stakeholders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 ambitious tech plans leading to postponing elections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Controversy related to commercial aspects</a:t>
            </a:r>
          </a:p>
          <a:p>
            <a:pPr lvl="1"/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Appeals against results based on technical shortcomings</a:t>
            </a:r>
          </a:p>
          <a:p>
            <a:pPr lvl="1"/>
            <a:endParaRPr lang="en-US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8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4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408712" cy="1360133"/>
          </a:xfrm>
        </p:spPr>
        <p:txBody>
          <a:bodyPr/>
          <a:lstStyle/>
          <a:p>
            <a:r>
              <a:rPr lang="en-US" sz="3200" dirty="0"/>
              <a:t>Which cyber risks can have and impact on stakeholder trust?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3D81DC89-808D-4588-95F8-1AA1632F3567}"/>
              </a:ext>
            </a:extLst>
          </p:cNvPr>
          <p:cNvSpPr txBox="1">
            <a:spLocks/>
          </p:cNvSpPr>
          <p:nvPr/>
        </p:nvSpPr>
        <p:spPr bwMode="auto">
          <a:xfrm>
            <a:off x="961256" y="2060849"/>
            <a:ext cx="778720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Towards a new list:</a:t>
            </a:r>
            <a:endParaRPr lang="en-US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Breakdowns, failures, malfunctioning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Manipulation from outside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Manipulation from inside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Undermining public perception 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Lack of resources, capacity, competence</a:t>
            </a:r>
          </a:p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Lack of stakeholder involvement and buy-in</a:t>
            </a:r>
          </a:p>
          <a:p>
            <a:endParaRPr lang="en-US" kern="0" dirty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54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00715"/>
            <a:ext cx="6408712" cy="712061"/>
          </a:xfrm>
        </p:spPr>
        <p:txBody>
          <a:bodyPr/>
          <a:lstStyle/>
          <a:p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232" y="2924943"/>
            <a:ext cx="7787208" cy="275202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solidFill>
                  <a:schemeClr val="tx2"/>
                </a:solidFill>
              </a:rPr>
              <a:t>Thank You!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1680" y="46988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55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3164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84" charset="0"/>
            <a:cs typeface="Tahoma" pitchFamily="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84" charset="0"/>
            <a:cs typeface="Tahoma" pitchFamily="8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55503</TotalTime>
  <Words>339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PowerPoint Presentation</vt:lpstr>
      <vt:lpstr>Which cyber risks can have and impact on stakeholder trust?</vt:lpstr>
      <vt:lpstr>The risk of breakdowns, failures, malfunctioning </vt:lpstr>
      <vt:lpstr>The risk of manipulation from outside</vt:lpstr>
      <vt:lpstr>The risk of manipulation from inside (the EMB)</vt:lpstr>
      <vt:lpstr>The risk of manipulation from inside (the electoral process/stakeholders)</vt:lpstr>
      <vt:lpstr>Which cyber risks can have and impact on stakeholder trust?</vt:lpstr>
      <vt:lpstr>PowerPoint Presentation</vt:lpstr>
    </vt:vector>
  </TitlesOfParts>
  <Company>Kristina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Jonas</dc:creator>
  <cp:lastModifiedBy>LEE Victoria</cp:lastModifiedBy>
  <cp:revision>932</cp:revision>
  <cp:lastPrinted>2018-04-18T10:18:47Z</cp:lastPrinted>
  <dcterms:created xsi:type="dcterms:W3CDTF">2013-08-04T10:10:33Z</dcterms:created>
  <dcterms:modified xsi:type="dcterms:W3CDTF">2018-05-18T14:35:23Z</dcterms:modified>
</cp:coreProperties>
</file>