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D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-72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itlisla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lapealkiri 16"/>
          <p:cNvSpPr>
            <a:spLocks noGrp="1"/>
          </p:cNvSpPr>
          <p:nvPr>
            <p:ph type="subTitle" idx="1"/>
          </p:nvPr>
        </p:nvSpPr>
        <p:spPr>
          <a:xfrm>
            <a:off x="719403" y="4149080"/>
            <a:ext cx="10472928" cy="1752600"/>
          </a:xfrm>
        </p:spPr>
        <p:txBody>
          <a:bodyPr lIns="0" rIns="18288" anchor="t">
            <a:normAutofit/>
          </a:bodyPr>
          <a:lstStyle>
            <a:lvl1pPr marL="0" marR="3429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t-EE" smtClean="0"/>
              <a:t>Klõpsake juhtslaidi alapealkirja laadi redigeerimiseks</a:t>
            </a:r>
            <a:endParaRPr kumimoji="0" lang="en-US" dirty="0"/>
          </a:p>
        </p:txBody>
      </p:sp>
      <p:sp>
        <p:nvSpPr>
          <p:cNvPr id="8" name="Pealkiri 7"/>
          <p:cNvSpPr>
            <a:spLocks noGrp="1"/>
          </p:cNvSpPr>
          <p:nvPr>
            <p:ph type="title"/>
          </p:nvPr>
        </p:nvSpPr>
        <p:spPr>
          <a:xfrm>
            <a:off x="609600" y="2132856"/>
            <a:ext cx="10972800" cy="1584176"/>
          </a:xfrm>
        </p:spPr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t-EE" smtClean="0"/>
              <a:t>Muutke pealkirja laadi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05651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pealkirja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t-EE" smtClean="0"/>
              <a:t>Redigeeri juhtslaidi tekstilaade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04628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t-EE" smtClean="0"/>
              <a:t>Muutke pealkirja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Redigeeri juhtslaidi tekstilaade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22915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handatud 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60391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t-EE" smtClean="0"/>
              <a:t>Klõpsake juhtslaidi alapealkirja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5107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pealkirja laadi</a:t>
            </a:r>
            <a:endParaRPr kumimoji="0" lang="en-US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23392" y="2204864"/>
            <a:ext cx="10959008" cy="4032448"/>
          </a:xfrm>
        </p:spPr>
        <p:txBody>
          <a:bodyPr/>
          <a:lstStyle>
            <a:lvl1pPr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Clr>
                <a:srgbClr val="0070C0"/>
              </a:buClr>
              <a:buFont typeface="Wingdings 2" pitchFamily="18" charset="2"/>
              <a:buChar char=""/>
              <a:defRPr sz="2250"/>
            </a:lvl1pPr>
            <a:lvl2pPr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defRPr/>
            </a:lvl2pPr>
            <a:lvl3pPr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defRPr/>
            </a:lvl3pPr>
            <a:lvl4pPr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defRPr/>
            </a:lvl4pPr>
            <a:lvl5pPr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defRPr/>
            </a:lvl5pPr>
          </a:lstStyle>
          <a:p>
            <a:pPr lvl="0" eaLnBrk="1" latinLnBrk="0" hangingPunct="1"/>
            <a:r>
              <a:rPr lang="et-EE" smtClean="0"/>
              <a:t>Redigeeri juhtslaidi tekstilaade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 i="0">
                <a:solidFill>
                  <a:srgbClr val="00B0F0"/>
                </a:solidFill>
                <a:latin typeface="+mn-lt"/>
              </a:defRPr>
            </a:lvl1pPr>
          </a:lstStyle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2020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aotise pä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t-EE" smtClean="0"/>
              <a:t>Redigeeri juhtslaidi tekstilaade</a:t>
            </a:r>
          </a:p>
        </p:txBody>
      </p:sp>
      <p:sp>
        <p:nvSpPr>
          <p:cNvPr id="7" name="Pealkiri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GB"/>
          </a:p>
        </p:txBody>
      </p:sp>
      <p:sp>
        <p:nvSpPr>
          <p:cNvPr id="8" name="Kuupäeva kohatäid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9" name="Jaluse kohatäid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0" name="Slaidinumbri kohatä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 i="0">
                <a:solidFill>
                  <a:srgbClr val="00B0F0"/>
                </a:solidFill>
              </a:defRPr>
            </a:lvl1pPr>
          </a:lstStyle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7638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t-EE" smtClean="0"/>
              <a:t>Muutke pealkirja laadi</a:t>
            </a:r>
            <a:endParaRPr kumimoji="0" lang="en-US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t-EE" smtClean="0"/>
              <a:t>Redigeeri juhtslaidi tekstilaade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t-EE" smtClean="0"/>
              <a:t>Redigeeri juhtslaidi tekstilaade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23580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t-EE" smtClean="0"/>
              <a:t>Muutke pealkirja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t-EE" smtClean="0"/>
              <a:t>Redigeeri juhtslaidi tekstilaade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6193369" y="1859760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t-EE" smtClean="0"/>
              <a:t>Redigeeri juhtslaidi tekstilaade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t-EE" smtClean="0"/>
              <a:t>Redigeeri juhtslaidi tekstilaade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93369" y="2514600"/>
            <a:ext cx="5389033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t-EE" smtClean="0"/>
              <a:t>Redigeeri juhtslaidi tekstilaade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9545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09600" y="2790056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37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t-EE" smtClean="0"/>
              <a:t>Muutke pealkirja laadi</a:t>
            </a:r>
            <a:endParaRPr kumimoji="0" lang="en-US" dirty="0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0048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6641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9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t-EE" smtClean="0"/>
              <a:t>Muutke pealkirja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050"/>
            </a:lvl1pPr>
            <a:lvl2pPr indent="0" algn="l">
              <a:buNone/>
              <a:defRPr sz="900"/>
            </a:lvl2pPr>
            <a:lvl3pPr indent="0" algn="l">
              <a:buNone/>
              <a:defRPr sz="750"/>
            </a:lvl3pPr>
            <a:lvl4pPr indent="0" algn="l">
              <a:buNone/>
              <a:defRPr sz="675"/>
            </a:lvl4pPr>
            <a:lvl5pPr indent="0" algn="l">
              <a:buNone/>
              <a:defRPr sz="675"/>
            </a:lvl5pPr>
          </a:lstStyle>
          <a:p>
            <a:pPr lvl="0" eaLnBrk="1" latinLnBrk="0" hangingPunct="1"/>
            <a:r>
              <a:rPr kumimoji="0" lang="et-EE" smtClean="0"/>
              <a:t>Redigeeri juhtslaidi tekstilaade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10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lang="et-EE" smtClean="0"/>
              <a:t>Redigeeri juhtslaidi tekstilaade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64096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Ühe lõigatud ja ümardatud nurgaga ristkülik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Täisnurkne kolmnur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1500" b="1">
                <a:solidFill>
                  <a:schemeClr val="tx2"/>
                </a:solidFill>
              </a:defRPr>
            </a:lvl1pPr>
          </a:lstStyle>
          <a:p>
            <a:r>
              <a:rPr kumimoji="0" lang="et-EE" smtClean="0"/>
              <a:t>Muutke pealkirja laadi</a:t>
            </a:r>
            <a:endParaRPr kumimoji="0" lang="en-US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188"/>
              </a:spcBef>
              <a:buFontTx/>
              <a:buNone/>
              <a:defRPr sz="975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t-EE" smtClean="0"/>
              <a:t>Redigeeri juhtslaidi tekstilaade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>
          <a:xfrm>
            <a:off x="10769600" y="6356353"/>
            <a:ext cx="812800" cy="365125"/>
          </a:xfrm>
        </p:spPr>
        <p:txBody>
          <a:bodyPr/>
          <a:lstStyle/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t-EE" smtClean="0"/>
              <a:t>Pildi lisamiseks klõpsake ikooni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53381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lt 13" descr="VVK-uus-web-1.jpg"/>
          <p:cNvPicPr>
            <a:picLocks noChangeAspect="1"/>
          </p:cNvPicPr>
          <p:nvPr/>
        </p:nvPicPr>
        <p:blipFill>
          <a:blip r:embed="rId15" cstate="print"/>
          <a:srcRect t="6138" r="1963"/>
          <a:stretch>
            <a:fillRect/>
          </a:stretch>
        </p:blipFill>
        <p:spPr>
          <a:xfrm>
            <a:off x="0" y="3"/>
            <a:ext cx="12192000" cy="1123235"/>
          </a:xfrm>
          <a:prstGeom prst="rect">
            <a:avLst/>
          </a:prstGeom>
        </p:spPr>
      </p:pic>
      <p:sp>
        <p:nvSpPr>
          <p:cNvPr id="9" name="Pealkirja kohatäide 8"/>
          <p:cNvSpPr>
            <a:spLocks noGrp="1"/>
          </p:cNvSpPr>
          <p:nvPr>
            <p:ph type="title"/>
          </p:nvPr>
        </p:nvSpPr>
        <p:spPr>
          <a:xfrm>
            <a:off x="609600" y="1338504"/>
            <a:ext cx="10972800" cy="72234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t-EE" dirty="0" smtClean="0"/>
              <a:t>Klõpsake tiitlilaadi muutmiseks</a:t>
            </a:r>
            <a:endParaRPr kumimoji="0" lang="en-US" dirty="0"/>
          </a:p>
        </p:txBody>
      </p:sp>
      <p:sp>
        <p:nvSpPr>
          <p:cNvPr id="30" name="Teksti kohatäide 29"/>
          <p:cNvSpPr>
            <a:spLocks noGrp="1"/>
          </p:cNvSpPr>
          <p:nvPr>
            <p:ph type="body" idx="1"/>
          </p:nvPr>
        </p:nvSpPr>
        <p:spPr>
          <a:xfrm>
            <a:off x="609600" y="2204864"/>
            <a:ext cx="10972800" cy="403244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eaLnBrk="1" latinLnBrk="0" hangingPunct="1"/>
            <a:r>
              <a:rPr kumimoji="0" lang="et-EE" dirty="0" smtClean="0"/>
              <a:t>Klõpsake juhtslaidi teksti laadide redigeerimiseks</a:t>
            </a:r>
          </a:p>
          <a:p>
            <a:pPr lvl="1" eaLnBrk="1" latinLnBrk="0" hangingPunct="1"/>
            <a:r>
              <a:rPr kumimoji="0" lang="et-EE" dirty="0" smtClean="0"/>
              <a:t>Teine tase</a:t>
            </a:r>
          </a:p>
          <a:p>
            <a:pPr lvl="2" eaLnBrk="1" latinLnBrk="0" hangingPunct="1"/>
            <a:r>
              <a:rPr kumimoji="0" lang="et-EE" dirty="0" smtClean="0"/>
              <a:t>Kolmas tase</a:t>
            </a:r>
          </a:p>
          <a:p>
            <a:pPr lvl="3" eaLnBrk="1" latinLnBrk="0" hangingPunct="1"/>
            <a:r>
              <a:rPr kumimoji="0" lang="et-EE" dirty="0" smtClean="0"/>
              <a:t>Neljas tase</a:t>
            </a:r>
          </a:p>
          <a:p>
            <a:pPr lvl="4" eaLnBrk="1" latinLnBrk="0" hangingPunct="1"/>
            <a:r>
              <a:rPr kumimoji="0" lang="et-EE" dirty="0" smtClean="0"/>
              <a:t>Viies tase</a:t>
            </a:r>
            <a:endParaRPr kumimoji="0" lang="en-US" dirty="0"/>
          </a:p>
        </p:txBody>
      </p:sp>
      <p:sp>
        <p:nvSpPr>
          <p:cNvPr id="10" name="Kuupäeva kohatäide 9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7FC57E-DBA1-4912-B3C3-5500344EE5AB}" type="datetimeFigureOut">
              <a:rPr lang="et-EE" smtClean="0"/>
              <a:t>18.05.2018</a:t>
            </a:fld>
            <a:endParaRPr lang="et-EE"/>
          </a:p>
        </p:txBody>
      </p:sp>
      <p:sp>
        <p:nvSpPr>
          <p:cNvPr id="22" name="Jaluse kohatäide 21"/>
          <p:cNvSpPr>
            <a:spLocks noGrp="1"/>
          </p:cNvSpPr>
          <p:nvPr>
            <p:ph type="ftr" sz="quarter" idx="3"/>
          </p:nvPr>
        </p:nvSpPr>
        <p:spPr>
          <a:xfrm>
            <a:off x="3556000" y="6356353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4"/>
          </p:nvPr>
        </p:nvSpPr>
        <p:spPr>
          <a:xfrm>
            <a:off x="10566400" y="6356353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500" b="1" i="0">
                <a:solidFill>
                  <a:srgbClr val="00B0F0"/>
                </a:solidFill>
                <a:latin typeface="+mn-lt"/>
              </a:defRPr>
            </a:lvl1pPr>
          </a:lstStyle>
          <a:p>
            <a:fld id="{2D4182B5-7FD3-4E07-A4D7-D81C29D80D5A}" type="slidenum">
              <a:rPr lang="et-EE" smtClean="0"/>
              <a:t>‹#›</a:t>
            </a:fld>
            <a:endParaRPr lang="et-EE"/>
          </a:p>
        </p:txBody>
      </p:sp>
      <p:pic>
        <p:nvPicPr>
          <p:cNvPr id="3" name="Pilt 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4447709" cy="109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8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75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rtl="0" eaLnBrk="1" latinLnBrk="0" hangingPunct="1">
        <a:spcBef>
          <a:spcPts val="0"/>
        </a:spcBef>
        <a:buClr>
          <a:srgbClr val="7030A0"/>
        </a:buClr>
        <a:buSzPct val="95000"/>
        <a:buFont typeface="Wingdings" pitchFamily="2" charset="2"/>
        <a:buChar char="§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" indent="0" algn="l" rtl="0" eaLnBrk="1" latinLnBrk="0" hangingPunct="1">
        <a:spcBef>
          <a:spcPts val="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" indent="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81000" indent="0" algn="l" rtl="0" eaLnBrk="1" latinLnBrk="0" hangingPunct="1">
        <a:spcBef>
          <a:spcPts val="0"/>
        </a:spcBef>
        <a:buClr>
          <a:schemeClr val="accent1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" indent="0" algn="l" rtl="0" eaLnBrk="1" latinLnBrk="0" hangingPunct="1">
        <a:spcBef>
          <a:spcPts val="0"/>
        </a:spcBef>
        <a:buClr>
          <a:schemeClr val="accent1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5773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37160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3716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Risk management and elections: the Estonian experience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2400" dirty="0" smtClean="0"/>
              <a:t>Priit Vinkel – Head of </a:t>
            </a:r>
            <a:r>
              <a:rPr lang="et-EE" sz="2400" dirty="0" err="1" smtClean="0"/>
              <a:t>State</a:t>
            </a:r>
            <a:r>
              <a:rPr lang="et-EE" sz="2400" dirty="0" smtClean="0"/>
              <a:t> </a:t>
            </a:r>
            <a:r>
              <a:rPr lang="et-EE" sz="2400" dirty="0" err="1" smtClean="0"/>
              <a:t>Electoral</a:t>
            </a:r>
            <a:r>
              <a:rPr lang="et-EE" sz="2400" dirty="0" smtClean="0"/>
              <a:t> Office of Estonia</a:t>
            </a:r>
          </a:p>
        </p:txBody>
      </p:sp>
    </p:spTree>
    <p:extLst>
      <p:ext uri="{BB962C8B-B14F-4D97-AF65-F5344CB8AC3E}">
        <p14:creationId xmlns:p14="http://schemas.microsoft.com/office/powerpoint/2010/main" val="424968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Voting</a:t>
            </a:r>
            <a:r>
              <a:rPr lang="et-EE" dirty="0" smtClean="0"/>
              <a:t> </a:t>
            </a:r>
            <a:r>
              <a:rPr lang="et-EE" dirty="0" err="1" smtClean="0"/>
              <a:t>Period</a:t>
            </a:r>
            <a:endParaRPr lang="et-EE" dirty="0"/>
          </a:p>
        </p:txBody>
      </p:sp>
      <p:pic>
        <p:nvPicPr>
          <p:cNvPr id="4" name="Sisu kohatäid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498" y="2060848"/>
            <a:ext cx="9285962" cy="3757123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5" name="Ristkülik 4"/>
          <p:cNvSpPr/>
          <p:nvPr/>
        </p:nvSpPr>
        <p:spPr>
          <a:xfrm>
            <a:off x="363255" y="2580362"/>
            <a:ext cx="2192055" cy="3118980"/>
          </a:xfrm>
          <a:prstGeom prst="rect">
            <a:avLst/>
          </a:prstGeom>
          <a:solidFill>
            <a:srgbClr val="A2D9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err="1" smtClean="0">
                <a:solidFill>
                  <a:schemeClr val="tx1"/>
                </a:solidFill>
              </a:rPr>
              <a:t>Voting</a:t>
            </a:r>
            <a:r>
              <a:rPr lang="et-EE" dirty="0" smtClean="0">
                <a:solidFill>
                  <a:schemeClr val="tx1"/>
                </a:solidFill>
              </a:rPr>
              <a:t> </a:t>
            </a:r>
            <a:r>
              <a:rPr lang="et-EE" dirty="0" err="1">
                <a:solidFill>
                  <a:schemeClr val="tx1"/>
                </a:solidFill>
              </a:rPr>
              <a:t>a</a:t>
            </a:r>
            <a:r>
              <a:rPr lang="et-EE" dirty="0" err="1" smtClean="0">
                <a:solidFill>
                  <a:schemeClr val="tx1"/>
                </a:solidFill>
              </a:rPr>
              <a:t>broad</a:t>
            </a:r>
            <a:endParaRPr lang="et-EE" dirty="0" smtClean="0">
              <a:solidFill>
                <a:schemeClr val="tx1"/>
              </a:solidFill>
            </a:endParaRPr>
          </a:p>
          <a:p>
            <a:pPr algn="ctr"/>
            <a:r>
              <a:rPr lang="et-EE" dirty="0" smtClean="0">
                <a:solidFill>
                  <a:schemeClr val="tx1"/>
                </a:solidFill>
              </a:rPr>
              <a:t>(</a:t>
            </a:r>
            <a:r>
              <a:rPr lang="et-EE" dirty="0" err="1" smtClean="0">
                <a:solidFill>
                  <a:schemeClr val="tx1"/>
                </a:solidFill>
              </a:rPr>
              <a:t>by</a:t>
            </a:r>
            <a:r>
              <a:rPr lang="et-EE" dirty="0" smtClean="0">
                <a:solidFill>
                  <a:schemeClr val="tx1"/>
                </a:solidFill>
              </a:rPr>
              <a:t> post </a:t>
            </a:r>
            <a:r>
              <a:rPr lang="et-EE" dirty="0" err="1" smtClean="0">
                <a:solidFill>
                  <a:schemeClr val="tx1"/>
                </a:solidFill>
              </a:rPr>
              <a:t>or</a:t>
            </a:r>
            <a:r>
              <a:rPr lang="et-EE" dirty="0" smtClean="0">
                <a:solidFill>
                  <a:schemeClr val="tx1"/>
                </a:solidFill>
              </a:rPr>
              <a:t> in </a:t>
            </a:r>
            <a:r>
              <a:rPr lang="et-EE" dirty="0" err="1" smtClean="0">
                <a:solidFill>
                  <a:schemeClr val="tx1"/>
                </a:solidFill>
              </a:rPr>
              <a:t>embassies</a:t>
            </a:r>
            <a:r>
              <a:rPr lang="et-EE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0326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Estonian </a:t>
            </a:r>
            <a:r>
              <a:rPr lang="et-EE" dirty="0" err="1" smtClean="0"/>
              <a:t>Elections</a:t>
            </a:r>
            <a:r>
              <a:rPr lang="et-EE" dirty="0" smtClean="0"/>
              <a:t> and IT</a:t>
            </a:r>
            <a:endParaRPr lang="et-EE" dirty="0"/>
          </a:p>
        </p:txBody>
      </p:sp>
      <p:sp>
        <p:nvSpPr>
          <p:cNvPr id="5" name="Sisu kohatäid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Internet </a:t>
            </a:r>
            <a:r>
              <a:rPr lang="et-EE" dirty="0" err="1" smtClean="0"/>
              <a:t>Voting</a:t>
            </a:r>
            <a:r>
              <a:rPr lang="et-EE" dirty="0" smtClean="0"/>
              <a:t> </a:t>
            </a:r>
            <a:r>
              <a:rPr lang="et-EE" dirty="0" err="1" smtClean="0"/>
              <a:t>Infosystem</a:t>
            </a:r>
            <a:endParaRPr lang="et-EE" dirty="0" smtClean="0"/>
          </a:p>
          <a:p>
            <a:r>
              <a:rPr lang="et-EE" dirty="0" err="1" smtClean="0"/>
              <a:t>Election</a:t>
            </a:r>
            <a:r>
              <a:rPr lang="et-EE" dirty="0" smtClean="0"/>
              <a:t> </a:t>
            </a:r>
            <a:r>
              <a:rPr lang="et-EE" dirty="0" err="1" smtClean="0"/>
              <a:t>Management</a:t>
            </a:r>
            <a:r>
              <a:rPr lang="et-EE" dirty="0" smtClean="0"/>
              <a:t> </a:t>
            </a:r>
            <a:r>
              <a:rPr lang="et-EE" dirty="0" err="1" smtClean="0"/>
              <a:t>Infosystem</a:t>
            </a:r>
            <a:r>
              <a:rPr lang="et-EE" dirty="0" smtClean="0"/>
              <a:t> (</a:t>
            </a:r>
            <a:r>
              <a:rPr lang="et-EE" dirty="0" err="1" smtClean="0"/>
              <a:t>from</a:t>
            </a:r>
            <a:r>
              <a:rPr lang="et-EE" dirty="0" smtClean="0"/>
              <a:t> 2021 </a:t>
            </a:r>
            <a:r>
              <a:rPr lang="et-EE" dirty="0" err="1" smtClean="0"/>
              <a:t>electronic</a:t>
            </a:r>
            <a:r>
              <a:rPr lang="et-EE" dirty="0" smtClean="0"/>
              <a:t> </a:t>
            </a:r>
            <a:r>
              <a:rPr lang="et-EE" dirty="0" err="1" smtClean="0"/>
              <a:t>voters</a:t>
            </a:r>
            <a:r>
              <a:rPr lang="et-EE" dirty="0" smtClean="0"/>
              <a:t>’ </a:t>
            </a:r>
            <a:r>
              <a:rPr lang="et-EE" dirty="0" err="1" smtClean="0"/>
              <a:t>rolls</a:t>
            </a:r>
            <a:r>
              <a:rPr lang="et-EE" dirty="0" smtClean="0"/>
              <a:t>)</a:t>
            </a:r>
          </a:p>
          <a:p>
            <a:r>
              <a:rPr lang="et-EE" dirty="0" err="1" smtClean="0"/>
              <a:t>Election</a:t>
            </a:r>
            <a:r>
              <a:rPr lang="et-EE" dirty="0" smtClean="0"/>
              <a:t> </a:t>
            </a:r>
            <a:r>
              <a:rPr lang="et-EE" dirty="0" err="1" smtClean="0"/>
              <a:t>Webpage</a:t>
            </a:r>
            <a:endParaRPr lang="et-EE" dirty="0" smtClean="0"/>
          </a:p>
          <a:p>
            <a:endParaRPr lang="et-EE" dirty="0"/>
          </a:p>
          <a:p>
            <a:r>
              <a:rPr lang="et-EE" dirty="0" err="1" smtClean="0"/>
              <a:t>Auxilliary</a:t>
            </a:r>
            <a:r>
              <a:rPr lang="et-EE" dirty="0" smtClean="0"/>
              <a:t> </a:t>
            </a:r>
            <a:r>
              <a:rPr lang="et-EE" dirty="0" err="1" smtClean="0"/>
              <a:t>Systems</a:t>
            </a:r>
            <a:r>
              <a:rPr lang="et-EE" dirty="0" smtClean="0"/>
              <a:t> (</a:t>
            </a:r>
            <a:r>
              <a:rPr lang="et-EE" dirty="0" err="1" smtClean="0"/>
              <a:t>Population</a:t>
            </a:r>
            <a:r>
              <a:rPr lang="et-EE" dirty="0" smtClean="0"/>
              <a:t> Register, ID </a:t>
            </a:r>
            <a:r>
              <a:rPr lang="et-EE" dirty="0" err="1" smtClean="0"/>
              <a:t>card</a:t>
            </a:r>
            <a:r>
              <a:rPr lang="et-EE" dirty="0"/>
              <a:t> </a:t>
            </a:r>
            <a:r>
              <a:rPr lang="et-EE" dirty="0" err="1" smtClean="0"/>
              <a:t>infrastructure</a:t>
            </a:r>
            <a:r>
              <a:rPr lang="et-EE" dirty="0"/>
              <a:t> </a:t>
            </a:r>
            <a:r>
              <a:rPr lang="et-EE" dirty="0" err="1" smtClean="0"/>
              <a:t>etc</a:t>
            </a:r>
            <a:r>
              <a:rPr lang="et-EE" dirty="0" smtClean="0"/>
              <a:t>)</a:t>
            </a:r>
          </a:p>
          <a:p>
            <a:r>
              <a:rPr lang="et-EE" dirty="0" err="1" smtClean="0"/>
              <a:t>Party</a:t>
            </a:r>
            <a:r>
              <a:rPr lang="et-EE" dirty="0" smtClean="0"/>
              <a:t> </a:t>
            </a:r>
            <a:r>
              <a:rPr lang="et-EE" dirty="0" err="1" smtClean="0"/>
              <a:t>Webpages</a:t>
            </a:r>
            <a:r>
              <a:rPr lang="et-EE" dirty="0" smtClean="0"/>
              <a:t>, </a:t>
            </a:r>
            <a:r>
              <a:rPr lang="et-EE" dirty="0" err="1" smtClean="0"/>
              <a:t>e-mails</a:t>
            </a:r>
            <a:r>
              <a:rPr lang="et-EE" dirty="0" smtClean="0"/>
              <a:t> </a:t>
            </a:r>
            <a:r>
              <a:rPr lang="et-EE" dirty="0" err="1" smtClean="0"/>
              <a:t>etc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2260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Risk </a:t>
            </a:r>
            <a:r>
              <a:rPr lang="et-EE" dirty="0" err="1" smtClean="0"/>
              <a:t>Management</a:t>
            </a:r>
            <a:r>
              <a:rPr lang="et-EE" dirty="0" smtClean="0"/>
              <a:t> </a:t>
            </a:r>
            <a:r>
              <a:rPr lang="et-EE" dirty="0" err="1" smtClean="0"/>
              <a:t>Categories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Technical</a:t>
            </a:r>
            <a:endParaRPr lang="et-EE" dirty="0" smtClean="0"/>
          </a:p>
          <a:p>
            <a:r>
              <a:rPr lang="et-EE" dirty="0" err="1" smtClean="0"/>
              <a:t>Political</a:t>
            </a:r>
            <a:endParaRPr lang="et-EE" dirty="0" smtClean="0"/>
          </a:p>
          <a:p>
            <a:r>
              <a:rPr lang="et-EE" dirty="0" err="1" smtClean="0"/>
              <a:t>Managerial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Communicational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0869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Recommendations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Plan</a:t>
            </a:r>
            <a:r>
              <a:rPr lang="et-EE" dirty="0" smtClean="0"/>
              <a:t> </a:t>
            </a:r>
            <a:r>
              <a:rPr lang="et-EE" dirty="0" err="1" smtClean="0"/>
              <a:t>ahead</a:t>
            </a:r>
            <a:r>
              <a:rPr lang="et-EE" dirty="0" smtClean="0"/>
              <a:t>, </a:t>
            </a:r>
            <a:r>
              <a:rPr lang="et-EE" dirty="0" err="1" smtClean="0"/>
              <a:t>threat</a:t>
            </a:r>
            <a:r>
              <a:rPr lang="et-EE" dirty="0" smtClean="0"/>
              <a:t> </a:t>
            </a:r>
            <a:r>
              <a:rPr lang="et-EE" dirty="0" err="1" smtClean="0"/>
              <a:t>management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necessary</a:t>
            </a:r>
            <a:endParaRPr lang="et-EE" dirty="0" smtClean="0"/>
          </a:p>
          <a:p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key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cooperation</a:t>
            </a:r>
            <a:r>
              <a:rPr lang="et-EE" dirty="0" smtClean="0"/>
              <a:t> </a:t>
            </a:r>
            <a:r>
              <a:rPr lang="et-EE" dirty="0" err="1" smtClean="0"/>
              <a:t>between</a:t>
            </a:r>
            <a:r>
              <a:rPr lang="et-EE" dirty="0" smtClean="0"/>
              <a:t> all </a:t>
            </a:r>
            <a:r>
              <a:rPr lang="et-EE" dirty="0" err="1" smtClean="0"/>
              <a:t>actors</a:t>
            </a:r>
            <a:r>
              <a:rPr lang="et-EE" dirty="0" smtClean="0"/>
              <a:t> (</a:t>
            </a:r>
            <a:r>
              <a:rPr lang="et-EE" dirty="0" err="1" smtClean="0"/>
              <a:t>incl</a:t>
            </a:r>
            <a:r>
              <a:rPr lang="et-EE" dirty="0" smtClean="0"/>
              <a:t> </a:t>
            </a:r>
            <a:r>
              <a:rPr lang="et-EE" dirty="0" err="1" smtClean="0"/>
              <a:t>local</a:t>
            </a:r>
            <a:r>
              <a:rPr lang="et-EE" dirty="0" smtClean="0"/>
              <a:t> CERT and </a:t>
            </a:r>
            <a:r>
              <a:rPr lang="et-EE" dirty="0" err="1" smtClean="0"/>
              <a:t>others</a:t>
            </a:r>
            <a:r>
              <a:rPr lang="et-EE" dirty="0" smtClean="0"/>
              <a:t>) </a:t>
            </a:r>
          </a:p>
          <a:p>
            <a:r>
              <a:rPr lang="et-EE" dirty="0" err="1" smtClean="0"/>
              <a:t>Verification</a:t>
            </a:r>
            <a:r>
              <a:rPr lang="et-EE" dirty="0" smtClean="0"/>
              <a:t>, </a:t>
            </a:r>
            <a:r>
              <a:rPr lang="et-EE" dirty="0" err="1" smtClean="0"/>
              <a:t>publication</a:t>
            </a:r>
            <a:r>
              <a:rPr lang="et-EE" dirty="0" smtClean="0"/>
              <a:t>, </a:t>
            </a:r>
            <a:r>
              <a:rPr lang="et-EE" dirty="0" err="1" smtClean="0"/>
              <a:t>transparency</a:t>
            </a:r>
            <a:endParaRPr lang="et-EE" dirty="0" smtClean="0"/>
          </a:p>
          <a:p>
            <a:r>
              <a:rPr lang="et-EE" dirty="0" err="1" smtClean="0"/>
              <a:t>Election</a:t>
            </a:r>
            <a:r>
              <a:rPr lang="et-EE" dirty="0" smtClean="0"/>
              <a:t> </a:t>
            </a:r>
            <a:r>
              <a:rPr lang="et-EE" dirty="0" err="1" smtClean="0"/>
              <a:t>security</a:t>
            </a:r>
            <a:r>
              <a:rPr lang="et-EE" dirty="0" smtClean="0"/>
              <a:t> in NOT just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duty</a:t>
            </a:r>
            <a:r>
              <a:rPr lang="et-EE" dirty="0" smtClean="0"/>
              <a:t> of </a:t>
            </a:r>
            <a:r>
              <a:rPr lang="et-EE" dirty="0" err="1" smtClean="0"/>
              <a:t>the</a:t>
            </a:r>
            <a:r>
              <a:rPr lang="et-EE" dirty="0" smtClean="0"/>
              <a:t> EMB </a:t>
            </a:r>
            <a:r>
              <a:rPr lang="et-EE" dirty="0" err="1" smtClean="0"/>
              <a:t>but</a:t>
            </a:r>
            <a:r>
              <a:rPr lang="et-EE" dirty="0" smtClean="0"/>
              <a:t> of </a:t>
            </a:r>
            <a:r>
              <a:rPr lang="et-EE" dirty="0" err="1" smtClean="0"/>
              <a:t>the</a:t>
            </a:r>
            <a:r>
              <a:rPr lang="et-EE" dirty="0"/>
              <a:t> </a:t>
            </a:r>
            <a:r>
              <a:rPr lang="et-EE" dirty="0" err="1" smtClean="0"/>
              <a:t>government</a:t>
            </a:r>
            <a:r>
              <a:rPr lang="et-EE" dirty="0" smtClean="0"/>
              <a:t> in </a:t>
            </a:r>
            <a:r>
              <a:rPr lang="et-EE" dirty="0" err="1" smtClean="0"/>
              <a:t>general</a:t>
            </a:r>
            <a:endParaRPr lang="et-EE" dirty="0" smtClean="0"/>
          </a:p>
          <a:p>
            <a:r>
              <a:rPr lang="et-EE" dirty="0" err="1" smtClean="0"/>
              <a:t>Politically</a:t>
            </a:r>
            <a:r>
              <a:rPr lang="et-EE" dirty="0" smtClean="0"/>
              <a:t> </a:t>
            </a:r>
            <a:r>
              <a:rPr lang="et-EE" dirty="0" err="1" smtClean="0"/>
              <a:t>motivated</a:t>
            </a:r>
            <a:r>
              <a:rPr lang="et-EE" dirty="0" smtClean="0"/>
              <a:t> (</a:t>
            </a:r>
            <a:r>
              <a:rPr lang="et-EE" dirty="0" err="1" smtClean="0"/>
              <a:t>Hybrid</a:t>
            </a:r>
            <a:r>
              <a:rPr lang="et-EE" dirty="0" smtClean="0"/>
              <a:t>) </a:t>
            </a:r>
            <a:r>
              <a:rPr lang="et-EE" dirty="0" err="1" smtClean="0"/>
              <a:t>threats</a:t>
            </a:r>
            <a:r>
              <a:rPr lang="et-EE" dirty="0" smtClean="0"/>
              <a:t> are real and </a:t>
            </a:r>
            <a:r>
              <a:rPr lang="et-EE" dirty="0" err="1" smtClean="0"/>
              <a:t>should</a:t>
            </a:r>
            <a:r>
              <a:rPr lang="et-EE" dirty="0" smtClean="0"/>
              <a:t> </a:t>
            </a:r>
            <a:r>
              <a:rPr lang="et-EE" dirty="0" err="1" smtClean="0"/>
              <a:t>be</a:t>
            </a:r>
            <a:r>
              <a:rPr lang="et-EE" dirty="0" smtClean="0"/>
              <a:t> </a:t>
            </a:r>
            <a:r>
              <a:rPr lang="et-EE" dirty="0" err="1" smtClean="0"/>
              <a:t>addressed</a:t>
            </a:r>
            <a:r>
              <a:rPr lang="et-EE" dirty="0" smtClean="0"/>
              <a:t> (PR!)</a:t>
            </a:r>
          </a:p>
          <a:p>
            <a:r>
              <a:rPr lang="et-EE" dirty="0" err="1" smtClean="0"/>
              <a:t>Never</a:t>
            </a:r>
            <a:r>
              <a:rPr lang="et-EE" dirty="0" smtClean="0"/>
              <a:t> </a:t>
            </a:r>
            <a:r>
              <a:rPr lang="et-EE" dirty="0" err="1" smtClean="0"/>
              <a:t>underestimate</a:t>
            </a:r>
            <a:r>
              <a:rPr lang="et-EE" dirty="0" smtClean="0"/>
              <a:t> a </a:t>
            </a:r>
            <a:r>
              <a:rPr lang="et-EE" dirty="0" err="1" smtClean="0"/>
              <a:t>motivated</a:t>
            </a:r>
            <a:r>
              <a:rPr lang="et-EE" dirty="0" smtClean="0"/>
              <a:t> </a:t>
            </a:r>
            <a:r>
              <a:rPr lang="et-EE" dirty="0" err="1" smtClean="0"/>
              <a:t>actor</a:t>
            </a:r>
            <a:r>
              <a:rPr lang="et-EE" dirty="0" smtClean="0"/>
              <a:t> (</a:t>
            </a:r>
            <a:r>
              <a:rPr lang="et-EE" dirty="0" err="1" smtClean="0"/>
              <a:t>both</a:t>
            </a:r>
            <a:r>
              <a:rPr lang="et-EE" dirty="0" smtClean="0"/>
              <a:t> </a:t>
            </a:r>
            <a:r>
              <a:rPr lang="et-EE" dirty="0" err="1" smtClean="0"/>
              <a:t>internal</a:t>
            </a:r>
            <a:r>
              <a:rPr lang="et-EE" dirty="0" smtClean="0"/>
              <a:t> and </a:t>
            </a:r>
            <a:r>
              <a:rPr lang="et-EE" dirty="0" err="1" smtClean="0"/>
              <a:t>international</a:t>
            </a:r>
            <a:r>
              <a:rPr lang="et-EE" dirty="0" smtClean="0"/>
              <a:t>)</a:t>
            </a:r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70399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 </a:t>
            </a:r>
            <a:r>
              <a:rPr lang="et-EE" dirty="0" err="1" smtClean="0"/>
              <a:t>conclusion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Technology</a:t>
            </a:r>
            <a:r>
              <a:rPr lang="et-EE" dirty="0" smtClean="0"/>
              <a:t> must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mistrusted</a:t>
            </a:r>
            <a:r>
              <a:rPr lang="et-EE" dirty="0" smtClean="0"/>
              <a:t>!</a:t>
            </a:r>
          </a:p>
          <a:p>
            <a:r>
              <a:rPr lang="et-EE" dirty="0" err="1" smtClean="0"/>
              <a:t>Technology</a:t>
            </a:r>
            <a:r>
              <a:rPr lang="et-EE" dirty="0" smtClean="0"/>
              <a:t> and </a:t>
            </a:r>
            <a:r>
              <a:rPr lang="et-EE" dirty="0" err="1" smtClean="0"/>
              <a:t>the</a:t>
            </a:r>
            <a:r>
              <a:rPr lang="et-EE" dirty="0" smtClean="0"/>
              <a:t> risk of </a:t>
            </a:r>
            <a:r>
              <a:rPr lang="et-EE" dirty="0" err="1" smtClean="0"/>
              <a:t>using</a:t>
            </a:r>
            <a:r>
              <a:rPr lang="et-EE" dirty="0" smtClean="0"/>
              <a:t> </a:t>
            </a:r>
            <a:r>
              <a:rPr lang="et-EE" dirty="0" err="1" smtClean="0"/>
              <a:t>it</a:t>
            </a:r>
            <a:r>
              <a:rPr lang="et-EE" dirty="0" smtClean="0"/>
              <a:t> must </a:t>
            </a:r>
            <a:r>
              <a:rPr lang="et-EE" dirty="0" err="1" smtClean="0"/>
              <a:t>be</a:t>
            </a:r>
            <a:r>
              <a:rPr lang="et-EE" dirty="0" smtClean="0"/>
              <a:t> </a:t>
            </a:r>
            <a:r>
              <a:rPr lang="et-EE" dirty="0" err="1" smtClean="0"/>
              <a:t>understood</a:t>
            </a:r>
            <a:endParaRPr lang="et-EE" dirty="0"/>
          </a:p>
          <a:p>
            <a:r>
              <a:rPr lang="et-EE" dirty="0" err="1" smtClean="0"/>
              <a:t>Risks</a:t>
            </a:r>
            <a:r>
              <a:rPr lang="et-EE" dirty="0" smtClean="0"/>
              <a:t> are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linear</a:t>
            </a:r>
            <a:endParaRPr lang="et-EE" dirty="0" smtClean="0"/>
          </a:p>
          <a:p>
            <a:r>
              <a:rPr lang="et-EE" dirty="0" err="1" smtClean="0"/>
              <a:t>Election</a:t>
            </a:r>
            <a:r>
              <a:rPr lang="et-EE" dirty="0" smtClean="0"/>
              <a:t> </a:t>
            </a:r>
            <a:r>
              <a:rPr lang="et-EE" dirty="0" err="1" smtClean="0"/>
              <a:t>security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issue</a:t>
            </a:r>
            <a:r>
              <a:rPr lang="et-EE" dirty="0" smtClean="0"/>
              <a:t> of </a:t>
            </a:r>
            <a:r>
              <a:rPr lang="et-EE" dirty="0" err="1" smtClean="0"/>
              <a:t>that</a:t>
            </a:r>
            <a:r>
              <a:rPr lang="et-EE" dirty="0" smtClean="0"/>
              <a:t> </a:t>
            </a:r>
            <a:r>
              <a:rPr lang="et-EE" dirty="0" err="1" smtClean="0"/>
              <a:t>concerns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state</a:t>
            </a:r>
            <a:r>
              <a:rPr lang="et-EE" dirty="0" smtClean="0"/>
              <a:t>/</a:t>
            </a:r>
            <a:r>
              <a:rPr lang="et-EE" dirty="0" err="1" smtClean="0"/>
              <a:t>government</a:t>
            </a:r>
            <a:r>
              <a:rPr lang="et-EE" dirty="0" smtClean="0"/>
              <a:t>/</a:t>
            </a:r>
            <a:r>
              <a:rPr lang="et-EE" dirty="0" err="1" smtClean="0"/>
              <a:t>public</a:t>
            </a:r>
            <a:r>
              <a:rPr lang="et-EE" dirty="0" smtClean="0"/>
              <a:t> </a:t>
            </a:r>
            <a:r>
              <a:rPr lang="et-EE" dirty="0" err="1" smtClean="0"/>
              <a:t>sector</a:t>
            </a:r>
            <a:r>
              <a:rPr lang="et-EE" dirty="0" smtClean="0"/>
              <a:t>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only</a:t>
            </a:r>
            <a:r>
              <a:rPr lang="et-EE" dirty="0" smtClean="0"/>
              <a:t> EMB 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2192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pealkiri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Thank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5915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oog">
  <a:themeElements>
    <a:clrScheme name="Valimised">
      <a:dk1>
        <a:sysClr val="windowText" lastClr="000000"/>
      </a:dk1>
      <a:lt1>
        <a:sysClr val="window" lastClr="FFFFFF"/>
      </a:lt1>
      <a:dk2>
        <a:srgbClr val="1F497D"/>
      </a:dk2>
      <a:lt2>
        <a:srgbClr val="C6D9F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oo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sitlus6.pptx" id="{B8FF4058-811E-4309-8234-F1926CBB6D54}" vid="{D7D7DC5F-4324-4A58-9BD5-B2F4A1FE74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Internet Voting_ESTONIA_2018</Template>
  <TotalTime>2545</TotalTime>
  <Words>179</Words>
  <Application>Microsoft Office PowerPoint</Application>
  <PresentationFormat>Custom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Voog</vt:lpstr>
      <vt:lpstr>Risk management and elections: the Estonian experience</vt:lpstr>
      <vt:lpstr>Voting Period</vt:lpstr>
      <vt:lpstr>Estonian Elections and IT</vt:lpstr>
      <vt:lpstr>Risk Management Categories</vt:lpstr>
      <vt:lpstr>Recommendations</vt:lpstr>
      <vt:lpstr>In conclusion</vt:lpstr>
      <vt:lpstr>Thank you!</vt:lpstr>
    </vt:vector>
  </TitlesOfParts>
  <Company>Riigikogu Kantselei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and elections: the Estonian experience</dc:title>
  <dc:creator>Priit Vinkel</dc:creator>
  <cp:lastModifiedBy>LEE Victoria</cp:lastModifiedBy>
  <cp:revision>12</cp:revision>
  <dcterms:created xsi:type="dcterms:W3CDTF">2018-04-17T19:01:35Z</dcterms:created>
  <dcterms:modified xsi:type="dcterms:W3CDTF">2018-05-18T14:34:22Z</dcterms:modified>
</cp:coreProperties>
</file>