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74" r:id="rId3"/>
    <p:sldId id="257" r:id="rId4"/>
    <p:sldId id="271" r:id="rId5"/>
    <p:sldId id="275" r:id="rId6"/>
    <p:sldId id="260" r:id="rId7"/>
    <p:sldId id="276" r:id="rId8"/>
    <p:sldId id="277" r:id="rId9"/>
    <p:sldId id="272" r:id="rId10"/>
    <p:sldId id="261" r:id="rId11"/>
    <p:sldId id="262" r:id="rId12"/>
    <p:sldId id="264" r:id="rId13"/>
    <p:sldId id="278" r:id="rId14"/>
    <p:sldId id="259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CC66"/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714"/>
  </p:normalViewPr>
  <p:slideViewPr>
    <p:cSldViewPr snapToObjects="1">
      <p:cViewPr varScale="1">
        <p:scale>
          <a:sx n="57" d="100"/>
          <a:sy n="57" d="100"/>
        </p:scale>
        <p:origin x="113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2A5ACEA-310C-4BE5-A77D-8A01EF31F760}" type="datetimeFigureOut">
              <a:rPr lang="es-ES_tradnl" altLang="en-US"/>
              <a:pPr/>
              <a:t>08/07/2019</a:t>
            </a:fld>
            <a:endParaRPr lang="es-ES_tradnl" alt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s-ES_tradnl" alt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FBAE11-6AC0-4C0A-8AED-078045B9AA57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297110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_tradnl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982576E-4019-406F-833A-5168C709CCFC}" type="slidenum">
              <a:rPr lang="es-ES_tradnl" altLang="es-ES_tradnl"/>
              <a:pPr/>
              <a:t>2</a:t>
            </a:fld>
            <a:endParaRPr lang="es-ES_tradnl" alt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/>
          </a:p>
        </p:txBody>
      </p:sp>
      <p:sp>
        <p:nvSpPr>
          <p:cNvPr id="163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2018EAB-D2DC-4D13-BA13-F2A220FD1AAC}" type="slidenum">
              <a:rPr lang="es-ES_tradnl" altLang="en-US"/>
              <a:pPr/>
              <a:t>13</a:t>
            </a:fld>
            <a:endParaRPr lang="es-ES_tradn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44DAF-73B3-49EE-86D7-8E0E7275222D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B3C40-110A-4B83-9581-E24F78731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13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95E19-95C9-4107-A2E8-9D5F306A8915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A3A27-4C6E-41DE-8ED7-7ACA8E9FA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6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B5D54-A1E7-4905-B59B-375BD83E2461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3BDB4-9DE7-4E23-90A1-DDA7D055A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68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C46B0-FF66-42A1-8164-63CAD2A04DDB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3D083-02BF-4672-B42D-E369DBD7A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98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F73B7-58CF-44B3-985A-6BEBA25F13C6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2E8CD-3757-4D86-9509-7282D2911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07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0126F1-F6F5-4DEF-A116-8EC5942AE76D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D2BAA-C7CF-408B-835D-DE946A653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8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5EF75-0542-433C-93EE-BE314A0A69F7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8202A-B4D2-4724-89FB-B515A8FBB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51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FF27F-FD29-458C-AA6D-F4B83AD10BF1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AF990-2B09-4D14-ADDF-AA70D1AD0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94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6A4A3-2F4B-4456-BED0-6E2C498166E8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807E-5A15-4078-99C8-549252EC8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4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78D09-9220-45AA-9266-33A8CB4794D7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5122E-E422-4539-9358-D88387652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agregarla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2D571-E5C1-4734-888D-82F69AD3437B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31085-67D3-44A6-BC73-1FF16FDC2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05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 para editar título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B9E6168-89AD-46AB-9173-5CBB781717FD}" type="datetime1">
              <a:rPr lang="en-US" altLang="en-US"/>
              <a:pPr/>
              <a:t>7/8/2019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5354068-AE76-4CF2-B05F-DF2DCF4D9CF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Imagen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875"/>
            <a:ext cx="3433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28650" y="1503363"/>
            <a:ext cx="7886700" cy="8461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400" dirty="0" err="1"/>
              <a:t>Click</a:t>
            </a:r>
            <a:r>
              <a:rPr lang="es-ES_tradnl" sz="2400" dirty="0"/>
              <a:t> para agregar nombre del expositor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28650" y="2054225"/>
            <a:ext cx="78867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/>
              <a:t>Haga clic </a:t>
            </a:r>
            <a:r>
              <a:rPr lang="es-ES_tradnl"/>
              <a:t>para ingresar cargo</a:t>
            </a:r>
            <a:endParaRPr lang="es-ES_tradnl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D05A3B4-17F6-4E2C-A8C6-B948E39220E6}" type="datetime1">
              <a:rPr lang="es-ES_tradnl" altLang="en-US"/>
              <a:pPr/>
              <a:t>08/07/2019</a:t>
            </a:fld>
            <a:endParaRPr lang="es-ES_tradnl" altLang="en-US"/>
          </a:p>
        </p:txBody>
      </p:sp>
      <p:sp>
        <p:nvSpPr>
          <p:cNvPr id="13" name="Rectángulo 12"/>
          <p:cNvSpPr/>
          <p:nvPr/>
        </p:nvSpPr>
        <p:spPr>
          <a:xfrm flipV="1">
            <a:off x="628650" y="1222375"/>
            <a:ext cx="3798888" cy="460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s-ES_tradnl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28650" y="24384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_tradnl" altLang="en-US" sz="1600"/>
              <a:t>Haga clic para ingresar direcci</a:t>
            </a:r>
            <a:r>
              <a:rPr lang="es-ES" altLang="en-US" sz="1600"/>
              <a:t>ón</a:t>
            </a:r>
            <a:endParaRPr lang="es-ES_tradnl" altLang="en-US" sz="160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28650" y="27813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_tradnl" altLang="en-US" sz="1600"/>
              <a:t>Haga clic para ingresar </a:t>
            </a:r>
            <a:r>
              <a:rPr lang="es-ES" altLang="en-US" sz="1600"/>
              <a:t>e-mail</a:t>
            </a:r>
            <a:endParaRPr lang="es-ES_tradnl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207538" y="1700808"/>
            <a:ext cx="8756950" cy="3052936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Observing Electoral Justice Systems</a:t>
            </a:r>
            <a:br>
              <a:rPr lang="en-US" altLang="en-US" sz="36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36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br>
              <a:rPr lang="en-US" altLang="en-US" sz="4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A MANUAL FOR OAS ELECTORAL OBSERVATION MISSIONS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331913" y="6453188"/>
            <a:ext cx="7543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</a:rPr>
              <a:t>June 2019</a:t>
            </a:r>
            <a:endParaRPr lang="en-US" altLang="en-US" sz="1200" dirty="0">
              <a:latin typeface="Arial" pitchFamily="34" charset="0"/>
            </a:endParaRPr>
          </a:p>
        </p:txBody>
      </p:sp>
      <p:pic>
        <p:nvPicPr>
          <p:cNvPr id="15364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5373688"/>
            <a:ext cx="275431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1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988" y="3527425"/>
            <a:ext cx="53340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ES" altLang="en-US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555875" y="215423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Timeliness</a:t>
            </a:r>
            <a:endParaRPr lang="en-US" alt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555875" y="28067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Right to defense and participation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547938" y="34544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Specificities of electoral justice</a:t>
            </a:r>
            <a:endParaRPr lang="en-US" altLang="en-US" sz="24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099" y="2589292"/>
            <a:ext cx="677108" cy="303887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AR" sz="3200" dirty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INDICATORS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524125" y="4759325"/>
            <a:ext cx="551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Legal notification procedures</a:t>
            </a:r>
            <a:endParaRPr lang="en-US" altLang="en-US" sz="24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Content Placeholder 2"/>
          <p:cNvSpPr txBox="1">
            <a:spLocks/>
          </p:cNvSpPr>
          <p:nvPr/>
        </p:nvSpPr>
        <p:spPr bwMode="auto">
          <a:xfrm>
            <a:off x="498475" y="1169988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s-ES" altLang="en-US" sz="3800" i="1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Fair and Effective Process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2498725" y="5375275"/>
            <a:ext cx="622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Substantiation</a:t>
            </a:r>
            <a:endParaRPr lang="en-US" altLang="en-US" sz="24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2530475" y="41100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Evidence</a:t>
            </a:r>
            <a:endParaRPr lang="en-US" altLang="en-US" sz="24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1" name="AutoShape 5"/>
          <p:cNvSpPr>
            <a:spLocks noChangeArrowheads="1"/>
          </p:cNvSpPr>
          <p:nvPr/>
        </p:nvSpPr>
        <p:spPr bwMode="auto">
          <a:xfrm rot="-5400000">
            <a:off x="1739900" y="2044701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2" name="AutoShape 5"/>
          <p:cNvSpPr>
            <a:spLocks noChangeArrowheads="1"/>
          </p:cNvSpPr>
          <p:nvPr/>
        </p:nvSpPr>
        <p:spPr bwMode="auto">
          <a:xfrm rot="-5400000">
            <a:off x="1739900" y="2695576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AutoShape 5"/>
          <p:cNvSpPr>
            <a:spLocks noChangeArrowheads="1"/>
          </p:cNvSpPr>
          <p:nvPr/>
        </p:nvSpPr>
        <p:spPr bwMode="auto">
          <a:xfrm rot="-5400000">
            <a:off x="1760537" y="4640263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4" name="AutoShape 5"/>
          <p:cNvSpPr>
            <a:spLocks noChangeArrowheads="1"/>
          </p:cNvSpPr>
          <p:nvPr/>
        </p:nvSpPr>
        <p:spPr bwMode="auto">
          <a:xfrm rot="-5400000">
            <a:off x="1743869" y="3994944"/>
            <a:ext cx="547688" cy="685800"/>
          </a:xfrm>
          <a:prstGeom prst="downArrow">
            <a:avLst>
              <a:gd name="adj1" fmla="val 50000"/>
              <a:gd name="adj2" fmla="val 52910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5" name="AutoShape 5"/>
          <p:cNvSpPr>
            <a:spLocks noChangeArrowheads="1"/>
          </p:cNvSpPr>
          <p:nvPr/>
        </p:nvSpPr>
        <p:spPr bwMode="auto">
          <a:xfrm rot="-5400000">
            <a:off x="1739900" y="3346451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6" name="AutoShape 5"/>
          <p:cNvSpPr>
            <a:spLocks noChangeArrowheads="1"/>
          </p:cNvSpPr>
          <p:nvPr/>
        </p:nvSpPr>
        <p:spPr bwMode="auto">
          <a:xfrm rot="-5400000">
            <a:off x="1743075" y="5934076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7" name="AutoShape 5"/>
          <p:cNvSpPr>
            <a:spLocks noChangeArrowheads="1"/>
          </p:cNvSpPr>
          <p:nvPr/>
        </p:nvSpPr>
        <p:spPr bwMode="auto">
          <a:xfrm rot="-5400000">
            <a:off x="1761331" y="5285582"/>
            <a:ext cx="547687" cy="685800"/>
          </a:xfrm>
          <a:prstGeom prst="downArrow">
            <a:avLst>
              <a:gd name="adj1" fmla="val 50000"/>
              <a:gd name="adj2" fmla="val 52910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8" name="TextBox 18"/>
          <p:cNvSpPr txBox="1">
            <a:spLocks noChangeArrowheads="1"/>
          </p:cNvSpPr>
          <p:nvPr/>
        </p:nvSpPr>
        <p:spPr bwMode="auto">
          <a:xfrm>
            <a:off x="2484438" y="6046788"/>
            <a:ext cx="6229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Available remedies</a:t>
            </a:r>
            <a:endParaRPr lang="en-US" altLang="en-US" sz="24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9" name="Title 1"/>
          <p:cNvSpPr txBox="1">
            <a:spLocks/>
          </p:cNvSpPr>
          <p:nvPr/>
        </p:nvSpPr>
        <p:spPr bwMode="auto">
          <a:xfrm>
            <a:off x="-57150" y="506413"/>
            <a:ext cx="82296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Attribute 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784600"/>
            <a:ext cx="53340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ES" altLang="en-US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354263" y="2457450"/>
            <a:ext cx="5257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Publicity</a:t>
            </a:r>
            <a:endParaRPr lang="en-US" altLang="en-US" sz="22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346325" y="3068638"/>
            <a:ext cx="525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Accountability</a:t>
            </a:r>
            <a:endParaRPr lang="en-US" altLang="en-US" sz="22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349500" y="3705225"/>
            <a:ext cx="5791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Security and legal certainty</a:t>
            </a:r>
            <a:endParaRPr lang="en-US" altLang="en-US" sz="22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246" y="2449634"/>
            <a:ext cx="677108" cy="303887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s-AR" sz="3200" dirty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INDICATORS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360613" y="4967288"/>
            <a:ext cx="66087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Conflict of interest and professional standards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3875" y="1157288"/>
            <a:ext cx="8229600" cy="8318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Administration</a:t>
            </a:r>
            <a:r>
              <a:rPr lang="en-US" altLang="en-US" sz="3400" dirty="0">
                <a:solidFill>
                  <a:srgbClr val="376092"/>
                </a:solidFill>
              </a:rPr>
              <a:t> </a:t>
            </a:r>
            <a:r>
              <a:rPr lang="en-US" altLang="en-US" sz="3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and Transparency of Electoral Justice</a:t>
            </a:r>
            <a:endParaRPr lang="es-ES" altLang="en-US" sz="3800" i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2346325" y="5594350"/>
            <a:ext cx="6911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Professionalization of electoral justice personnel</a:t>
            </a:r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2346325" y="4314825"/>
            <a:ext cx="6635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Codes of conduct and disciplinary proceedings</a:t>
            </a:r>
          </a:p>
        </p:txBody>
      </p:sp>
      <p:sp>
        <p:nvSpPr>
          <p:cNvPr id="11275" name="AutoShape 5"/>
          <p:cNvSpPr>
            <a:spLocks noChangeArrowheads="1"/>
          </p:cNvSpPr>
          <p:nvPr/>
        </p:nvSpPr>
        <p:spPr bwMode="auto">
          <a:xfrm rot="-5400000">
            <a:off x="1732756" y="2329657"/>
            <a:ext cx="547687" cy="685800"/>
          </a:xfrm>
          <a:prstGeom prst="downArrow">
            <a:avLst>
              <a:gd name="adj1" fmla="val 50000"/>
              <a:gd name="adj2" fmla="val 52910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AutoShape 5"/>
          <p:cNvSpPr>
            <a:spLocks noChangeArrowheads="1"/>
          </p:cNvSpPr>
          <p:nvPr/>
        </p:nvSpPr>
        <p:spPr bwMode="auto">
          <a:xfrm rot="-5400000">
            <a:off x="1731962" y="2957513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AutoShape 5"/>
          <p:cNvSpPr>
            <a:spLocks noChangeArrowheads="1"/>
          </p:cNvSpPr>
          <p:nvPr/>
        </p:nvSpPr>
        <p:spPr bwMode="auto">
          <a:xfrm rot="-5400000">
            <a:off x="1729581" y="3585369"/>
            <a:ext cx="547688" cy="685800"/>
          </a:xfrm>
          <a:prstGeom prst="downArrow">
            <a:avLst>
              <a:gd name="adj1" fmla="val 50000"/>
              <a:gd name="adj2" fmla="val 52910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AutoShape 5"/>
          <p:cNvSpPr>
            <a:spLocks noChangeArrowheads="1"/>
          </p:cNvSpPr>
          <p:nvPr/>
        </p:nvSpPr>
        <p:spPr bwMode="auto">
          <a:xfrm rot="-5400000">
            <a:off x="1728787" y="5467351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AutoShape 5"/>
          <p:cNvSpPr>
            <a:spLocks noChangeArrowheads="1"/>
          </p:cNvSpPr>
          <p:nvPr/>
        </p:nvSpPr>
        <p:spPr bwMode="auto">
          <a:xfrm rot="-5400000">
            <a:off x="1728787" y="4213226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AutoShape 5"/>
          <p:cNvSpPr>
            <a:spLocks noChangeArrowheads="1"/>
          </p:cNvSpPr>
          <p:nvPr/>
        </p:nvSpPr>
        <p:spPr bwMode="auto">
          <a:xfrm rot="-5400000">
            <a:off x="1729581" y="6093619"/>
            <a:ext cx="547688" cy="685800"/>
          </a:xfrm>
          <a:prstGeom prst="downArrow">
            <a:avLst>
              <a:gd name="adj1" fmla="val 50000"/>
              <a:gd name="adj2" fmla="val 52910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AutoShape 5"/>
          <p:cNvSpPr>
            <a:spLocks noChangeArrowheads="1"/>
          </p:cNvSpPr>
          <p:nvPr/>
        </p:nvSpPr>
        <p:spPr bwMode="auto">
          <a:xfrm rot="-5400000">
            <a:off x="1728787" y="4840288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2" name="TextBox 18"/>
          <p:cNvSpPr txBox="1">
            <a:spLocks noChangeArrowheads="1"/>
          </p:cNvSpPr>
          <p:nvPr/>
        </p:nvSpPr>
        <p:spPr bwMode="auto">
          <a:xfrm>
            <a:off x="2360613" y="6221413"/>
            <a:ext cx="62309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Capacity-building </a:t>
            </a:r>
            <a:endParaRPr lang="en-US" altLang="en-US" sz="22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3" name="Title 1"/>
          <p:cNvSpPr txBox="1">
            <a:spLocks/>
          </p:cNvSpPr>
          <p:nvPr/>
        </p:nvSpPr>
        <p:spPr bwMode="auto">
          <a:xfrm>
            <a:off x="-57150" y="506413"/>
            <a:ext cx="82296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Attribute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16832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2015</a:t>
            </a:r>
          </a:p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OAS has observed the application of electoral justice in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electoral processes</a:t>
            </a:r>
          </a:p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endParaRPr 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8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ítulo 1"/>
          <p:cNvSpPr txBox="1">
            <a:spLocks/>
          </p:cNvSpPr>
          <p:nvPr/>
        </p:nvSpPr>
        <p:spPr bwMode="auto">
          <a:xfrm>
            <a:off x="628650" y="2571750"/>
            <a:ext cx="788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2400">
                <a:solidFill>
                  <a:schemeClr val="bg1"/>
                </a:solidFill>
                <a:latin typeface="Arial" charset="0"/>
              </a:rPr>
              <a:t>Click to add speaker’s name</a:t>
            </a:r>
          </a:p>
        </p:txBody>
      </p:sp>
      <p:sp>
        <p:nvSpPr>
          <p:cNvPr id="7172" name="Marcador de contenido 2"/>
          <p:cNvSpPr txBox="1">
            <a:spLocks/>
          </p:cNvSpPr>
          <p:nvPr/>
        </p:nvSpPr>
        <p:spPr bwMode="auto">
          <a:xfrm>
            <a:off x="628650" y="3135313"/>
            <a:ext cx="788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s-ES_tradnl" altLang="es-ES_tradnl" sz="1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Click</a:t>
            </a:r>
            <a:r>
              <a:rPr lang="es-ES_tradnl" altLang="es-ES_tradnl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s-ES_tradnl" altLang="es-ES_tradnl" sz="1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add</a:t>
            </a:r>
            <a:r>
              <a:rPr lang="es-ES_tradnl" altLang="es-ES_tradnl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position </a:t>
            </a:r>
          </a:p>
        </p:txBody>
      </p:sp>
      <p:sp>
        <p:nvSpPr>
          <p:cNvPr id="15365" name="Marcador de fecha 3"/>
          <p:cNvSpPr>
            <a:spLocks noGrp="1"/>
          </p:cNvSpPr>
          <p:nvPr>
            <p:ph type="dt" sz="quarter" idx="10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29006D8-0988-4C3E-B6A0-146212AB94DD}" type="datetime1">
              <a:rPr lang="es-ES_tradnl" altLang="es-ES_tradnl" sz="1600" b="1">
                <a:solidFill>
                  <a:schemeClr val="bg1"/>
                </a:solidFill>
                <a:latin typeface="Arial" charset="0"/>
              </a:rPr>
              <a:pPr algn="r">
                <a:spcBef>
                  <a:spcPct val="0"/>
                </a:spcBef>
                <a:buFontTx/>
                <a:buNone/>
              </a:pPr>
              <a:t>08/07/2019</a:t>
            </a:fld>
            <a:endParaRPr lang="es-ES_tradnl" altLang="es-ES_tradnl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28650" y="2349500"/>
            <a:ext cx="5456238" cy="4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s-ES_tradnl" altLang="en-US">
              <a:solidFill>
                <a:srgbClr val="FCD5B5"/>
              </a:solidFill>
              <a:latin typeface="Calibri" pitchFamily="34" charset="0"/>
            </a:endParaRPr>
          </a:p>
        </p:txBody>
      </p:sp>
      <p:sp>
        <p:nvSpPr>
          <p:cNvPr id="7175" name="Marcador de contenido 2"/>
          <p:cNvSpPr txBox="1">
            <a:spLocks/>
          </p:cNvSpPr>
          <p:nvPr/>
        </p:nvSpPr>
        <p:spPr bwMode="auto">
          <a:xfrm>
            <a:off x="628650" y="3519488"/>
            <a:ext cx="78867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s-ES_tradnl" altLang="es-ES_tradnl" sz="1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Click</a:t>
            </a:r>
            <a:r>
              <a:rPr lang="es-ES_tradnl" altLang="es-ES_tradnl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s-ES_tradnl" altLang="es-ES_tradnl" sz="1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add</a:t>
            </a:r>
            <a:r>
              <a:rPr lang="es-ES_tradnl" altLang="es-ES_tradnl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altLang="es-ES_tradnl" sz="1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address</a:t>
            </a:r>
            <a:endParaRPr lang="es-ES_tradnl" altLang="es-ES_tradnl" sz="1600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76" name="Marcador de contenido 2"/>
          <p:cNvSpPr txBox="1">
            <a:spLocks/>
          </p:cNvSpPr>
          <p:nvPr/>
        </p:nvSpPr>
        <p:spPr bwMode="auto">
          <a:xfrm>
            <a:off x="628650" y="3862388"/>
            <a:ext cx="78867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s-ES_tradnl" altLang="es-ES_tradnl" sz="1600">
                <a:solidFill>
                  <a:srgbClr val="C6D9F1"/>
                </a:solidFill>
                <a:latin typeface="Arial" charset="0"/>
                <a:cs typeface="Arial" charset="0"/>
              </a:rPr>
              <a:t>Click to add </a:t>
            </a:r>
            <a:r>
              <a:rPr lang="es-ES" altLang="es-ES_tradnl" sz="1600">
                <a:solidFill>
                  <a:srgbClr val="C6D9F1"/>
                </a:solidFill>
                <a:latin typeface="Arial" charset="0"/>
                <a:cs typeface="Arial" charset="0"/>
              </a:rPr>
              <a:t>e-mail</a:t>
            </a:r>
            <a:endParaRPr lang="es-ES_tradnl" altLang="es-ES_tradnl" sz="1600">
              <a:solidFill>
                <a:srgbClr val="C6D9F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28650" y="4497388"/>
            <a:ext cx="5456238" cy="46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s-ES_tradnl" altLang="en-US">
              <a:solidFill>
                <a:srgbClr val="FCD5B5"/>
              </a:solidFill>
              <a:latin typeface="Calibri" pitchFamily="34" charset="0"/>
            </a:endParaRPr>
          </a:p>
        </p:txBody>
      </p:sp>
      <p:pic>
        <p:nvPicPr>
          <p:cNvPr id="15370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5373688"/>
            <a:ext cx="275431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ítulo 1"/>
          <p:cNvSpPr txBox="1">
            <a:spLocks/>
          </p:cNvSpPr>
          <p:nvPr/>
        </p:nvSpPr>
        <p:spPr bwMode="auto">
          <a:xfrm>
            <a:off x="628650" y="2571750"/>
            <a:ext cx="788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_tradnl" sz="2400" dirty="0">
                <a:solidFill>
                  <a:schemeClr val="bg1"/>
                </a:solidFill>
                <a:latin typeface="Arial" charset="0"/>
              </a:rPr>
              <a:t>Gerardo de Icaza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 bwMode="auto">
          <a:xfrm>
            <a:off x="628650" y="3135313"/>
            <a:ext cx="788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s-ES_tradnl" altLang="es-ES_tradnl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Director of </a:t>
            </a:r>
            <a:r>
              <a:rPr lang="es-ES_tradnl" altLang="es-ES_tradnl" sz="1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altLang="es-ES_tradnl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s-ES_tradnl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Department</a:t>
            </a:r>
            <a:r>
              <a:rPr lang="es-ES_tradnl" altLang="es-ES_tradnl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of Electoral Cooperation and Observation</a:t>
            </a:r>
          </a:p>
        </p:txBody>
      </p:sp>
      <p:sp>
        <p:nvSpPr>
          <p:cNvPr id="15374" name="Marcador de fecha 3"/>
          <p:cNvSpPr txBox="1">
            <a:spLocks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ES_tradnl" sz="1200">
                <a:solidFill>
                  <a:schemeClr val="bg1"/>
                </a:solidFill>
                <a:latin typeface="Arial" charset="0"/>
              </a:rPr>
              <a:t>June 2019</a:t>
            </a:r>
          </a:p>
        </p:txBody>
      </p:sp>
      <p:sp>
        <p:nvSpPr>
          <p:cNvPr id="15" name="Rectángulo 8"/>
          <p:cNvSpPr/>
          <p:nvPr/>
        </p:nvSpPr>
        <p:spPr>
          <a:xfrm>
            <a:off x="628650" y="2349500"/>
            <a:ext cx="5456238" cy="44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ES_tradnl" altLang="en-US" sz="1800">
              <a:solidFill>
                <a:srgbClr val="FFFFFF"/>
              </a:solidFill>
            </a:endParaRPr>
          </a:p>
        </p:txBody>
      </p:sp>
      <p:sp>
        <p:nvSpPr>
          <p:cNvPr id="15377" name="Marcador de contenido 2"/>
          <p:cNvSpPr txBox="1">
            <a:spLocks/>
          </p:cNvSpPr>
          <p:nvPr/>
        </p:nvSpPr>
        <p:spPr bwMode="auto">
          <a:xfrm>
            <a:off x="628650" y="3429000"/>
            <a:ext cx="78867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ES_tradnl" altLang="es-ES_tradnl" sz="1600" dirty="0">
                <a:solidFill>
                  <a:srgbClr val="C6D9F1"/>
                </a:solidFill>
                <a:latin typeface="Arial" charset="0"/>
              </a:rPr>
              <a:t>GdeIcaza@oas.org</a:t>
            </a:r>
          </a:p>
        </p:txBody>
      </p:sp>
      <p:sp>
        <p:nvSpPr>
          <p:cNvPr id="18" name="Rectángulo 9"/>
          <p:cNvSpPr/>
          <p:nvPr/>
        </p:nvSpPr>
        <p:spPr>
          <a:xfrm>
            <a:off x="628650" y="4497388"/>
            <a:ext cx="5456238" cy="46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ES_tradnl" altLang="en-US" sz="1800">
              <a:solidFill>
                <a:srgbClr val="FFFFFF"/>
              </a:solidFill>
            </a:endParaRPr>
          </a:p>
        </p:txBody>
      </p:sp>
      <p:pic>
        <p:nvPicPr>
          <p:cNvPr id="15379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373688"/>
            <a:ext cx="273843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373688"/>
            <a:ext cx="275431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Marcador de contenido 2"/>
          <p:cNvSpPr txBox="1">
            <a:spLocks/>
          </p:cNvSpPr>
          <p:nvPr/>
        </p:nvSpPr>
        <p:spPr bwMode="auto">
          <a:xfrm>
            <a:off x="1033971" y="3737769"/>
            <a:ext cx="5663091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ES_tradnl" altLang="es-ES_tradnl" sz="1600" dirty="0">
                <a:solidFill>
                  <a:srgbClr val="C6D9F1"/>
                </a:solidFill>
                <a:latin typeface="Arial" charset="0"/>
              </a:rPr>
              <a:t>@</a:t>
            </a:r>
            <a:r>
              <a:rPr lang="es-ES_tradnl" altLang="es-ES_tradnl" sz="1600" dirty="0" err="1">
                <a:solidFill>
                  <a:srgbClr val="C6D9F1"/>
                </a:solidFill>
                <a:latin typeface="Arial" charset="0"/>
              </a:rPr>
              <a:t>gerardodeicaza</a:t>
            </a:r>
            <a:endParaRPr lang="es-ES_tradnl" altLang="es-ES_tradnl" sz="1600" dirty="0">
              <a:solidFill>
                <a:srgbClr val="C6D9F1"/>
              </a:solidFill>
              <a:latin typeface="Arial" charset="0"/>
            </a:endParaRPr>
          </a:p>
        </p:txBody>
      </p:sp>
      <p:pic>
        <p:nvPicPr>
          <p:cNvPr id="1040" name="Picture 16" descr="Image result for twitter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9" y="3647281"/>
            <a:ext cx="45719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8013" y="985838"/>
            <a:ext cx="8229600" cy="1371600"/>
          </a:xfrm>
        </p:spPr>
        <p:txBody>
          <a:bodyPr/>
          <a:lstStyle/>
          <a:p>
            <a:pPr algn="ctr"/>
            <a:r>
              <a:rPr lang="en-US" altLang="en-US" sz="3800" b="0" i="1" dirty="0">
                <a:solidFill>
                  <a:srgbClr val="37609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Challenge of Observing Electoral Justice as International Organizations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2715546"/>
            <a:ext cx="1289050" cy="3124200"/>
          </a:xfrm>
        </p:spPr>
      </p:pic>
      <p:sp>
        <p:nvSpPr>
          <p:cNvPr id="7" name="Cloud Callout 6"/>
          <p:cNvSpPr/>
          <p:nvPr/>
        </p:nvSpPr>
        <p:spPr>
          <a:xfrm>
            <a:off x="827584" y="4725144"/>
            <a:ext cx="3154727" cy="1800200"/>
          </a:xfrm>
          <a:prstGeom prst="cloudCallout">
            <a:avLst>
              <a:gd name="adj1" fmla="val 46565"/>
              <a:gd name="adj2" fmla="val -691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Do we only observe the process of analyzing cases and dispensing justice?</a:t>
            </a:r>
          </a:p>
        </p:txBody>
      </p:sp>
      <p:sp>
        <p:nvSpPr>
          <p:cNvPr id="8" name="Cloud Callout 7"/>
          <p:cNvSpPr/>
          <p:nvPr/>
        </p:nvSpPr>
        <p:spPr>
          <a:xfrm flipH="1">
            <a:off x="175539" y="2357438"/>
            <a:ext cx="3496442" cy="2295901"/>
          </a:xfrm>
          <a:prstGeom prst="cloudCallout">
            <a:avLst>
              <a:gd name="adj1" fmla="val -63998"/>
              <a:gd name="adj2" fmla="val -122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Do we take note of the judgements that affect elections, but do not comply with international standards? 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318414" y="2514465"/>
            <a:ext cx="1800200" cy="1600200"/>
          </a:xfrm>
          <a:prstGeom prst="cloudCallout">
            <a:avLst>
              <a:gd name="adj1" fmla="val -82995"/>
              <a:gd name="adj2" fmla="val 101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What do we do?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8144" y="4437112"/>
            <a:ext cx="3050909" cy="1938992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00" b="1" i="1" dirty="0">
                <a:ln/>
                <a:solidFill>
                  <a:srgbClr val="EF7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role, </a:t>
            </a:r>
          </a:p>
          <a:p>
            <a:pPr algn="ctr">
              <a:defRPr/>
            </a:pPr>
            <a:r>
              <a:rPr lang="en-US" sz="4000" b="1" i="1" dirty="0">
                <a:ln/>
                <a:solidFill>
                  <a:srgbClr val="EF7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observers, </a:t>
            </a:r>
          </a:p>
          <a:p>
            <a:pPr algn="ctr">
              <a:defRPr/>
            </a:pPr>
            <a:r>
              <a:rPr lang="en-US" sz="4000" b="1" i="1" dirty="0">
                <a:ln/>
                <a:solidFill>
                  <a:srgbClr val="EF7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to observe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42950" y="990600"/>
            <a:ext cx="7658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Electoral Justice Systems in the Western Hemisphere</a:t>
            </a:r>
            <a:br>
              <a:rPr lang="en-US" altLang="en-US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b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4537" y="2463741"/>
            <a:ext cx="8763000" cy="3200400"/>
          </a:xfrm>
          <a:prstGeom prst="rect">
            <a:avLst/>
          </a:prstGeom>
        </p:spPr>
        <p:txBody>
          <a:bodyPr numCol="2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F7D1F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electoral administrative and judicial bodies are two separate entities &amp; the Court maintains oversight of the administrative functions. </a:t>
            </a:r>
          </a:p>
          <a:p>
            <a:pPr lvl="1"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</a:p>
          <a:p>
            <a:pPr lvl="1"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Chile</a:t>
            </a:r>
          </a:p>
          <a:p>
            <a:pPr lvl="1"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Dominican Republic</a:t>
            </a:r>
          </a:p>
          <a:p>
            <a:pPr lvl="1"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Ecuador and</a:t>
            </a:r>
          </a:p>
          <a:p>
            <a:pPr lvl="1"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Honduras</a:t>
            </a:r>
            <a:endParaRPr lang="en-US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EF7D1F"/>
              </a:buClr>
              <a:buFont typeface="Arial" panose="020B0604020202020204" pitchFamily="34" charset="0"/>
              <a:buNone/>
              <a:defRPr/>
            </a:pPr>
            <a:endParaRPr lang="en-US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EF7D1F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electoral body manages both the administrative and the judicial function. (Most electoral justice systems are structured this way) </a:t>
            </a:r>
          </a:p>
          <a:p>
            <a:pPr lvl="1"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 Rica</a:t>
            </a:r>
          </a:p>
          <a:p>
            <a:pPr lvl="1"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Salvador</a:t>
            </a:r>
          </a:p>
          <a:p>
            <a:pPr lvl="1"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</a:p>
          <a:p>
            <a:pPr lvl="1"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Uruguay</a:t>
            </a:r>
          </a:p>
          <a:p>
            <a:pPr lvl="1"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Bolivia</a:t>
            </a:r>
            <a:endParaRPr lang="x-none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80038"/>
            <a:ext cx="9144000" cy="1477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buClr>
                <a:srgbClr val="EF7D1F"/>
              </a:buClr>
            </a:pPr>
            <a:r>
              <a:rPr lang="en-US" alt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EMB is a separate body, and all cases are tried in the country’s courts  </a:t>
            </a:r>
          </a:p>
          <a:p>
            <a:pPr algn="ctr">
              <a:buClr>
                <a:srgbClr val="EF7D1F"/>
              </a:buClr>
              <a:buFont typeface="Wingdings" pitchFamily="2" charset="2"/>
              <a:buChar char="v"/>
            </a:pPr>
            <a:r>
              <a:rPr lang="en-US" alt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pPr algn="ctr">
              <a:buClr>
                <a:srgbClr val="EF7D1F"/>
              </a:buClr>
              <a:buFont typeface="Wingdings" pitchFamily="2" charset="2"/>
              <a:buChar char="v"/>
            </a:pPr>
            <a:r>
              <a:rPr lang="en-US" alt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Canada </a:t>
            </a:r>
          </a:p>
          <a:p>
            <a:pPr algn="ctr">
              <a:buClr>
                <a:srgbClr val="EF7D1F"/>
              </a:buClr>
              <a:buFont typeface="Wingdings" pitchFamily="2" charset="2"/>
              <a:buChar char="v"/>
            </a:pPr>
            <a:r>
              <a:rPr lang="en-US" alt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Caribbean</a:t>
            </a:r>
          </a:p>
          <a:p>
            <a:endParaRPr lang="en-US" altLang="en-US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1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7128" y="1052734"/>
            <a:ext cx="7658100" cy="66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OAS Electoral Justice Methodology</a:t>
            </a:r>
            <a:endParaRPr lang="en-US" altLang="en-US" b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3409" t="12344" r="19552" b="28592"/>
          <a:stretch/>
        </p:blipFill>
        <p:spPr bwMode="auto">
          <a:xfrm>
            <a:off x="179512" y="1824810"/>
            <a:ext cx="3573429" cy="466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7944" y="1824810"/>
            <a:ext cx="48245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“..this manual provides another tool with which the Organization hopes to fulfill one of its founding principles: the strengthening of democratic institutions in the region.”</a:t>
            </a:r>
          </a:p>
          <a:p>
            <a:pPr algn="r"/>
            <a:r>
              <a:rPr lang="en-US" sz="1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Almagro</a:t>
            </a:r>
          </a:p>
          <a:p>
            <a:pPr algn="r"/>
            <a:r>
              <a:rPr lang="en-US" sz="1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OAS Secretary General</a:t>
            </a:r>
          </a:p>
          <a:p>
            <a:pPr algn="just"/>
            <a:endParaRPr lang="en-US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manual contributes to the guarantee of free, fair, and authentic elections, which are indispensable for safeguarding the political-electoral rights of citizens, protecting the ideological plurality of society, and contributing to the peaceful resolution of electoral controversies.”</a:t>
            </a:r>
          </a:p>
          <a:p>
            <a:pPr algn="r"/>
            <a:r>
              <a:rPr lang="en-US" sz="1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Felipe Alfredo Fuentes Barrera</a:t>
            </a:r>
          </a:p>
          <a:p>
            <a:pPr algn="r"/>
            <a:r>
              <a:rPr lang="en-US" sz="1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Justice</a:t>
            </a:r>
          </a:p>
          <a:p>
            <a:pPr algn="r"/>
            <a:r>
              <a:rPr lang="en-US" sz="1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Electoral Tribunal of the Federal Judiciary of Mexico</a:t>
            </a:r>
          </a:p>
        </p:txBody>
      </p:sp>
    </p:spTree>
    <p:extLst>
      <p:ext uri="{BB962C8B-B14F-4D97-AF65-F5344CB8AC3E}">
        <p14:creationId xmlns:p14="http://schemas.microsoft.com/office/powerpoint/2010/main" val="177788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899592" y="2514735"/>
            <a:ext cx="7416824" cy="36933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Transparency, clarity and simplicity</a:t>
            </a:r>
          </a:p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complete and effective justice</a:t>
            </a:r>
          </a:p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Free-of-charge or at a minimal cost</a:t>
            </a:r>
          </a:p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Timeliness</a:t>
            </a:r>
          </a:p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process and the right to a defense or hearing</a:t>
            </a:r>
          </a:p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Certainty and legal security</a:t>
            </a:r>
            <a:endParaRPr lang="x-none" sz="2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6291" y="1052736"/>
            <a:ext cx="8229600" cy="1306512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Procedural Guarantees in an Electoral Justice System</a:t>
            </a:r>
            <a:endParaRPr lang="es-ES" altLang="en-US" i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187624" y="2492896"/>
            <a:ext cx="7200800" cy="36933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Judicial function</a:t>
            </a:r>
          </a:p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Non-judicial authority</a:t>
            </a:r>
          </a:p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legal process</a:t>
            </a:r>
          </a:p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of conventionality &amp; constitutionality</a:t>
            </a:r>
          </a:p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Obligation to provide ground for decisions</a:t>
            </a:r>
          </a:p>
          <a:p>
            <a:pPr lvl="1">
              <a:lnSpc>
                <a:spcPct val="150000"/>
              </a:lnSpc>
              <a:buClr>
                <a:srgbClr val="EF7D1F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an effective judicial remedy</a:t>
            </a:r>
            <a:endParaRPr lang="x-none" sz="2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6291" y="1052736"/>
            <a:ext cx="8229600" cy="1306512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Inter-American Standards for the Delivery of Electoral Justice</a:t>
            </a:r>
            <a:endParaRPr lang="es-ES" altLang="en-US" i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2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322173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what do we observe?</a:t>
            </a:r>
          </a:p>
        </p:txBody>
      </p:sp>
    </p:spTree>
    <p:extLst>
      <p:ext uri="{BB962C8B-B14F-4D97-AF65-F5344CB8AC3E}">
        <p14:creationId xmlns:p14="http://schemas.microsoft.com/office/powerpoint/2010/main" val="367594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/>
          <p:cNvSpPr>
            <a:spLocks noChangeArrowheads="1"/>
          </p:cNvSpPr>
          <p:nvPr/>
        </p:nvSpPr>
        <p:spPr bwMode="auto">
          <a:xfrm rot="-5400000">
            <a:off x="1695450" y="2495550"/>
            <a:ext cx="571500" cy="762000"/>
          </a:xfrm>
          <a:prstGeom prst="downArrow">
            <a:avLst>
              <a:gd name="adj1" fmla="val 50000"/>
              <a:gd name="adj2" fmla="val 52821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AR" alt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863" y="3822700"/>
            <a:ext cx="53340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ES" altLang="en-US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 rot="-5400000">
            <a:off x="1695450" y="3187700"/>
            <a:ext cx="571500" cy="762000"/>
          </a:xfrm>
          <a:prstGeom prst="downArrow">
            <a:avLst>
              <a:gd name="adj1" fmla="val 50000"/>
              <a:gd name="adj2" fmla="val 52821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-5400000">
            <a:off x="1695450" y="3879850"/>
            <a:ext cx="571500" cy="762000"/>
          </a:xfrm>
          <a:prstGeom prst="downArrow">
            <a:avLst>
              <a:gd name="adj1" fmla="val 50000"/>
              <a:gd name="adj2" fmla="val 52821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2379663" y="2649538"/>
            <a:ext cx="563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Selection and appointment procedures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362200" y="3343275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Autonomy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2362200" y="403383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Structural guarantees</a:t>
            </a:r>
            <a:endParaRPr lang="en-US" altLang="en-US" sz="24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092" y="3082900"/>
            <a:ext cx="677108" cy="303887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s-AR" sz="3200" dirty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INDICATORS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</p:txBody>
      </p:sp>
      <p:sp>
        <p:nvSpPr>
          <p:cNvPr id="8202" name="AutoShape 5"/>
          <p:cNvSpPr>
            <a:spLocks noChangeArrowheads="1"/>
          </p:cNvSpPr>
          <p:nvPr/>
        </p:nvSpPr>
        <p:spPr bwMode="auto">
          <a:xfrm rot="-5400000">
            <a:off x="1695450" y="4572000"/>
            <a:ext cx="571500" cy="762000"/>
          </a:xfrm>
          <a:prstGeom prst="downArrow">
            <a:avLst>
              <a:gd name="adj1" fmla="val 50000"/>
              <a:gd name="adj2" fmla="val 52821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2362200" y="471487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Codes of conduct</a:t>
            </a:r>
          </a:p>
        </p:txBody>
      </p:sp>
      <p:sp>
        <p:nvSpPr>
          <p:cNvPr id="8204" name="Title 1"/>
          <p:cNvSpPr txBox="1">
            <a:spLocks/>
          </p:cNvSpPr>
          <p:nvPr/>
        </p:nvSpPr>
        <p:spPr bwMode="auto">
          <a:xfrm>
            <a:off x="-57150" y="506413"/>
            <a:ext cx="82296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Attribute 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7988" y="1185863"/>
            <a:ext cx="8229600" cy="1306512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800" i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Independent and Impartial Electoral Dispute Resolution Bodies</a:t>
            </a:r>
            <a:endParaRPr lang="es-ES" altLang="en-US" i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AutoShape 5"/>
          <p:cNvSpPr>
            <a:spLocks noChangeArrowheads="1"/>
          </p:cNvSpPr>
          <p:nvPr/>
        </p:nvSpPr>
        <p:spPr bwMode="auto">
          <a:xfrm rot="-5400000">
            <a:off x="1695450" y="5264150"/>
            <a:ext cx="571500" cy="762000"/>
          </a:xfrm>
          <a:prstGeom prst="downArrow">
            <a:avLst>
              <a:gd name="adj1" fmla="val 50000"/>
              <a:gd name="adj2" fmla="val 52821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2362200" y="5424488"/>
            <a:ext cx="6230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Legitimacy of Court’s decisions</a:t>
            </a:r>
          </a:p>
        </p:txBody>
      </p:sp>
      <p:sp>
        <p:nvSpPr>
          <p:cNvPr id="8208" name="AutoShape 5"/>
          <p:cNvSpPr>
            <a:spLocks noChangeArrowheads="1"/>
          </p:cNvSpPr>
          <p:nvPr/>
        </p:nvSpPr>
        <p:spPr bwMode="auto">
          <a:xfrm rot="-5400000">
            <a:off x="1695450" y="5949950"/>
            <a:ext cx="571500" cy="762000"/>
          </a:xfrm>
          <a:prstGeom prst="downArrow">
            <a:avLst>
              <a:gd name="adj1" fmla="val 50000"/>
              <a:gd name="adj2" fmla="val 52821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2379663" y="6121400"/>
            <a:ext cx="6230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Conventionality and constitutionality control</a:t>
            </a:r>
          </a:p>
        </p:txBody>
      </p:sp>
    </p:spTree>
    <p:extLst>
      <p:ext uri="{BB962C8B-B14F-4D97-AF65-F5344CB8AC3E}">
        <p14:creationId xmlns:p14="http://schemas.microsoft.com/office/powerpoint/2010/main" val="26746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/>
          <p:cNvSpPr>
            <a:spLocks noChangeArrowheads="1"/>
          </p:cNvSpPr>
          <p:nvPr/>
        </p:nvSpPr>
        <p:spPr bwMode="auto">
          <a:xfrm rot="-5400000">
            <a:off x="1893887" y="2292351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511425" y="2389188"/>
            <a:ext cx="52578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Legally</a:t>
            </a:r>
            <a:r>
              <a:rPr lang="es-AR" altLang="en-US" sz="2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altLang="en-US" sz="2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challengeable</a:t>
            </a:r>
            <a:r>
              <a:rPr lang="es-AR" altLang="en-US" sz="2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altLang="en-US" sz="2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endParaRPr lang="en-US" altLang="en-US" sz="2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511425" y="3355975"/>
            <a:ext cx="6567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Authorized legal actors</a:t>
            </a:r>
            <a:endParaRPr lang="en-US" altLang="en-US" sz="26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556" y="2550363"/>
            <a:ext cx="677108" cy="303887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s-AR" sz="3200" dirty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INDICATORS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511425" y="5387975"/>
            <a:ext cx="5638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Economic requirements</a:t>
            </a:r>
            <a:endParaRPr lang="en-US" altLang="en-US" sz="26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7363" y="1174750"/>
            <a:ext cx="82296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ES" sz="3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</a:t>
            </a:r>
            <a:r>
              <a:rPr lang="es-ES" sz="3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  <a:endParaRPr lang="es-ES" sz="3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2511425" y="4395788"/>
            <a:ext cx="5791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AR" altLang="en-US" sz="26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Formal procedural requirements</a:t>
            </a:r>
            <a:endParaRPr lang="en-US" altLang="en-US" sz="26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AutoShape 5"/>
          <p:cNvSpPr>
            <a:spLocks noChangeArrowheads="1"/>
          </p:cNvSpPr>
          <p:nvPr/>
        </p:nvSpPr>
        <p:spPr bwMode="auto">
          <a:xfrm rot="-5400000">
            <a:off x="1893887" y="3295651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9226" name="AutoShape 5"/>
          <p:cNvSpPr>
            <a:spLocks noChangeArrowheads="1"/>
          </p:cNvSpPr>
          <p:nvPr/>
        </p:nvSpPr>
        <p:spPr bwMode="auto">
          <a:xfrm rot="-5400000">
            <a:off x="1893887" y="4298951"/>
            <a:ext cx="549275" cy="685800"/>
          </a:xfrm>
          <a:prstGeom prst="downArrow">
            <a:avLst>
              <a:gd name="adj1" fmla="val 50000"/>
              <a:gd name="adj2" fmla="val 52757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9227" name="AutoShape 5"/>
          <p:cNvSpPr>
            <a:spLocks noChangeArrowheads="1"/>
          </p:cNvSpPr>
          <p:nvPr/>
        </p:nvSpPr>
        <p:spPr bwMode="auto">
          <a:xfrm rot="-5400000">
            <a:off x="1859756" y="5296694"/>
            <a:ext cx="547688" cy="685800"/>
          </a:xfrm>
          <a:prstGeom prst="downArrow">
            <a:avLst>
              <a:gd name="adj1" fmla="val 50000"/>
              <a:gd name="adj2" fmla="val 52910"/>
            </a:avLst>
          </a:prstGeom>
          <a:solidFill>
            <a:srgbClr val="FF9900"/>
          </a:solidFill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9228" name="Title 1"/>
          <p:cNvSpPr txBox="1">
            <a:spLocks/>
          </p:cNvSpPr>
          <p:nvPr/>
        </p:nvSpPr>
        <p:spPr bwMode="auto">
          <a:xfrm>
            <a:off x="-57150" y="506413"/>
            <a:ext cx="82296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Attribute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- Observing Electoral Justice [Compatibility Mode]" id="{F037B0FC-32CE-4AD9-A0F6-EA7CE6B7BCED}" vid="{E62C7D76-2FC1-4A94-AB2B-2B6503BF3E00}"/>
    </a:ext>
  </a:extLst>
</a:theme>
</file>

<file path=ppt/theme/theme2.xml><?xml version="1.0" encoding="utf-8"?>
<a:theme xmlns:a="http://schemas.openxmlformats.org/drawingml/2006/main" name="Diseño personaliz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- Observing Electoral Justice [Compatibility Mode]" id="{F037B0FC-32CE-4AD9-A0F6-EA7CE6B7BCED}" vid="{F9791F41-88CF-4EDD-ADF6-B3E8A52CAC28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4844</TotalTime>
  <Words>481</Words>
  <Application>Microsoft Office PowerPoint</Application>
  <PresentationFormat>On-screen Show (4:3)</PresentationFormat>
  <Paragraphs>107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Wingdings</vt:lpstr>
      <vt:lpstr>powerpoint_blue</vt:lpstr>
      <vt:lpstr>Diseño personalizado</vt:lpstr>
      <vt:lpstr>Observing Electoral Justice Systems   A MANUAL FOR OAS ELECTORAL OBSERVATION MISSIONS</vt:lpstr>
      <vt:lpstr>Challenge of Observing Electoral Justice as International Organizations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Insertar título aquí</dc:title>
  <dc:creator>Maria Jose  Navia</dc:creator>
  <cp:lastModifiedBy>LEE Victoria</cp:lastModifiedBy>
  <cp:revision>34</cp:revision>
  <dcterms:created xsi:type="dcterms:W3CDTF">2016-09-09T15:36:27Z</dcterms:created>
  <dcterms:modified xsi:type="dcterms:W3CDTF">2019-07-08T14:32:12Z</dcterms:modified>
</cp:coreProperties>
</file>