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522" r:id="rId5"/>
    <p:sldId id="506" r:id="rId6"/>
    <p:sldId id="526" r:id="rId7"/>
    <p:sldId id="556" r:id="rId8"/>
    <p:sldId id="540" r:id="rId9"/>
    <p:sldId id="541" r:id="rId10"/>
    <p:sldId id="535" r:id="rId11"/>
    <p:sldId id="544" r:id="rId12"/>
    <p:sldId id="545" r:id="rId13"/>
    <p:sldId id="547" r:id="rId14"/>
    <p:sldId id="548" r:id="rId15"/>
    <p:sldId id="557" r:id="rId16"/>
    <p:sldId id="552" r:id="rId17"/>
    <p:sldId id="549" r:id="rId18"/>
    <p:sldId id="551" r:id="rId19"/>
    <p:sldId id="260" r:id="rId20"/>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B4E9"/>
    <a:srgbClr val="97DAF9"/>
    <a:srgbClr val="FFAFAF"/>
    <a:srgbClr val="7093D2"/>
    <a:srgbClr val="AABFE4"/>
    <a:srgbClr val="C4DBF0"/>
    <a:srgbClr val="6897BB"/>
    <a:srgbClr val="183E63"/>
    <a:srgbClr val="B3E1DC"/>
    <a:srgbClr val="FFE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5" autoAdjust="0"/>
    <p:restoredTop sz="94694"/>
  </p:normalViewPr>
  <p:slideViewPr>
    <p:cSldViewPr snapToGrid="0">
      <p:cViewPr varScale="1">
        <p:scale>
          <a:sx n="90" d="100"/>
          <a:sy n="90" d="100"/>
        </p:scale>
        <p:origin x="131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5C731B66-316D-4A36-B419-6ABB42118349}" type="datetimeFigureOut">
              <a:rPr lang="fr-FR" smtClean="0"/>
              <a:t>21/11/2022</a:t>
            </a:fld>
            <a:endParaRPr lang="fr-FR"/>
          </a:p>
        </p:txBody>
      </p:sp>
      <p:sp>
        <p:nvSpPr>
          <p:cNvPr id="4" name="Espace réservé de l'image des diapositives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BE966CC4-FD68-4A0D-9695-0C7ADA085FC9}" type="slidenum">
              <a:rPr lang="fr-FR" smtClean="0"/>
              <a:t>‹#›</a:t>
            </a:fld>
            <a:endParaRPr lang="fr-FR"/>
          </a:p>
        </p:txBody>
      </p:sp>
    </p:spTree>
    <p:extLst>
      <p:ext uri="{BB962C8B-B14F-4D97-AF65-F5344CB8AC3E}">
        <p14:creationId xmlns:p14="http://schemas.microsoft.com/office/powerpoint/2010/main" val="12846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BE966CC4-FD68-4A0D-9695-0C7ADA085FC9}" type="slidenum">
              <a:rPr lang="fr-FR" smtClean="0"/>
              <a:t>3</a:t>
            </a:fld>
            <a:endParaRPr lang="fr-FR"/>
          </a:p>
        </p:txBody>
      </p:sp>
    </p:spTree>
    <p:extLst>
      <p:ext uri="{BB962C8B-B14F-4D97-AF65-F5344CB8AC3E}">
        <p14:creationId xmlns:p14="http://schemas.microsoft.com/office/powerpoint/2010/main" val="374347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BE966CC4-FD68-4A0D-9695-0C7ADA085FC9}" type="slidenum">
              <a:rPr lang="fr-FR" smtClean="0"/>
              <a:t>4</a:t>
            </a:fld>
            <a:endParaRPr lang="fr-FR"/>
          </a:p>
        </p:txBody>
      </p:sp>
    </p:spTree>
    <p:extLst>
      <p:ext uri="{BB962C8B-B14F-4D97-AF65-F5344CB8AC3E}">
        <p14:creationId xmlns:p14="http://schemas.microsoft.com/office/powerpoint/2010/main" val="13760645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8" name="Image 7" descr="Une image contenant bleu, lumière, objet d’extérieur, nuit&#10;&#10;Description générée automatiquement">
            <a:extLst>
              <a:ext uri="{FF2B5EF4-FFF2-40B4-BE49-F238E27FC236}">
                <a16:creationId xmlns:a16="http://schemas.microsoft.com/office/drawing/2014/main" id="{DD30CB62-7C0F-4EDB-B972-B7663979D102}"/>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599" r="5599"/>
          <a:stretch/>
        </p:blipFill>
        <p:spPr>
          <a:xfrm>
            <a:off x="0" y="0"/>
            <a:ext cx="9144000" cy="8125968"/>
          </a:xfrm>
          <a:prstGeom prst="rect">
            <a:avLst/>
          </a:prstGeom>
        </p:spPr>
      </p:pic>
      <p:sp>
        <p:nvSpPr>
          <p:cNvPr id="2" name="Title 1"/>
          <p:cNvSpPr>
            <a:spLocks noGrp="1"/>
          </p:cNvSpPr>
          <p:nvPr>
            <p:ph type="title"/>
          </p:nvPr>
        </p:nvSpPr>
        <p:spPr>
          <a:xfrm>
            <a:off x="628650" y="4062984"/>
            <a:ext cx="7886700" cy="1325563"/>
          </a:xfrm>
        </p:spPr>
        <p:txBody>
          <a:bodyPr>
            <a:normAutofit/>
          </a:bodyPr>
          <a:lstStyle>
            <a:lvl1pPr algn="ctr">
              <a:defRPr sz="4800" b="1">
                <a:solidFill>
                  <a:schemeClr val="bg1"/>
                </a:solidFill>
                <a:latin typeface="Arial Narrow" panose="020B0606020202030204" pitchFamily="34" charset="0"/>
              </a:defRPr>
            </a:lvl1pPr>
          </a:lstStyle>
          <a:p>
            <a:r>
              <a:rPr lang="fr-FR" dirty="0"/>
              <a:t>Modifiez le style du titre</a:t>
            </a:r>
            <a:endParaRPr lang="en-US" dirty="0"/>
          </a:p>
        </p:txBody>
      </p:sp>
      <p:sp>
        <p:nvSpPr>
          <p:cNvPr id="5" name="Date Placeholder 4"/>
          <p:cNvSpPr>
            <a:spLocks noGrp="1"/>
          </p:cNvSpPr>
          <p:nvPr>
            <p:ph type="dt" sz="half" idx="10"/>
          </p:nvPr>
        </p:nvSpPr>
        <p:spPr/>
        <p:txBody>
          <a:bodyPr/>
          <a:lstStyle/>
          <a:p>
            <a:fld id="{C7C4C482-454D-481D-BDF6-4588B2BC56DC}" type="datetimeFigureOut">
              <a:rPr lang="fr-FR" smtClean="0"/>
              <a:t>21/11/2022</a:t>
            </a:fld>
            <a:endParaRPr lang="fr-FR"/>
          </a:p>
        </p:txBody>
      </p:sp>
      <p:pic>
        <p:nvPicPr>
          <p:cNvPr id="9" name="Image 8">
            <a:extLst>
              <a:ext uri="{FF2B5EF4-FFF2-40B4-BE49-F238E27FC236}">
                <a16:creationId xmlns:a16="http://schemas.microsoft.com/office/drawing/2014/main" id="{0174682D-7274-4A6C-83C1-208C43BEE6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6075" y="207537"/>
            <a:ext cx="3371850" cy="2695575"/>
          </a:xfrm>
          <a:prstGeom prst="rect">
            <a:avLst/>
          </a:prstGeom>
        </p:spPr>
      </p:pic>
      <p:sp>
        <p:nvSpPr>
          <p:cNvPr id="3" name="ZoneTexte 2">
            <a:extLst>
              <a:ext uri="{FF2B5EF4-FFF2-40B4-BE49-F238E27FC236}">
                <a16:creationId xmlns:a16="http://schemas.microsoft.com/office/drawing/2014/main" id="{D5BB9DB2-5D02-4C94-9DB7-21ECDE310FBB}"/>
              </a:ext>
            </a:extLst>
          </p:cNvPr>
          <p:cNvSpPr txBox="1"/>
          <p:nvPr userDrawn="1"/>
        </p:nvSpPr>
        <p:spPr>
          <a:xfrm>
            <a:off x="277978" y="1090038"/>
            <a:ext cx="2608097" cy="923330"/>
          </a:xfrm>
          <a:prstGeom prst="rect">
            <a:avLst/>
          </a:prstGeom>
          <a:noFill/>
        </p:spPr>
        <p:txBody>
          <a:bodyPr wrap="square" rtlCol="0">
            <a:spAutoFit/>
          </a:bodyPr>
          <a:lstStyle/>
          <a:p>
            <a:pPr algn="r"/>
            <a:r>
              <a:rPr lang="fr-FR" sz="1800" b="1" dirty="0">
                <a:solidFill>
                  <a:schemeClr val="bg1">
                    <a:lumMod val="95000"/>
                  </a:schemeClr>
                </a:solidFill>
                <a:latin typeface="Arial Narrow" panose="020B0606020202030204" pitchFamily="34" charset="0"/>
              </a:rPr>
              <a:t>AD HOC COMMITTEE</a:t>
            </a:r>
          </a:p>
          <a:p>
            <a:pPr algn="r"/>
            <a:r>
              <a:rPr lang="fr-FR" sz="1800" b="1" dirty="0">
                <a:solidFill>
                  <a:schemeClr val="bg1">
                    <a:lumMod val="95000"/>
                  </a:schemeClr>
                </a:solidFill>
                <a:latin typeface="Arial Narrow" panose="020B0606020202030204" pitchFamily="34" charset="0"/>
              </a:rPr>
              <a:t>ON ARTIFICIAL INTELLIGENCE</a:t>
            </a:r>
            <a:endParaRPr lang="fr-FR" sz="2000" b="1" dirty="0">
              <a:solidFill>
                <a:schemeClr val="bg1">
                  <a:lumMod val="95000"/>
                </a:schemeClr>
              </a:solidFill>
              <a:latin typeface="Arial Narrow" panose="020B0606020202030204" pitchFamily="34" charset="0"/>
            </a:endParaRPr>
          </a:p>
        </p:txBody>
      </p:sp>
      <p:sp>
        <p:nvSpPr>
          <p:cNvPr id="7" name="ZoneTexte 6">
            <a:extLst>
              <a:ext uri="{FF2B5EF4-FFF2-40B4-BE49-F238E27FC236}">
                <a16:creationId xmlns:a16="http://schemas.microsoft.com/office/drawing/2014/main" id="{80BB4419-F661-447A-98E0-2D1A56BB6540}"/>
              </a:ext>
            </a:extLst>
          </p:cNvPr>
          <p:cNvSpPr txBox="1"/>
          <p:nvPr userDrawn="1"/>
        </p:nvSpPr>
        <p:spPr>
          <a:xfrm>
            <a:off x="6257925" y="1090038"/>
            <a:ext cx="2739771" cy="923330"/>
          </a:xfrm>
          <a:prstGeom prst="rect">
            <a:avLst/>
          </a:prstGeom>
          <a:noFill/>
        </p:spPr>
        <p:txBody>
          <a:bodyPr wrap="square" rtlCol="0">
            <a:spAutoFit/>
          </a:bodyPr>
          <a:lstStyle/>
          <a:p>
            <a:pPr algn="l"/>
            <a:r>
              <a:rPr lang="fr-FR" sz="1800" b="1" dirty="0">
                <a:solidFill>
                  <a:schemeClr val="bg1">
                    <a:lumMod val="95000"/>
                  </a:schemeClr>
                </a:solidFill>
                <a:latin typeface="Arial Narrow" panose="020B0606020202030204" pitchFamily="34" charset="0"/>
              </a:rPr>
              <a:t>COMIT</a:t>
            </a:r>
            <a:r>
              <a:rPr lang="fr-FR" sz="1800" b="1" i="0" kern="1200" dirty="0">
                <a:solidFill>
                  <a:schemeClr val="bg1">
                    <a:lumMod val="95000"/>
                  </a:schemeClr>
                </a:solidFill>
                <a:effectLst/>
                <a:latin typeface="Arial Narrow" panose="020B0606020202030204" pitchFamily="34" charset="0"/>
                <a:ea typeface="+mn-ea"/>
                <a:cs typeface="+mn-cs"/>
              </a:rPr>
              <a:t>É</a:t>
            </a:r>
            <a:r>
              <a:rPr lang="fr-FR" sz="1800" b="1" dirty="0">
                <a:solidFill>
                  <a:schemeClr val="bg1">
                    <a:lumMod val="95000"/>
                  </a:schemeClr>
                </a:solidFill>
                <a:latin typeface="Arial Narrow" panose="020B0606020202030204" pitchFamily="34" charset="0"/>
              </a:rPr>
              <a:t> AD HOC SUR L’INTELLIGENCE ARTIFICIELLE</a:t>
            </a:r>
          </a:p>
        </p:txBody>
      </p:sp>
    </p:spTree>
    <p:extLst>
      <p:ext uri="{BB962C8B-B14F-4D97-AF65-F5344CB8AC3E}">
        <p14:creationId xmlns:p14="http://schemas.microsoft.com/office/powerpoint/2010/main" val="1208815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aison">
    <p:bg>
      <p:bgPr>
        <a:solidFill>
          <a:srgbClr val="04060A"/>
        </a:solidFill>
        <a:effectLst/>
      </p:bgPr>
    </p:bg>
    <p:spTree>
      <p:nvGrpSpPr>
        <p:cNvPr id="1" name=""/>
        <p:cNvGrpSpPr/>
        <p:nvPr/>
      </p:nvGrpSpPr>
      <p:grpSpPr>
        <a:xfrm>
          <a:off x="0" y="0"/>
          <a:ext cx="0" cy="0"/>
          <a:chOff x="0" y="0"/>
          <a:chExt cx="0" cy="0"/>
        </a:xfrm>
      </p:grpSpPr>
      <p:pic>
        <p:nvPicPr>
          <p:cNvPr id="11" name="Image 10" descr="Une image contenant bleu, lumière, objet d’extérieur, nuit&#10;&#10;Description générée automatiquement">
            <a:extLst>
              <a:ext uri="{FF2B5EF4-FFF2-40B4-BE49-F238E27FC236}">
                <a16:creationId xmlns:a16="http://schemas.microsoft.com/office/drawing/2014/main" id="{CB7CB8E0-65A0-47C2-861B-D9E5FB34925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143858" y="1143855"/>
            <a:ext cx="6859715" cy="4572000"/>
          </a:xfrm>
          <a:prstGeom prst="rect">
            <a:avLst/>
          </a:prstGeom>
        </p:spPr>
      </p:pic>
      <p:sp>
        <p:nvSpPr>
          <p:cNvPr id="5" name="Text Placeholder 4"/>
          <p:cNvSpPr>
            <a:spLocks noGrp="1"/>
          </p:cNvSpPr>
          <p:nvPr>
            <p:ph type="body" sz="quarter" idx="3" hasCustomPrompt="1"/>
          </p:nvPr>
        </p:nvSpPr>
        <p:spPr>
          <a:xfrm>
            <a:off x="3598633" y="3429000"/>
            <a:ext cx="4705165" cy="1968622"/>
          </a:xfrm>
        </p:spPr>
        <p:txBody>
          <a:bodyPr anchor="t">
            <a:noAutofit/>
          </a:bodyPr>
          <a:lstStyle>
            <a:lvl1pPr marL="0" indent="0" algn="ctr">
              <a:buNone/>
              <a:defRPr sz="4000" b="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TITLE</a:t>
            </a:r>
          </a:p>
        </p:txBody>
      </p:sp>
      <p:sp>
        <p:nvSpPr>
          <p:cNvPr id="7" name="Date Placeholder 6"/>
          <p:cNvSpPr>
            <a:spLocks noGrp="1"/>
          </p:cNvSpPr>
          <p:nvPr>
            <p:ph type="dt" sz="half" idx="10"/>
          </p:nvPr>
        </p:nvSpPr>
        <p:spPr/>
        <p:txBody>
          <a:bodyPr/>
          <a:lstStyle/>
          <a:p>
            <a:fld id="{C7C4C482-454D-481D-BDF6-4588B2BC56DC}" type="datetimeFigureOut">
              <a:rPr lang="fr-FR" smtClean="0"/>
              <a:t>21/11/2022</a:t>
            </a:fld>
            <a:endParaRPr lang="fr-FR"/>
          </a:p>
        </p:txBody>
      </p:sp>
      <p:pic>
        <p:nvPicPr>
          <p:cNvPr id="13" name="Image 12">
            <a:extLst>
              <a:ext uri="{FF2B5EF4-FFF2-40B4-BE49-F238E27FC236}">
                <a16:creationId xmlns:a16="http://schemas.microsoft.com/office/drawing/2014/main" id="{5831F4F2-1B28-4F18-9717-9A096CAB99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43844" y="289056"/>
            <a:ext cx="2614741" cy="2090315"/>
          </a:xfrm>
          <a:prstGeom prst="rect">
            <a:avLst/>
          </a:prstGeom>
        </p:spPr>
      </p:pic>
    </p:spTree>
    <p:extLst>
      <p:ext uri="{BB962C8B-B14F-4D97-AF65-F5344CB8AC3E}">
        <p14:creationId xmlns:p14="http://schemas.microsoft.com/office/powerpoint/2010/main" val="332172732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mparaison">
    <p:bg>
      <p:bgPr>
        <a:solidFill>
          <a:srgbClr val="04060A"/>
        </a:solidFill>
        <a:effectLst/>
      </p:bgPr>
    </p:bg>
    <p:spTree>
      <p:nvGrpSpPr>
        <p:cNvPr id="1" name=""/>
        <p:cNvGrpSpPr/>
        <p:nvPr/>
      </p:nvGrpSpPr>
      <p:grpSpPr>
        <a:xfrm>
          <a:off x="0" y="0"/>
          <a:ext cx="0" cy="0"/>
          <a:chOff x="0" y="0"/>
          <a:chExt cx="0" cy="0"/>
        </a:xfrm>
      </p:grpSpPr>
      <p:pic>
        <p:nvPicPr>
          <p:cNvPr id="11" name="Image 10" descr="Une image contenant bleu, lumière, objet d’extérieur, nuit&#10;&#10;Description générée automatiquement">
            <a:extLst>
              <a:ext uri="{FF2B5EF4-FFF2-40B4-BE49-F238E27FC236}">
                <a16:creationId xmlns:a16="http://schemas.microsoft.com/office/drawing/2014/main" id="{CB7CB8E0-65A0-47C2-861B-D9E5FB34925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143858" y="1143855"/>
            <a:ext cx="6859715" cy="4572000"/>
          </a:xfrm>
          <a:prstGeom prst="rect">
            <a:avLst/>
          </a:prstGeom>
        </p:spPr>
      </p:pic>
      <p:sp>
        <p:nvSpPr>
          <p:cNvPr id="5" name="Text Placeholder 4"/>
          <p:cNvSpPr>
            <a:spLocks noGrp="1"/>
          </p:cNvSpPr>
          <p:nvPr>
            <p:ph type="body" sz="quarter" idx="3"/>
          </p:nvPr>
        </p:nvSpPr>
        <p:spPr>
          <a:xfrm>
            <a:off x="4627959" y="625712"/>
            <a:ext cx="3887391" cy="936758"/>
          </a:xfrm>
        </p:spPr>
        <p:txBody>
          <a:bodyPr anchor="b"/>
          <a:lstStyle>
            <a:lvl1pPr marL="0" indent="0">
              <a:buNone/>
              <a:defRPr sz="2400" b="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4627959" y="1857004"/>
            <a:ext cx="3887391" cy="3684588"/>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C7C4C482-454D-481D-BDF6-4588B2BC56DC}" type="datetimeFigureOut">
              <a:rPr lang="fr-FR" smtClean="0"/>
              <a:t>21/11/2022</a:t>
            </a:fld>
            <a:endParaRPr lang="fr-FR"/>
          </a:p>
        </p:txBody>
      </p:sp>
    </p:spTree>
    <p:extLst>
      <p:ext uri="{BB962C8B-B14F-4D97-AF65-F5344CB8AC3E}">
        <p14:creationId xmlns:p14="http://schemas.microsoft.com/office/powerpoint/2010/main" val="5238577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Image 7" descr="Une image contenant bleu, lumière, objet d’extérieur, nuit&#10;&#10;Description générée automatiquement">
            <a:extLst>
              <a:ext uri="{FF2B5EF4-FFF2-40B4-BE49-F238E27FC236}">
                <a16:creationId xmlns:a16="http://schemas.microsoft.com/office/drawing/2014/main" id="{D2BF075C-C68E-423F-A10C-5A328D8DBC93}"/>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brightnessContrast bright="-20000"/>
                    </a14:imgEffect>
                  </a14:imgLayer>
                </a14:imgProps>
              </a:ext>
            </a:extLst>
          </a:blip>
          <a:srcRect t="29030" b="5412"/>
          <a:stretch/>
        </p:blipFill>
        <p:spPr>
          <a:xfrm>
            <a:off x="-3492" y="0"/>
            <a:ext cx="9147492" cy="3996965"/>
          </a:xfrm>
          <a:prstGeom prst="rect">
            <a:avLst/>
          </a:prstGeom>
        </p:spPr>
      </p:pic>
      <p:sp>
        <p:nvSpPr>
          <p:cNvPr id="3" name="Content Placeholder 2"/>
          <p:cNvSpPr>
            <a:spLocks noGrp="1"/>
          </p:cNvSpPr>
          <p:nvPr>
            <p:ph idx="1"/>
          </p:nvPr>
        </p:nvSpPr>
        <p:spPr>
          <a:xfrm>
            <a:off x="628650" y="4296791"/>
            <a:ext cx="7886700" cy="1880171"/>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C7C4C482-454D-481D-BDF6-4588B2BC56DC}" type="datetimeFigureOut">
              <a:rPr lang="fr-FR" smtClean="0"/>
              <a:t>21/11/2022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0E8192-3577-4354-8188-DCE78506177E}" type="slidenum">
              <a:rPr lang="fr-FR" smtClean="0"/>
              <a:t>‹#›</a:t>
            </a:fld>
            <a:endParaRPr lang="fr-FR"/>
          </a:p>
        </p:txBody>
      </p:sp>
    </p:spTree>
    <p:extLst>
      <p:ext uri="{BB962C8B-B14F-4D97-AF65-F5344CB8AC3E}">
        <p14:creationId xmlns:p14="http://schemas.microsoft.com/office/powerpoint/2010/main" val="323615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086252"/>
            <a:ext cx="7886700" cy="4003401"/>
          </a:xfrm>
        </p:spPr>
        <p:txBody>
          <a:bodyPr/>
          <a:lstStyle>
            <a:lvl1pPr marL="0" indent="0">
              <a:buNone/>
              <a:defRPr sz="2400">
                <a:solidFill>
                  <a:schemeClr val="tx1"/>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Date Placeholder 3"/>
          <p:cNvSpPr>
            <a:spLocks noGrp="1"/>
          </p:cNvSpPr>
          <p:nvPr>
            <p:ph type="dt" sz="half" idx="10"/>
          </p:nvPr>
        </p:nvSpPr>
        <p:spPr/>
        <p:txBody>
          <a:bodyPr/>
          <a:lstStyle/>
          <a:p>
            <a:fld id="{C7C4C482-454D-481D-BDF6-4588B2BC56DC}" type="datetimeFigureOut">
              <a:rPr lang="fr-FR" smtClean="0"/>
              <a:t>21/11/2022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0E8192-3577-4354-8188-DCE78506177E}" type="slidenum">
              <a:rPr lang="fr-FR" smtClean="0"/>
              <a:t>‹#›</a:t>
            </a:fld>
            <a:endParaRPr lang="fr-FR"/>
          </a:p>
        </p:txBody>
      </p:sp>
      <p:pic>
        <p:nvPicPr>
          <p:cNvPr id="7" name="Image 6" descr="Une image contenant bleu, lumière, objet d’extérieur, nuit&#10;&#10;Description générée automatiquement">
            <a:extLst>
              <a:ext uri="{FF2B5EF4-FFF2-40B4-BE49-F238E27FC236}">
                <a16:creationId xmlns:a16="http://schemas.microsoft.com/office/drawing/2014/main" id="{B4D41DBA-A9C7-45D8-A649-E0919FB4DD4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45464" b="30252"/>
          <a:stretch/>
        </p:blipFill>
        <p:spPr>
          <a:xfrm>
            <a:off x="0" y="-45487"/>
            <a:ext cx="9144000" cy="1480008"/>
          </a:xfrm>
          <a:prstGeom prst="rect">
            <a:avLst/>
          </a:prstGeom>
        </p:spPr>
      </p:pic>
      <p:pic>
        <p:nvPicPr>
          <p:cNvPr id="8" name="Image 7">
            <a:extLst>
              <a:ext uri="{FF2B5EF4-FFF2-40B4-BE49-F238E27FC236}">
                <a16:creationId xmlns:a16="http://schemas.microsoft.com/office/drawing/2014/main" id="{82EA9F93-544E-4356-A16A-9CDFDD573F8E}"/>
              </a:ext>
            </a:extLst>
          </p:cNvPr>
          <p:cNvPicPr>
            <a:picLocks noChangeAspect="1"/>
          </p:cNvPicPr>
          <p:nvPr userDrawn="1"/>
        </p:nvPicPr>
        <p:blipFill>
          <a:blip r:embed="rId4"/>
          <a:stretch>
            <a:fillRect/>
          </a:stretch>
        </p:blipFill>
        <p:spPr>
          <a:xfrm>
            <a:off x="0" y="88475"/>
            <a:ext cx="1629972" cy="1303057"/>
          </a:xfrm>
          <a:prstGeom prst="rect">
            <a:avLst/>
          </a:prstGeom>
        </p:spPr>
      </p:pic>
    </p:spTree>
    <p:extLst>
      <p:ext uri="{BB962C8B-B14F-4D97-AF65-F5344CB8AC3E}">
        <p14:creationId xmlns:p14="http://schemas.microsoft.com/office/powerpoint/2010/main" val="387875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descr="Une image contenant bleu, lumière, objet d’extérieur, nuit&#10;&#10;Description générée automatiquement">
            <a:extLst>
              <a:ext uri="{FF2B5EF4-FFF2-40B4-BE49-F238E27FC236}">
                <a16:creationId xmlns:a16="http://schemas.microsoft.com/office/drawing/2014/main" id="{DD30CB62-7C0F-4EDB-B972-B7663979D102}"/>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599" r="5599"/>
          <a:stretch/>
        </p:blipFill>
        <p:spPr>
          <a:xfrm>
            <a:off x="0" y="0"/>
            <a:ext cx="9144000" cy="8125968"/>
          </a:xfrm>
          <a:prstGeom prst="rect">
            <a:avLst/>
          </a:prstGeom>
        </p:spPr>
      </p:pic>
      <p:sp>
        <p:nvSpPr>
          <p:cNvPr id="2" name="Title 1"/>
          <p:cNvSpPr>
            <a:spLocks noGrp="1"/>
          </p:cNvSpPr>
          <p:nvPr>
            <p:ph type="title"/>
          </p:nvPr>
        </p:nvSpPr>
        <p:spPr>
          <a:xfrm>
            <a:off x="628650" y="4062984"/>
            <a:ext cx="7886700" cy="1325563"/>
          </a:xfrm>
        </p:spPr>
        <p:txBody>
          <a:bodyPr>
            <a:normAutofit/>
          </a:bodyPr>
          <a:lstStyle>
            <a:lvl1pPr algn="ctr">
              <a:defRPr sz="4800" b="1">
                <a:solidFill>
                  <a:schemeClr val="bg1"/>
                </a:solidFill>
                <a:latin typeface="Arial Narrow" panose="020B0606020202030204" pitchFamily="34" charset="0"/>
              </a:defRPr>
            </a:lvl1pPr>
          </a:lstStyle>
          <a:p>
            <a:r>
              <a:rPr lang="fr-FR" dirty="0"/>
              <a:t>Modifiez le style du titre</a:t>
            </a:r>
            <a:endParaRPr lang="en-US" dirty="0"/>
          </a:p>
        </p:txBody>
      </p:sp>
      <p:sp>
        <p:nvSpPr>
          <p:cNvPr id="5" name="Date Placeholder 4"/>
          <p:cNvSpPr>
            <a:spLocks noGrp="1"/>
          </p:cNvSpPr>
          <p:nvPr>
            <p:ph type="dt" sz="half" idx="10"/>
          </p:nvPr>
        </p:nvSpPr>
        <p:spPr/>
        <p:txBody>
          <a:bodyPr/>
          <a:lstStyle/>
          <a:p>
            <a:fld id="{C7C4C482-454D-481D-BDF6-4588B2BC56DC}" type="datetimeFigureOut">
              <a:rPr lang="fr-FR" smtClean="0"/>
              <a:t>21/11/2022</a:t>
            </a:fld>
            <a:endParaRPr lang="fr-FR"/>
          </a:p>
        </p:txBody>
      </p:sp>
      <p:pic>
        <p:nvPicPr>
          <p:cNvPr id="9" name="Image 8">
            <a:extLst>
              <a:ext uri="{FF2B5EF4-FFF2-40B4-BE49-F238E27FC236}">
                <a16:creationId xmlns:a16="http://schemas.microsoft.com/office/drawing/2014/main" id="{0174682D-7274-4A6C-83C1-208C43BEE6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6075" y="207537"/>
            <a:ext cx="3371850" cy="2695575"/>
          </a:xfrm>
          <a:prstGeom prst="rect">
            <a:avLst/>
          </a:prstGeom>
        </p:spPr>
      </p:pic>
      <p:sp>
        <p:nvSpPr>
          <p:cNvPr id="3" name="ZoneTexte 2">
            <a:extLst>
              <a:ext uri="{FF2B5EF4-FFF2-40B4-BE49-F238E27FC236}">
                <a16:creationId xmlns:a16="http://schemas.microsoft.com/office/drawing/2014/main" id="{D5BB9DB2-5D02-4C94-9DB7-21ECDE310FBB}"/>
              </a:ext>
            </a:extLst>
          </p:cNvPr>
          <p:cNvSpPr txBox="1"/>
          <p:nvPr userDrawn="1"/>
        </p:nvSpPr>
        <p:spPr>
          <a:xfrm>
            <a:off x="146304" y="1093659"/>
            <a:ext cx="2739771" cy="923330"/>
          </a:xfrm>
          <a:prstGeom prst="rect">
            <a:avLst/>
          </a:prstGeom>
          <a:noFill/>
        </p:spPr>
        <p:txBody>
          <a:bodyPr wrap="square" rtlCol="0">
            <a:spAutoFit/>
          </a:bodyPr>
          <a:lstStyle/>
          <a:p>
            <a:pPr algn="r"/>
            <a:r>
              <a:rPr lang="fr-FR" sz="1800" b="1" dirty="0">
                <a:solidFill>
                  <a:schemeClr val="bg1">
                    <a:lumMod val="95000"/>
                  </a:schemeClr>
                </a:solidFill>
                <a:latin typeface="Arial Narrow" panose="020B0606020202030204" pitchFamily="34" charset="0"/>
              </a:rPr>
              <a:t>HUMAN RIGHTS, DEMOCRACY </a:t>
            </a:r>
          </a:p>
          <a:p>
            <a:pPr algn="r"/>
            <a:r>
              <a:rPr lang="fr-FR" sz="1800" b="1" dirty="0">
                <a:solidFill>
                  <a:schemeClr val="bg1">
                    <a:lumMod val="95000"/>
                  </a:schemeClr>
                </a:solidFill>
                <a:latin typeface="Arial Narrow" panose="020B0606020202030204" pitchFamily="34" charset="0"/>
              </a:rPr>
              <a:t>AND THE RULE OF LAW</a:t>
            </a:r>
            <a:endParaRPr lang="fr-FR" sz="2000" b="1" dirty="0">
              <a:solidFill>
                <a:schemeClr val="bg1">
                  <a:lumMod val="95000"/>
                </a:schemeClr>
              </a:solidFill>
              <a:latin typeface="Arial Narrow" panose="020B0606020202030204" pitchFamily="34" charset="0"/>
            </a:endParaRPr>
          </a:p>
        </p:txBody>
      </p:sp>
      <p:sp>
        <p:nvSpPr>
          <p:cNvPr id="7" name="ZoneTexte 6">
            <a:extLst>
              <a:ext uri="{FF2B5EF4-FFF2-40B4-BE49-F238E27FC236}">
                <a16:creationId xmlns:a16="http://schemas.microsoft.com/office/drawing/2014/main" id="{80BB4419-F661-447A-98E0-2D1A56BB6540}"/>
              </a:ext>
            </a:extLst>
          </p:cNvPr>
          <p:cNvSpPr txBox="1"/>
          <p:nvPr userDrawn="1"/>
        </p:nvSpPr>
        <p:spPr>
          <a:xfrm>
            <a:off x="6257925" y="1090038"/>
            <a:ext cx="2739771" cy="923330"/>
          </a:xfrm>
          <a:prstGeom prst="rect">
            <a:avLst/>
          </a:prstGeom>
          <a:noFill/>
        </p:spPr>
        <p:txBody>
          <a:bodyPr wrap="square" rtlCol="0">
            <a:spAutoFit/>
          </a:bodyPr>
          <a:lstStyle/>
          <a:p>
            <a:pPr algn="l"/>
            <a:r>
              <a:rPr lang="fr-FR" sz="1800" b="1" dirty="0">
                <a:solidFill>
                  <a:schemeClr val="bg1">
                    <a:lumMod val="95000"/>
                  </a:schemeClr>
                </a:solidFill>
                <a:latin typeface="Arial Narrow" panose="020B0606020202030204" pitchFamily="34" charset="0"/>
              </a:rPr>
              <a:t>DROITS DE L’HOMME, D</a:t>
            </a:r>
            <a:r>
              <a:rPr lang="fr-FR" sz="1800" b="1" i="0" kern="1200" dirty="0">
                <a:solidFill>
                  <a:schemeClr val="bg1">
                    <a:lumMod val="95000"/>
                  </a:schemeClr>
                </a:solidFill>
                <a:effectLst/>
                <a:latin typeface="Arial Narrow" panose="020B0606020202030204" pitchFamily="34" charset="0"/>
                <a:ea typeface="+mn-ea"/>
                <a:cs typeface="+mn-cs"/>
              </a:rPr>
              <a:t>É</a:t>
            </a:r>
            <a:r>
              <a:rPr lang="fr-FR" sz="1800" b="1" dirty="0">
                <a:solidFill>
                  <a:schemeClr val="bg1">
                    <a:lumMod val="95000"/>
                  </a:schemeClr>
                </a:solidFill>
                <a:latin typeface="Arial Narrow" panose="020B0606020202030204" pitchFamily="34" charset="0"/>
              </a:rPr>
              <a:t>MOCRATIE</a:t>
            </a:r>
          </a:p>
          <a:p>
            <a:pPr algn="l"/>
            <a:r>
              <a:rPr lang="fr-FR" sz="1800" b="1" dirty="0">
                <a:solidFill>
                  <a:schemeClr val="bg1">
                    <a:lumMod val="95000"/>
                  </a:schemeClr>
                </a:solidFill>
                <a:latin typeface="Arial Narrow" panose="020B0606020202030204" pitchFamily="34" charset="0"/>
              </a:rPr>
              <a:t>ET  </a:t>
            </a:r>
            <a:r>
              <a:rPr lang="fr-FR" sz="1800" b="1" i="0" kern="1200" dirty="0">
                <a:solidFill>
                  <a:schemeClr val="bg1">
                    <a:lumMod val="95000"/>
                  </a:schemeClr>
                </a:solidFill>
                <a:effectLst/>
                <a:latin typeface="Arial Narrow" panose="020B0606020202030204" pitchFamily="34" charset="0"/>
                <a:ea typeface="+mn-ea"/>
                <a:cs typeface="+mn-cs"/>
              </a:rPr>
              <a:t>É</a:t>
            </a:r>
            <a:r>
              <a:rPr lang="fr-FR" sz="1800" b="1" dirty="0">
                <a:solidFill>
                  <a:schemeClr val="bg1">
                    <a:lumMod val="95000"/>
                  </a:schemeClr>
                </a:solidFill>
                <a:latin typeface="Arial Narrow" panose="020B0606020202030204" pitchFamily="34" charset="0"/>
              </a:rPr>
              <a:t>TAT DE DROIT</a:t>
            </a:r>
          </a:p>
        </p:txBody>
      </p:sp>
    </p:spTree>
    <p:extLst>
      <p:ext uri="{BB962C8B-B14F-4D97-AF65-F5344CB8AC3E}">
        <p14:creationId xmlns:p14="http://schemas.microsoft.com/office/powerpoint/2010/main" val="14506988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4C482-454D-481D-BDF6-4588B2BC56DC}" type="datetimeFigureOut">
              <a:rPr lang="fr-FR" smtClean="0"/>
              <a:t>21/11/2022</a:t>
            </a:fld>
            <a:endParaRPr lang="fr-F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E8192-3577-4354-8188-DCE78506177E}" type="slidenum">
              <a:rPr lang="fr-FR" smtClean="0"/>
              <a:t>‹#›</a:t>
            </a:fld>
            <a:endParaRPr lang="fr-FR"/>
          </a:p>
        </p:txBody>
      </p:sp>
    </p:spTree>
    <p:extLst>
      <p:ext uri="{BB962C8B-B14F-4D97-AF65-F5344CB8AC3E}">
        <p14:creationId xmlns:p14="http://schemas.microsoft.com/office/powerpoint/2010/main" val="2719118225"/>
      </p:ext>
    </p:extLst>
  </p:cSld>
  <p:clrMap bg1="lt1" tx1="dk1" bg2="lt2" tx2="dk2" accent1="accent1" accent2="accent2" accent3="accent3" accent4="accent4" accent5="accent5" accent6="accent6" hlink="hlink" folHlink="folHlink"/>
  <p:sldLayoutIdLst>
    <p:sldLayoutId id="2147483674" r:id="rId1"/>
    <p:sldLayoutId id="2147483665" r:id="rId2"/>
    <p:sldLayoutId id="2147483673" r:id="rId3"/>
    <p:sldLayoutId id="2147483662" r:id="rId4"/>
    <p:sldLayoutId id="2147483663" r:id="rId5"/>
    <p:sldLayoutId id="214748366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CDFC5E0F-A454-4C08-9AC2-BE2DF7FD193B}"/>
              </a:ext>
            </a:extLst>
          </p:cNvPr>
          <p:cNvSpPr txBox="1">
            <a:spLocks/>
          </p:cNvSpPr>
          <p:nvPr/>
        </p:nvSpPr>
        <p:spPr>
          <a:xfrm>
            <a:off x="1111142" y="2153271"/>
            <a:ext cx="6921715" cy="32458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sz="5000" b="1" dirty="0">
                <a:solidFill>
                  <a:schemeClr val="bg1"/>
                </a:solidFill>
                <a:latin typeface="Arial Narrow" panose="020B0606020202030204" pitchFamily="34" charset="0"/>
                <a:ea typeface="Cambria" panose="02040503050406030204" pitchFamily="18" charset="0"/>
                <a:cs typeface="Aharoni" panose="020B0604020202020204" pitchFamily="2" charset="-79"/>
              </a:rPr>
            </a:br>
            <a:br>
              <a:rPr lang="en-GB" sz="5000" b="1" dirty="0">
                <a:solidFill>
                  <a:schemeClr val="bg1"/>
                </a:solidFill>
                <a:latin typeface="Arial Narrow" panose="020B0606020202030204" pitchFamily="34" charset="0"/>
                <a:ea typeface="Cambria" panose="02040503050406030204" pitchFamily="18" charset="0"/>
                <a:cs typeface="Aharoni" panose="020B0604020202020204" pitchFamily="2" charset="-79"/>
              </a:rPr>
            </a:br>
            <a:r>
              <a:rPr lang="en-US" sz="5000" b="1" dirty="0">
                <a:solidFill>
                  <a:schemeClr val="bg1"/>
                </a:solidFill>
                <a:latin typeface="Arial Narrow" panose="020B0606020202030204" pitchFamily="34" charset="0"/>
                <a:ea typeface="Cambria" panose="02040503050406030204" pitchFamily="18" charset="0"/>
                <a:cs typeface="Aharoni" panose="020B0604020202020204" pitchFamily="2" charset="-79"/>
              </a:rPr>
              <a:t>Committee on Artificial Intelligence (CAI)</a:t>
            </a:r>
            <a:endParaRPr lang="en-GB" sz="5000" b="1" dirty="0">
              <a:solidFill>
                <a:schemeClr val="bg1"/>
              </a:solidFill>
              <a:latin typeface="Arial Narrow" panose="020B0606020202030204" pitchFamily="34" charset="0"/>
              <a:ea typeface="Cambria" panose="02040503050406030204" pitchFamily="18" charset="0"/>
              <a:cs typeface="Aharoni" panose="020B0604020202020204" pitchFamily="2" charset="-79"/>
            </a:endParaRPr>
          </a:p>
        </p:txBody>
      </p:sp>
      <p:sp>
        <p:nvSpPr>
          <p:cNvPr id="4" name="TextBox 3">
            <a:extLst>
              <a:ext uri="{FF2B5EF4-FFF2-40B4-BE49-F238E27FC236}">
                <a16:creationId xmlns:a16="http://schemas.microsoft.com/office/drawing/2014/main" id="{150A84AB-0DC9-42B7-B53F-EDDC500BC3E0}"/>
              </a:ext>
            </a:extLst>
          </p:cNvPr>
          <p:cNvSpPr txBox="1"/>
          <p:nvPr/>
        </p:nvSpPr>
        <p:spPr>
          <a:xfrm>
            <a:off x="330199" y="5749776"/>
            <a:ext cx="3171825" cy="923330"/>
          </a:xfrm>
          <a:prstGeom prst="rect">
            <a:avLst/>
          </a:prstGeom>
          <a:noFill/>
        </p:spPr>
        <p:txBody>
          <a:bodyPr wrap="square">
            <a:spAutoFit/>
          </a:bodyPr>
          <a:lstStyle/>
          <a:p>
            <a:pPr algn="r"/>
            <a:r>
              <a:rPr lang="en-US" sz="1800" b="1" dirty="0">
                <a:solidFill>
                  <a:schemeClr val="bg1"/>
                </a:solidFill>
                <a:effectLst/>
                <a:latin typeface="Calibri" panose="020F0502020204030204" pitchFamily="34" charset="0"/>
                <a:ea typeface="Calibri" panose="020F0502020204030204" pitchFamily="34" charset="0"/>
              </a:rPr>
              <a:t>19</a:t>
            </a:r>
            <a:r>
              <a:rPr lang="en-US" sz="1800" b="1" baseline="30000" dirty="0">
                <a:solidFill>
                  <a:schemeClr val="bg1"/>
                </a:solidFill>
                <a:effectLst/>
                <a:latin typeface="Calibri" panose="020F0502020204030204" pitchFamily="34" charset="0"/>
                <a:ea typeface="Calibri" panose="020F0502020204030204" pitchFamily="34" charset="0"/>
              </a:rPr>
              <a:t>th</a:t>
            </a:r>
            <a:r>
              <a:rPr lang="en-US" sz="1800" b="1" dirty="0">
                <a:solidFill>
                  <a:schemeClr val="bg1"/>
                </a:solidFill>
                <a:effectLst/>
                <a:latin typeface="Calibri" panose="020F0502020204030204" pitchFamily="34" charset="0"/>
                <a:ea typeface="Calibri" panose="020F0502020204030204" pitchFamily="34" charset="0"/>
              </a:rPr>
              <a:t> European Conference of Electoral Management Bodies</a:t>
            </a:r>
            <a:endParaRPr lang="en-US" b="1" dirty="0">
              <a:solidFill>
                <a:schemeClr val="bg1"/>
              </a:solidFill>
              <a:latin typeface="Calibri" panose="020F0502020204030204" pitchFamily="34" charset="0"/>
              <a:ea typeface="Calibri" panose="020F0502020204030204" pitchFamily="34" charset="0"/>
            </a:endParaRPr>
          </a:p>
          <a:p>
            <a:pPr algn="r"/>
            <a:r>
              <a:rPr lang="en-US" sz="1800" b="1" dirty="0">
                <a:solidFill>
                  <a:schemeClr val="bg1"/>
                </a:solidFill>
                <a:effectLst/>
                <a:latin typeface="Calibri" panose="020F0502020204030204" pitchFamily="34" charset="0"/>
                <a:ea typeface="Calibri" panose="020F0502020204030204" pitchFamily="34" charset="0"/>
              </a:rPr>
              <a:t>14 November 2022</a:t>
            </a:r>
          </a:p>
        </p:txBody>
      </p:sp>
      <p:sp>
        <p:nvSpPr>
          <p:cNvPr id="5" name="TextBox 4">
            <a:extLst>
              <a:ext uri="{FF2B5EF4-FFF2-40B4-BE49-F238E27FC236}">
                <a16:creationId xmlns:a16="http://schemas.microsoft.com/office/drawing/2014/main" id="{92900839-F47B-49F9-987E-BD8BD9592DE8}"/>
              </a:ext>
            </a:extLst>
          </p:cNvPr>
          <p:cNvSpPr txBox="1"/>
          <p:nvPr/>
        </p:nvSpPr>
        <p:spPr>
          <a:xfrm>
            <a:off x="4022725" y="5746219"/>
            <a:ext cx="4781551" cy="723275"/>
          </a:xfrm>
          <a:prstGeom prst="rect">
            <a:avLst/>
          </a:prstGeom>
          <a:noFill/>
        </p:spPr>
        <p:txBody>
          <a:bodyPr wrap="square">
            <a:spAutoFit/>
          </a:bodyPr>
          <a:lstStyle/>
          <a:p>
            <a:pPr>
              <a:spcAft>
                <a:spcPts val="600"/>
              </a:spcAft>
            </a:pPr>
            <a:r>
              <a:rPr lang="en-US" sz="1800" b="1" dirty="0">
                <a:solidFill>
                  <a:schemeClr val="bg1"/>
                </a:solidFill>
                <a:effectLst/>
                <a:latin typeface="Calibri" panose="020F0502020204030204" pitchFamily="34" charset="0"/>
                <a:ea typeface="Calibri" panose="020F0502020204030204" pitchFamily="34" charset="0"/>
              </a:rPr>
              <a:t>Presentation</a:t>
            </a:r>
          </a:p>
          <a:p>
            <a:r>
              <a:rPr lang="en-US" b="1" dirty="0" err="1">
                <a:solidFill>
                  <a:schemeClr val="bg1"/>
                </a:solidFill>
                <a:latin typeface="Calibri" panose="020F0502020204030204" pitchFamily="34" charset="0"/>
              </a:rPr>
              <a:t>Amb</a:t>
            </a:r>
            <a:r>
              <a:rPr lang="en-US" b="1" dirty="0">
                <a:solidFill>
                  <a:schemeClr val="bg1"/>
                </a:solidFill>
                <a:latin typeface="Calibri" panose="020F0502020204030204" pitchFamily="34" charset="0"/>
              </a:rPr>
              <a:t>. Thomas SCHNEIDER, President of the CAI</a:t>
            </a:r>
          </a:p>
        </p:txBody>
      </p:sp>
      <p:sp>
        <p:nvSpPr>
          <p:cNvPr id="3" name="Rectangle 2">
            <a:extLst>
              <a:ext uri="{FF2B5EF4-FFF2-40B4-BE49-F238E27FC236}">
                <a16:creationId xmlns:a16="http://schemas.microsoft.com/office/drawing/2014/main" id="{4D27F3C7-FAAD-4367-8885-3B787AFB50AC}"/>
              </a:ext>
            </a:extLst>
          </p:cNvPr>
          <p:cNvSpPr/>
          <p:nvPr/>
        </p:nvSpPr>
        <p:spPr>
          <a:xfrm>
            <a:off x="3736975" y="5861050"/>
            <a:ext cx="85725" cy="872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5341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561974" y="1827903"/>
            <a:ext cx="4948105" cy="4807547"/>
          </a:xfrm>
        </p:spPr>
        <p:txBody>
          <a:bodyPr>
            <a:noAutofit/>
          </a:bodyPr>
          <a:lstStyle/>
          <a:p>
            <a:r>
              <a:rPr lang="en-US" sz="1900" b="1" dirty="0">
                <a:solidFill>
                  <a:srgbClr val="0070C0"/>
                </a:solidFill>
                <a:latin typeface="Arial" panose="020B0604020202020204" pitchFamily="34" charset="0"/>
                <a:cs typeface="Arial" panose="020B0604020202020204" pitchFamily="34" charset="0"/>
              </a:rPr>
              <a:t>Proposed specific rights:</a:t>
            </a:r>
          </a:p>
          <a:p>
            <a:pPr marL="457200" indent="-457200">
              <a:buFont typeface="+mj-lt"/>
              <a:buAutoNum type="arabicParenR"/>
            </a:pPr>
            <a:r>
              <a:rPr lang="en-US" sz="1900" dirty="0">
                <a:solidFill>
                  <a:srgbClr val="0070C0"/>
                </a:solidFill>
                <a:latin typeface="Arial" panose="020B0604020202020204" pitchFamily="34" charset="0"/>
                <a:cs typeface="Arial" panose="020B0604020202020204" pitchFamily="34" charset="0"/>
              </a:rPr>
              <a:t>The obligation to record </a:t>
            </a:r>
            <a:r>
              <a:rPr lang="en-US" sz="1900" dirty="0">
                <a:effectLst/>
                <a:latin typeface="Arial" panose="020B0604020202020204" pitchFamily="34" charset="0"/>
                <a:ea typeface="Calibri" panose="020F0502020204030204" pitchFamily="34" charset="0"/>
                <a:cs typeface="Arial" panose="020B0604020202020204" pitchFamily="34" charset="0"/>
              </a:rPr>
              <a:t>and store the usage of artificial intelligence systems and the right to access relevant records, </a:t>
            </a:r>
          </a:p>
          <a:p>
            <a:pPr marL="457200" indent="-457200">
              <a:buFont typeface="+mj-lt"/>
              <a:buAutoNum type="arabicParenR"/>
            </a:pPr>
            <a:r>
              <a:rPr lang="en-US" sz="1900" dirty="0">
                <a:solidFill>
                  <a:srgbClr val="0070C0"/>
                </a:solidFill>
                <a:latin typeface="Arial" panose="020B0604020202020204" pitchFamily="34" charset="0"/>
                <a:cs typeface="Arial" panose="020B0604020202020204" pitchFamily="34" charset="0"/>
              </a:rPr>
              <a:t>The right to be informed </a:t>
            </a:r>
            <a:r>
              <a:rPr lang="en-US" sz="1900" dirty="0">
                <a:effectLst/>
                <a:latin typeface="Arial" panose="020B0604020202020204" pitchFamily="34" charset="0"/>
                <a:ea typeface="Calibri" panose="020F0502020204030204" pitchFamily="34" charset="0"/>
                <a:cs typeface="Arial" panose="020B0604020202020204" pitchFamily="34" charset="0"/>
              </a:rPr>
              <a:t>about the application of an AI system where it substantially informs or takes decision(s) affecting human rights and fundamental freedoms, legal rights and significant legal interests,</a:t>
            </a:r>
          </a:p>
          <a:p>
            <a:pPr marL="457200" indent="-457200">
              <a:buFont typeface="+mj-lt"/>
              <a:buAutoNum type="arabicParenR"/>
            </a:pPr>
            <a:r>
              <a:rPr lang="en-US" sz="1900" dirty="0">
                <a:solidFill>
                  <a:srgbClr val="0070C0"/>
                </a:solidFill>
                <a:latin typeface="Arial" panose="020B0604020202020204" pitchFamily="34" charset="0"/>
                <a:cs typeface="Arial" panose="020B0604020202020204" pitchFamily="34" charset="0"/>
              </a:rPr>
              <a:t>The right to know </a:t>
            </a:r>
            <a:r>
              <a:rPr lang="en-US" sz="1900" dirty="0">
                <a:effectLst/>
                <a:latin typeface="Arial" panose="020B0604020202020204" pitchFamily="34" charset="0"/>
                <a:ea typeface="Calibri" panose="020F0502020204030204" pitchFamily="34" charset="0"/>
                <a:cs typeface="Arial" panose="020B0604020202020204" pitchFamily="34" charset="0"/>
              </a:rPr>
              <a:t>that one is interacting with an AI system, and the right to human review of such decisions.</a:t>
            </a: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C5B1A1F8-3621-4CA6-89F1-0F1AFE309699}"/>
              </a:ext>
            </a:extLst>
          </p:cNvPr>
          <p:cNvPicPr>
            <a:picLocks noChangeAspect="1"/>
          </p:cNvPicPr>
          <p:nvPr/>
        </p:nvPicPr>
        <p:blipFill>
          <a:blip r:embed="rId2"/>
          <a:stretch>
            <a:fillRect/>
          </a:stretch>
        </p:blipFill>
        <p:spPr>
          <a:xfrm>
            <a:off x="6010275" y="1442526"/>
            <a:ext cx="3133725" cy="5447682"/>
          </a:xfrm>
          <a:prstGeom prst="rect">
            <a:avLst/>
          </a:prstGeom>
        </p:spPr>
      </p:pic>
    </p:spTree>
    <p:extLst>
      <p:ext uri="{BB962C8B-B14F-4D97-AF65-F5344CB8AC3E}">
        <p14:creationId xmlns:p14="http://schemas.microsoft.com/office/powerpoint/2010/main" val="433663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1190626" y="1879003"/>
            <a:ext cx="7888638" cy="4807547"/>
          </a:xfrm>
        </p:spPr>
        <p:txBody>
          <a:bodyPr>
            <a:noAutofit/>
          </a:bodyPr>
          <a:lstStyle/>
          <a:p>
            <a:r>
              <a:rPr lang="en-US" sz="1900" b="1" dirty="0">
                <a:solidFill>
                  <a:srgbClr val="0070C0"/>
                </a:solidFill>
                <a:latin typeface="Arial" panose="020B0604020202020204" pitchFamily="34" charset="0"/>
                <a:cs typeface="Arial" panose="020B0604020202020204" pitchFamily="34" charset="0"/>
              </a:rPr>
              <a:t>Risk and impact </a:t>
            </a:r>
            <a:r>
              <a:rPr lang="en-US" sz="1900" b="1" dirty="0">
                <a:solidFill>
                  <a:schemeClr val="accent1"/>
                </a:solidFill>
                <a:latin typeface="Arial" panose="020B0604020202020204" pitchFamily="34" charset="0"/>
                <a:cs typeface="Arial" panose="020B0604020202020204" pitchFamily="34" charset="0"/>
              </a:rPr>
              <a:t>assessment </a:t>
            </a:r>
            <a:r>
              <a:rPr lang="en-US" sz="1900" b="1" dirty="0">
                <a:solidFill>
                  <a:schemeClr val="accent1"/>
                </a:solidFill>
                <a:latin typeface="Arial" panose="020B0604020202020204" pitchFamily="34" charset="0"/>
                <a:ea typeface="Calibri" panose="020F0502020204030204" pitchFamily="34" charset="0"/>
                <a:cs typeface="Arial" panose="020B0604020202020204" pitchFamily="34" charset="0"/>
              </a:rPr>
              <a:t>(so-called “HUDERIA”)</a:t>
            </a:r>
            <a:r>
              <a:rPr lang="en-US" sz="1900" b="1" dirty="0">
                <a:solidFill>
                  <a:schemeClr val="accent1"/>
                </a:solidFill>
                <a:latin typeface="Arial" panose="020B0604020202020204" pitchFamily="34" charset="0"/>
                <a:cs typeface="Arial" panose="020B0604020202020204" pitchFamily="34" charset="0"/>
              </a:rPr>
              <a:t>:</a:t>
            </a:r>
          </a:p>
          <a:p>
            <a:pPr marL="457200" indent="-457200">
              <a:buFont typeface="Wingdings" panose="05000000000000000000" pitchFamily="2" charset="2"/>
              <a:buChar char="Ø"/>
            </a:pPr>
            <a:r>
              <a:rPr lang="en-US" sz="1900" dirty="0">
                <a:latin typeface="Arial" panose="020B0604020202020204" pitchFamily="34" charset="0"/>
                <a:cs typeface="Arial" panose="020B0604020202020204" pitchFamily="34" charset="0"/>
              </a:rPr>
              <a:t>methodology</a:t>
            </a:r>
            <a:r>
              <a:rPr lang="en-US" sz="1900" dirty="0">
                <a:latin typeface="Arial" panose="020B0604020202020204" pitchFamily="34" charset="0"/>
                <a:ea typeface="Calibri" panose="020F0502020204030204" pitchFamily="34" charset="0"/>
                <a:cs typeface="Arial" panose="020B0604020202020204" pitchFamily="34" charset="0"/>
              </a:rPr>
              <a:t> providing clear, concrete and </a:t>
            </a:r>
            <a:r>
              <a:rPr lang="en-US" sz="1900" dirty="0">
                <a:solidFill>
                  <a:srgbClr val="0070C0"/>
                </a:solidFill>
                <a:latin typeface="Arial" panose="020B0604020202020204" pitchFamily="34" charset="0"/>
                <a:cs typeface="Arial" panose="020B0604020202020204" pitchFamily="34" charset="0"/>
              </a:rPr>
              <a:t>objective criteria </a:t>
            </a:r>
            <a:r>
              <a:rPr lang="en-US" sz="1900" dirty="0">
                <a:latin typeface="Arial" panose="020B0604020202020204" pitchFamily="34" charset="0"/>
                <a:ea typeface="Calibri" panose="020F0502020204030204" pitchFamily="34" charset="0"/>
                <a:cs typeface="Arial" panose="020B0604020202020204" pitchFamily="34" charset="0"/>
              </a:rPr>
              <a:t>for identifying contexts and applications that pose significant dangers</a:t>
            </a:r>
          </a:p>
          <a:p>
            <a:pPr marL="457200" indent="-457200">
              <a:buFont typeface="Wingdings" panose="05000000000000000000" pitchFamily="2" charset="2"/>
              <a:buChar char="Ø"/>
            </a:pPr>
            <a:r>
              <a:rPr lang="en-GB" sz="1900" dirty="0">
                <a:latin typeface="Arial" panose="020B0604020202020204" pitchFamily="34" charset="0"/>
                <a:ea typeface="Calibri" panose="020F0502020204030204" pitchFamily="34" charset="0"/>
              </a:rPr>
              <a:t>ensure a </a:t>
            </a:r>
            <a:r>
              <a:rPr lang="en-GB" sz="1900" dirty="0">
                <a:solidFill>
                  <a:srgbClr val="0070C0"/>
                </a:solidFill>
                <a:latin typeface="Arial" panose="020B0604020202020204" pitchFamily="34" charset="0"/>
                <a:cs typeface="Arial" panose="020B0604020202020204" pitchFamily="34" charset="0"/>
              </a:rPr>
              <a:t>uniform approach </a:t>
            </a:r>
            <a:r>
              <a:rPr lang="en-GB" sz="1900" dirty="0">
                <a:latin typeface="Arial" panose="020B0604020202020204" pitchFamily="34" charset="0"/>
                <a:ea typeface="Calibri" panose="020F0502020204030204" pitchFamily="34" charset="0"/>
              </a:rPr>
              <a:t>towards the identification, and assessment of risks and impact, while being </a:t>
            </a:r>
            <a:r>
              <a:rPr lang="en-GB" sz="1900" dirty="0">
                <a:solidFill>
                  <a:srgbClr val="0070C0"/>
                </a:solidFill>
                <a:latin typeface="Arial" panose="020B0604020202020204" pitchFamily="34" charset="0"/>
                <a:cs typeface="Arial" panose="020B0604020202020204" pitchFamily="34" charset="0"/>
              </a:rPr>
              <a:t>adaptive to different jurisdictions</a:t>
            </a:r>
          </a:p>
          <a:p>
            <a:pPr marL="457200" indent="-457200">
              <a:buFont typeface="Wingdings" panose="05000000000000000000" pitchFamily="2" charset="2"/>
              <a:buChar char="Ø"/>
            </a:pPr>
            <a:r>
              <a:rPr lang="en-GB" sz="1900" dirty="0">
                <a:latin typeface="Arial" panose="020B0604020202020204" pitchFamily="34" charset="0"/>
                <a:ea typeface="Calibri" panose="020F0502020204030204" pitchFamily="34" charset="0"/>
              </a:rPr>
              <a:t>assist authorities by </a:t>
            </a:r>
            <a:r>
              <a:rPr lang="en-GB" sz="1900" dirty="0">
                <a:solidFill>
                  <a:srgbClr val="0070C0"/>
                </a:solidFill>
                <a:latin typeface="Arial" panose="020B0604020202020204" pitchFamily="34" charset="0"/>
                <a:cs typeface="Arial" panose="020B0604020202020204" pitchFamily="34" charset="0"/>
              </a:rPr>
              <a:t>specifying the procedural mechanisms needed </a:t>
            </a:r>
            <a:r>
              <a:rPr lang="en-GB" sz="1900" dirty="0">
                <a:latin typeface="Arial" panose="020B0604020202020204" pitchFamily="34" charset="0"/>
                <a:ea typeface="Calibri" panose="020F0502020204030204" pitchFamily="34" charset="0"/>
              </a:rPr>
              <a:t>to ensure that </a:t>
            </a:r>
            <a:r>
              <a:rPr lang="en-GB" sz="1900" dirty="0">
                <a:solidFill>
                  <a:srgbClr val="0070C0"/>
                </a:solidFill>
                <a:latin typeface="Arial" panose="020B0604020202020204" pitchFamily="34" charset="0"/>
                <a:cs typeface="Arial" panose="020B0604020202020204" pitchFamily="34" charset="0"/>
              </a:rPr>
              <a:t>adequate</a:t>
            </a:r>
            <a:r>
              <a:rPr lang="en-GB" sz="1900" dirty="0">
                <a:latin typeface="Arial" panose="020B0604020202020204" pitchFamily="34" charset="0"/>
                <a:ea typeface="Calibri" panose="020F0502020204030204" pitchFamily="34" charset="0"/>
              </a:rPr>
              <a:t> risk analysis, impact assessment and </a:t>
            </a:r>
            <a:r>
              <a:rPr lang="en-GB" sz="1900" dirty="0" err="1">
                <a:latin typeface="Arial" panose="020B0604020202020204" pitchFamily="34" charset="0"/>
                <a:ea typeface="Calibri" panose="020F0502020204030204" pitchFamily="34" charset="0"/>
              </a:rPr>
              <a:t>miti-gation</a:t>
            </a:r>
            <a:r>
              <a:rPr lang="en-GB" sz="1900" dirty="0">
                <a:latin typeface="Arial" panose="020B0604020202020204" pitchFamily="34" charset="0"/>
                <a:ea typeface="Calibri" panose="020F0502020204030204" pitchFamily="34" charset="0"/>
              </a:rPr>
              <a:t>, access to remedy and monitoring protocols are put in place</a:t>
            </a:r>
          </a:p>
          <a:p>
            <a:pPr marL="457200" indent="-457200">
              <a:buFont typeface="Wingdings" panose="05000000000000000000" pitchFamily="2" charset="2"/>
              <a:buChar char="Ø"/>
            </a:pPr>
            <a:r>
              <a:rPr lang="en-GB" sz="1900" dirty="0">
                <a:latin typeface="Arial" panose="020B0604020202020204" pitchFamily="34" charset="0"/>
                <a:ea typeface="Calibri" panose="020F0502020204030204" pitchFamily="34" charset="0"/>
              </a:rPr>
              <a:t>ensure </a:t>
            </a:r>
            <a:r>
              <a:rPr lang="en-GB" sz="1900" dirty="0">
                <a:solidFill>
                  <a:srgbClr val="0070C0"/>
                </a:solidFill>
                <a:latin typeface="Arial" panose="020B0604020202020204" pitchFamily="34" charset="0"/>
                <a:cs typeface="Arial" panose="020B0604020202020204" pitchFamily="34" charset="0"/>
              </a:rPr>
              <a:t>seamless compatibility </a:t>
            </a:r>
            <a:r>
              <a:rPr lang="en-GB" sz="1900" dirty="0">
                <a:latin typeface="Arial" panose="020B0604020202020204" pitchFamily="34" charset="0"/>
                <a:ea typeface="Calibri" panose="020F0502020204030204" pitchFamily="34" charset="0"/>
              </a:rPr>
              <a:t>of this approach with the existing assessment, governance, and compliance </a:t>
            </a:r>
            <a:r>
              <a:rPr lang="en-GB" sz="1900" dirty="0">
                <a:solidFill>
                  <a:srgbClr val="0070C0"/>
                </a:solidFill>
                <a:latin typeface="Arial" panose="020B0604020202020204" pitchFamily="34" charset="0"/>
                <a:cs typeface="Arial" panose="020B0604020202020204" pitchFamily="34" charset="0"/>
              </a:rPr>
              <a:t>practices followed by industry</a:t>
            </a:r>
          </a:p>
          <a:p>
            <a:pPr marL="457200" indent="-457200">
              <a:buFont typeface="Wingdings" panose="05000000000000000000" pitchFamily="2" charset="2"/>
              <a:buChar char="Ø"/>
            </a:pPr>
            <a:r>
              <a:rPr lang="en-GB" sz="1900" dirty="0">
                <a:latin typeface="Arial" panose="020B0604020202020204" pitchFamily="34" charset="0"/>
                <a:ea typeface="Calibri" panose="020F0502020204030204" pitchFamily="34" charset="0"/>
              </a:rPr>
              <a:t>designed to be as </a:t>
            </a:r>
            <a:r>
              <a:rPr lang="en-GB" sz="1900" dirty="0">
                <a:solidFill>
                  <a:srgbClr val="0070C0"/>
                </a:solidFill>
                <a:latin typeface="Arial" panose="020B0604020202020204" pitchFamily="34" charset="0"/>
                <a:cs typeface="Arial" panose="020B0604020202020204" pitchFamily="34" charset="0"/>
              </a:rPr>
              <a:t>“algorithm neutral” and practice-based </a:t>
            </a:r>
            <a:r>
              <a:rPr lang="en-GB" sz="1900" dirty="0">
                <a:latin typeface="Arial" panose="020B0604020202020204" pitchFamily="34" charset="0"/>
                <a:ea typeface="Calibri" panose="020F0502020204030204" pitchFamily="34" charset="0"/>
              </a:rPr>
              <a:t>as possible, dynamic, in need of regular revision</a:t>
            </a:r>
            <a:endParaRPr lang="en-US" sz="1900" dirty="0">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600"/>
              </a:spcAft>
              <a:defRPr sz="2200"/>
            </a:pPr>
            <a:endParaRPr lang="en-GB" sz="2000" dirty="0">
              <a:latin typeface="Arial" panose="020B0604020202020204" pitchFamily="34" charset="0"/>
              <a:ea typeface="Calibri" panose="020F0502020204030204" pitchFamily="34" charset="0"/>
            </a:endParaRPr>
          </a:p>
          <a:p>
            <a:pPr>
              <a:spcBef>
                <a:spcPts val="0"/>
              </a:spcBef>
              <a:spcAft>
                <a:spcPts val="600"/>
              </a:spcAft>
              <a:defRPr sz="2200"/>
            </a:pPr>
            <a:r>
              <a:rPr lang="en-GB" sz="2000" dirty="0">
                <a:effectLst/>
                <a:latin typeface="Arial" panose="020B0604020202020204" pitchFamily="34" charset="0"/>
                <a:ea typeface="Calibri" panose="020F0502020204030204" pitchFamily="34" charset="0"/>
              </a:rPr>
              <a:t> </a:t>
            </a:r>
          </a:p>
          <a:p>
            <a:pPr>
              <a:spcBef>
                <a:spcPts val="0"/>
              </a:spcBef>
              <a:spcAft>
                <a:spcPts val="600"/>
              </a:spcAft>
              <a:defRPr sz="2200"/>
            </a:pPr>
            <a:endParaRPr lang="en-GB" sz="2000" u="sng" dirty="0">
              <a:effectLst/>
              <a:latin typeface="Arial" panose="020B0604020202020204" pitchFamily="34" charset="0"/>
              <a:ea typeface="Calibri" panose="020F0502020204030204" pitchFamily="34" charset="0"/>
            </a:endParaRPr>
          </a:p>
          <a:p>
            <a:pPr>
              <a:spcBef>
                <a:spcPts val="0"/>
              </a:spcBef>
              <a:spcAft>
                <a:spcPts val="600"/>
              </a:spcAft>
              <a:defRPr sz="2200"/>
            </a:pPr>
            <a:endParaRPr lang="en-US"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98571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1190626" y="1879003"/>
            <a:ext cx="7888638" cy="4807547"/>
          </a:xfrm>
        </p:spPr>
        <p:txBody>
          <a:bodyPr>
            <a:noAutofit/>
          </a:bodyPr>
          <a:lstStyle/>
          <a:p>
            <a:r>
              <a:rPr lang="en-US" sz="1900" b="1" dirty="0">
                <a:solidFill>
                  <a:srgbClr val="0070C0"/>
                </a:solidFill>
                <a:latin typeface="Arial" panose="020B0604020202020204" pitchFamily="34" charset="0"/>
                <a:cs typeface="Arial" panose="020B0604020202020204" pitchFamily="34" charset="0"/>
              </a:rPr>
              <a:t>Risk and impact </a:t>
            </a:r>
            <a:r>
              <a:rPr lang="en-US" sz="1900" b="1" dirty="0">
                <a:solidFill>
                  <a:schemeClr val="accent1"/>
                </a:solidFill>
                <a:latin typeface="Arial" panose="020B0604020202020204" pitchFamily="34" charset="0"/>
                <a:cs typeface="Arial" panose="020B0604020202020204" pitchFamily="34" charset="0"/>
              </a:rPr>
              <a:t>assessment </a:t>
            </a:r>
            <a:r>
              <a:rPr lang="en-US" sz="1900" b="1" dirty="0">
                <a:solidFill>
                  <a:schemeClr val="accent1"/>
                </a:solidFill>
                <a:latin typeface="Arial" panose="020B0604020202020204" pitchFamily="34" charset="0"/>
                <a:ea typeface="Calibri" panose="020F0502020204030204" pitchFamily="34" charset="0"/>
                <a:cs typeface="Arial" panose="020B0604020202020204" pitchFamily="34" charset="0"/>
              </a:rPr>
              <a:t>(so-called “HUDERIA”)</a:t>
            </a:r>
            <a:r>
              <a:rPr lang="en-US" sz="1900" b="1" dirty="0">
                <a:solidFill>
                  <a:schemeClr val="accent1"/>
                </a:solidFill>
                <a:latin typeface="Arial" panose="020B0604020202020204" pitchFamily="34" charset="0"/>
                <a:cs typeface="Arial" panose="020B0604020202020204" pitchFamily="34" charset="0"/>
              </a:rPr>
              <a:t>:</a:t>
            </a:r>
          </a:p>
          <a:p>
            <a:pPr>
              <a:spcBef>
                <a:spcPts val="0"/>
              </a:spcBef>
              <a:spcAft>
                <a:spcPts val="600"/>
              </a:spcAft>
              <a:defRPr sz="2200"/>
            </a:pPr>
            <a:endParaRPr lang="en-GB" sz="2000" dirty="0">
              <a:latin typeface="Arial" panose="020B0604020202020204" pitchFamily="34" charset="0"/>
              <a:ea typeface="Calibri" panose="020F0502020204030204" pitchFamily="34" charset="0"/>
            </a:endParaRPr>
          </a:p>
          <a:p>
            <a:pPr>
              <a:spcBef>
                <a:spcPts val="0"/>
              </a:spcBef>
              <a:spcAft>
                <a:spcPts val="600"/>
              </a:spcAft>
              <a:defRPr sz="2200"/>
            </a:pPr>
            <a:endParaRPr lang="en-GB" sz="2000" dirty="0">
              <a:latin typeface="Arial" panose="020B0604020202020204" pitchFamily="34" charset="0"/>
              <a:ea typeface="Calibri" panose="020F0502020204030204" pitchFamily="34" charset="0"/>
            </a:endParaRPr>
          </a:p>
          <a:p>
            <a:pPr>
              <a:spcBef>
                <a:spcPts val="0"/>
              </a:spcBef>
              <a:spcAft>
                <a:spcPts val="600"/>
              </a:spcAft>
              <a:defRPr sz="2200"/>
            </a:pPr>
            <a:r>
              <a:rPr lang="en-GB" sz="2000" dirty="0">
                <a:effectLst/>
                <a:latin typeface="Arial" panose="020B0604020202020204" pitchFamily="34" charset="0"/>
                <a:ea typeface="Calibri" panose="020F0502020204030204" pitchFamily="34" charset="0"/>
              </a:rPr>
              <a:t> </a:t>
            </a:r>
          </a:p>
          <a:p>
            <a:pPr>
              <a:spcBef>
                <a:spcPts val="0"/>
              </a:spcBef>
              <a:spcAft>
                <a:spcPts val="600"/>
              </a:spcAft>
              <a:defRPr sz="2200"/>
            </a:pPr>
            <a:endParaRPr lang="en-GB" sz="2000" u="sng" dirty="0">
              <a:effectLst/>
              <a:latin typeface="Arial" panose="020B0604020202020204" pitchFamily="34" charset="0"/>
              <a:ea typeface="Calibri" panose="020F0502020204030204" pitchFamily="34" charset="0"/>
            </a:endParaRPr>
          </a:p>
          <a:p>
            <a:pPr>
              <a:spcBef>
                <a:spcPts val="0"/>
              </a:spcBef>
              <a:spcAft>
                <a:spcPts val="600"/>
              </a:spcAft>
              <a:defRPr sz="2200"/>
            </a:pPr>
            <a:endParaRPr lang="en-US"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pic>
        <p:nvPicPr>
          <p:cNvPr id="5" name="Inhaltsplatzhalter 15">
            <a:extLst>
              <a:ext uri="{FF2B5EF4-FFF2-40B4-BE49-F238E27FC236}">
                <a16:creationId xmlns:a16="http://schemas.microsoft.com/office/drawing/2014/main" id="{8FD17851-0D61-4B17-AF7A-A8F35084640C}"/>
              </a:ext>
            </a:extLst>
          </p:cNvPr>
          <p:cNvPicPr>
            <a:picLocks noChangeAspect="1"/>
          </p:cNvPicPr>
          <p:nvPr/>
        </p:nvPicPr>
        <p:blipFill>
          <a:blip r:embed="rId2"/>
          <a:stretch>
            <a:fillRect/>
          </a:stretch>
        </p:blipFill>
        <p:spPr>
          <a:xfrm>
            <a:off x="1079612" y="2358148"/>
            <a:ext cx="6984776" cy="4086747"/>
          </a:xfrm>
          <a:prstGeom prst="rect">
            <a:avLst/>
          </a:prstGeom>
        </p:spPr>
      </p:pic>
    </p:spTree>
    <p:extLst>
      <p:ext uri="{BB962C8B-B14F-4D97-AF65-F5344CB8AC3E}">
        <p14:creationId xmlns:p14="http://schemas.microsoft.com/office/powerpoint/2010/main" val="2267898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1167378" y="1871253"/>
            <a:ext cx="7567480" cy="4807547"/>
          </a:xfrm>
        </p:spPr>
        <p:txBody>
          <a:bodyPr>
            <a:noAutofit/>
          </a:bodyPr>
          <a:lstStyle/>
          <a:p>
            <a:r>
              <a:rPr lang="en-US" sz="1900" b="1" dirty="0">
                <a:solidFill>
                  <a:srgbClr val="0070C0"/>
                </a:solidFill>
                <a:latin typeface="Arial" panose="020B0604020202020204" pitchFamily="34" charset="0"/>
                <a:cs typeface="Arial" panose="020B0604020202020204" pitchFamily="34" charset="0"/>
              </a:rPr>
              <a:t>Risk and impact </a:t>
            </a:r>
            <a:r>
              <a:rPr lang="en-US" sz="1900" b="1" dirty="0">
                <a:solidFill>
                  <a:schemeClr val="accent1"/>
                </a:solidFill>
                <a:latin typeface="Arial" panose="020B0604020202020204" pitchFamily="34" charset="0"/>
                <a:cs typeface="Arial" panose="020B0604020202020204" pitchFamily="34" charset="0"/>
              </a:rPr>
              <a:t>assessment </a:t>
            </a:r>
            <a:r>
              <a:rPr lang="en-US" sz="1900" b="1" dirty="0">
                <a:solidFill>
                  <a:schemeClr val="accent1"/>
                </a:solidFill>
                <a:latin typeface="Arial" panose="020B0604020202020204" pitchFamily="34" charset="0"/>
                <a:ea typeface="Calibri" panose="020F0502020204030204" pitchFamily="34" charset="0"/>
                <a:cs typeface="Arial" panose="020B0604020202020204" pitchFamily="34" charset="0"/>
              </a:rPr>
              <a:t>(so-called “HUDERIA”)</a:t>
            </a:r>
            <a:r>
              <a:rPr lang="en-US" sz="1900" b="1" dirty="0">
                <a:solidFill>
                  <a:schemeClr val="accent1"/>
                </a:solidFill>
                <a:latin typeface="Arial" panose="020B0604020202020204" pitchFamily="34" charset="0"/>
                <a:cs typeface="Arial" panose="020B0604020202020204" pitchFamily="34" charset="0"/>
              </a:rPr>
              <a:t>:</a:t>
            </a:r>
          </a:p>
          <a:p>
            <a:pPr marL="457200" indent="-457200" algn="just">
              <a:buFont typeface="Wingdings" panose="05000000000000000000" pitchFamily="2" charset="2"/>
              <a:buChar char="Ø"/>
            </a:pPr>
            <a:r>
              <a:rPr lang="en-US" sz="1600" dirty="0">
                <a:latin typeface="Arial" panose="020B0604020202020204" pitchFamily="34" charset="0"/>
                <a:ea typeface="Calibri" panose="020F0502020204030204" pitchFamily="34" charset="0"/>
                <a:cs typeface="Arial" panose="020B0604020202020204" pitchFamily="34" charset="0"/>
              </a:rPr>
              <a:t>HUDERIA considers </a:t>
            </a:r>
            <a:r>
              <a:rPr lang="en-US" sz="1600" dirty="0">
                <a:solidFill>
                  <a:srgbClr val="0070C0"/>
                </a:solidFill>
                <a:latin typeface="Arial" panose="020B0604020202020204" pitchFamily="34" charset="0"/>
                <a:ea typeface="Calibri" panose="020F0502020204030204" pitchFamily="34" charset="0"/>
                <a:cs typeface="Arial" panose="020B0604020202020204" pitchFamily="34" charset="0"/>
              </a:rPr>
              <a:t>democratic processes </a:t>
            </a:r>
            <a:r>
              <a:rPr lang="en-US" sz="1600" dirty="0">
                <a:latin typeface="Arial" panose="020B0604020202020204" pitchFamily="34" charset="0"/>
                <a:ea typeface="Calibri" panose="020F0502020204030204" pitchFamily="34" charset="0"/>
                <a:cs typeface="Arial" panose="020B0604020202020204" pitchFamily="34" charset="0"/>
              </a:rPr>
              <a:t>as sensitive sector/domain not only for human rights but for democracy and the rule of law</a:t>
            </a:r>
          </a:p>
          <a:p>
            <a:pPr marL="457200" indent="-457200" algn="just">
              <a:buFont typeface="Wingdings" panose="05000000000000000000" pitchFamily="2" charset="2"/>
              <a:buChar char="Ø"/>
            </a:pPr>
            <a:r>
              <a:rPr lang="en-US" sz="1600" dirty="0">
                <a:latin typeface="Arial" panose="020B0604020202020204" pitchFamily="34" charset="0"/>
                <a:ea typeface="Calibri" panose="020F0502020204030204" pitchFamily="34" charset="0"/>
                <a:cs typeface="Arial" panose="020B0604020202020204" pitchFamily="34" charset="0"/>
              </a:rPr>
              <a:t>democratic processes include such issues as </a:t>
            </a:r>
            <a:r>
              <a:rPr lang="en-US" sz="1600" dirty="0">
                <a:solidFill>
                  <a:srgbClr val="0070C0"/>
                </a:solidFill>
                <a:latin typeface="Arial" panose="020B0604020202020204" pitchFamily="34" charset="0"/>
                <a:ea typeface="Calibri" panose="020F0502020204030204" pitchFamily="34" charset="0"/>
                <a:cs typeface="Arial" panose="020B0604020202020204" pitchFamily="34" charset="0"/>
              </a:rPr>
              <a:t>electoral system, institutions and political processes, freedom of expression, freedom of assembly and association, access to information </a:t>
            </a:r>
            <a:r>
              <a:rPr lang="en-US" sz="1600" dirty="0">
                <a:latin typeface="Arial" panose="020B0604020202020204" pitchFamily="34" charset="0"/>
                <a:ea typeface="Calibri" panose="020F0502020204030204" pitchFamily="34" charset="0"/>
                <a:cs typeface="Arial" panose="020B0604020202020204" pitchFamily="34" charset="0"/>
              </a:rPr>
              <a:t>and </a:t>
            </a:r>
            <a:r>
              <a:rPr lang="en-US" sz="1600" dirty="0">
                <a:solidFill>
                  <a:srgbClr val="0070C0"/>
                </a:solidFill>
                <a:latin typeface="Arial" panose="020B0604020202020204" pitchFamily="34" charset="0"/>
                <a:ea typeface="Calibri" panose="020F0502020204030204" pitchFamily="34" charset="0"/>
                <a:cs typeface="Arial" panose="020B0604020202020204" pitchFamily="34" charset="0"/>
              </a:rPr>
              <a:t>media</a:t>
            </a:r>
            <a:endParaRPr lang="en-US" sz="1600" dirty="0">
              <a:latin typeface="Arial" panose="020B0604020202020204" pitchFamily="34" charset="0"/>
              <a:ea typeface="Calibri" panose="020F0502020204030204" pitchFamily="34" charset="0"/>
              <a:cs typeface="Arial" panose="020B0604020202020204" pitchFamily="34" charset="0"/>
            </a:endParaRPr>
          </a:p>
          <a:p>
            <a:pPr marL="457200" indent="-457200" algn="just">
              <a:buFont typeface="Wingdings" panose="05000000000000000000" pitchFamily="2" charset="2"/>
              <a:buChar char="Ø"/>
            </a:pPr>
            <a:r>
              <a:rPr lang="en-GB" sz="1600" dirty="0">
                <a:solidFill>
                  <a:srgbClr val="0070C0"/>
                </a:solidFill>
                <a:latin typeface="Arial" panose="020B0604020202020204" pitchFamily="34" charset="0"/>
                <a:ea typeface="Calibri" panose="020F0502020204030204" pitchFamily="34" charset="0"/>
                <a:cs typeface="Arial" panose="020B0604020202020204" pitchFamily="34" charset="0"/>
              </a:rPr>
              <a:t>significant levels of risk </a:t>
            </a:r>
            <a:r>
              <a:rPr lang="en-GB" sz="1600" b="1" dirty="0">
                <a:latin typeface="Arial" panose="020B0604020202020204" pitchFamily="34" charset="0"/>
                <a:ea typeface="Calibri" panose="020F0502020204030204" pitchFamily="34" charset="0"/>
                <a:cs typeface="Arial" panose="020B0604020202020204" pitchFamily="34" charset="0"/>
              </a:rPr>
              <a:t>if </a:t>
            </a:r>
            <a:r>
              <a:rPr lang="en-GB" sz="1600" dirty="0">
                <a:latin typeface="Arial" panose="020B0604020202020204" pitchFamily="34" charset="0"/>
                <a:ea typeface="Calibri" panose="020F0502020204030204" pitchFamily="34" charset="0"/>
                <a:cs typeface="Arial" panose="020B0604020202020204" pitchFamily="34" charset="0"/>
              </a:rPr>
              <a:t>the output of the artificial intelligence system is employed with a view to:</a:t>
            </a:r>
          </a:p>
          <a:p>
            <a:pPr marL="914400" lvl="1" indent="-457200" algn="just">
              <a:buFont typeface="Wingdings" panose="05000000000000000000" pitchFamily="2" charset="2"/>
              <a:buChar char="Ø"/>
            </a:pPr>
            <a:r>
              <a:rPr lang="en-GB" sz="1400" dirty="0">
                <a:solidFill>
                  <a:schemeClr val="tx1"/>
                </a:solidFill>
                <a:latin typeface="Arial" panose="020B0604020202020204" pitchFamily="34" charset="0"/>
                <a:ea typeface="Calibri" panose="020F0502020204030204" pitchFamily="34" charset="0"/>
                <a:cs typeface="Arial" panose="020B0604020202020204" pitchFamily="34" charset="0"/>
              </a:rPr>
              <a:t>substantially informing the process of establishing or revising laws and policies, or</a:t>
            </a:r>
          </a:p>
          <a:p>
            <a:pPr marL="914400" lvl="1" indent="-457200" algn="just">
              <a:buFont typeface="Wingdings" panose="05000000000000000000" pitchFamily="2" charset="2"/>
              <a:buChar char="Ø"/>
            </a:pPr>
            <a:r>
              <a:rPr lang="en-GB" sz="1400" dirty="0">
                <a:solidFill>
                  <a:schemeClr val="tx1"/>
                </a:solidFill>
                <a:latin typeface="Arial" panose="020B0604020202020204" pitchFamily="34" charset="0"/>
                <a:ea typeface="Calibri" panose="020F0502020204030204" pitchFamily="34" charset="0"/>
                <a:cs typeface="Arial" panose="020B0604020202020204" pitchFamily="34" charset="0"/>
              </a:rPr>
              <a:t>substantially informing or taking decisions affecting human rights and fundamental freedoms or connected legal rights or interests of individuals or legal persons</a:t>
            </a:r>
          </a:p>
          <a:p>
            <a:pPr marL="914400" lvl="1" indent="-457200" algn="just">
              <a:buFont typeface="Wingdings" panose="05000000000000000000" pitchFamily="2" charset="2"/>
              <a:buChar char="Ø"/>
            </a:pPr>
            <a:r>
              <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substantially informing or influencing decisions, behaviours, or actions taken by proxy through the deployment of such systems (i.e. where such systems carry out cognitive or perceptual functions, in the place of humans, like reasoning, communication, prediction, planning, classification, problem solving, pattern recognition, or kinematic, visual, auditory, or haptic analysis) that affect human rights and fundamental freedoms or connected legal rights or interests of individuals or legal persons.</a:t>
            </a:r>
            <a:endParaRPr lang="fr-FR"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914400" lvl="1" indent="-457200" algn="just">
              <a:buFont typeface="Wingdings" panose="05000000000000000000" pitchFamily="2" charset="2"/>
              <a:buChar char="Ø"/>
            </a:pPr>
            <a:endParaRPr lang="en-US" sz="1500" dirty="0">
              <a:latin typeface="Arial" panose="020B0604020202020204" pitchFamily="34" charset="0"/>
              <a:ea typeface="Calibri" panose="020F0502020204030204" pitchFamily="34" charset="0"/>
              <a:cs typeface="Arial" panose="020B0604020202020204" pitchFamily="34" charset="0"/>
            </a:endParaRPr>
          </a:p>
          <a:p>
            <a:pPr marL="457200" indent="-457200">
              <a:buFont typeface="Wingdings" panose="05000000000000000000" pitchFamily="2" charset="2"/>
              <a:buChar char="Ø"/>
            </a:pPr>
            <a:endParaRPr lang="en-US" sz="1900" dirty="0">
              <a:latin typeface="Arial" panose="020B0604020202020204" pitchFamily="34" charset="0"/>
              <a:ea typeface="Calibri" panose="020F0502020204030204" pitchFamily="34" charset="0"/>
              <a:cs typeface="Arial" panose="020B0604020202020204" pitchFamily="34" charset="0"/>
            </a:endParaRPr>
          </a:p>
          <a:p>
            <a:pPr marL="457200" indent="-457200">
              <a:buFont typeface="Wingdings" panose="05000000000000000000" pitchFamily="2" charset="2"/>
              <a:buChar char="Ø"/>
            </a:pPr>
            <a:endParaRPr lang="en-US"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21846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538391" y="1775892"/>
            <a:ext cx="5410199" cy="4807547"/>
          </a:xfrm>
        </p:spPr>
        <p:txBody>
          <a:bodyPr>
            <a:noAutofit/>
          </a:bodyPr>
          <a:lstStyle/>
          <a:p>
            <a:r>
              <a:rPr lang="en-US" sz="1900" b="1" dirty="0">
                <a:solidFill>
                  <a:srgbClr val="0070C0"/>
                </a:solidFill>
                <a:latin typeface="Arial" panose="020B0604020202020204" pitchFamily="34" charset="0"/>
                <a:ea typeface="Calibri" panose="020F0502020204030204" pitchFamily="34" charset="0"/>
                <a:cs typeface="Arial" panose="020B0604020202020204" pitchFamily="34" charset="0"/>
              </a:rPr>
              <a:t>The i</a:t>
            </a: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ssue of “red lines” </a:t>
            </a:r>
            <a:b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br>
            <a:r>
              <a:rPr lang="en-US" sz="1900" dirty="0">
                <a:solidFill>
                  <a:srgbClr val="0070C0"/>
                </a:solidFill>
                <a:effectLst/>
                <a:latin typeface="Arial" panose="020B0604020202020204" pitchFamily="34" charset="0"/>
                <a:ea typeface="Calibri" panose="020F0502020204030204" pitchFamily="34" charset="0"/>
                <a:cs typeface="Arial" panose="020B0604020202020204" pitchFamily="34" charset="0"/>
              </a:rPr>
              <a:t>prohibited applications and practices</a:t>
            </a:r>
          </a:p>
          <a:p>
            <a:pPr marL="457200" indent="-457200">
              <a:buFont typeface="Wingdings" panose="05000000000000000000" pitchFamily="2" charset="2"/>
              <a:buChar char="Ø"/>
            </a:pPr>
            <a:r>
              <a:rPr lang="en-US" sz="1900" dirty="0">
                <a:effectLst/>
                <a:latin typeface="Arial" panose="020B0604020202020204" pitchFamily="34" charset="0"/>
                <a:ea typeface="Calibri" panose="020F0502020204030204" pitchFamily="34" charset="0"/>
                <a:cs typeface="Arial" panose="020B0604020202020204" pitchFamily="34" charset="0"/>
              </a:rPr>
              <a:t>the convention could provide definitions of certain potentially </a:t>
            </a:r>
            <a:r>
              <a:rPr lang="en-US" sz="1900" dirty="0">
                <a:solidFill>
                  <a:srgbClr val="0070C0"/>
                </a:solidFill>
                <a:effectLst/>
                <a:latin typeface="Arial" panose="020B0604020202020204" pitchFamily="34" charset="0"/>
                <a:ea typeface="Calibri" panose="020F0502020204030204" pitchFamily="34" charset="0"/>
                <a:cs typeface="Arial" panose="020B0604020202020204" pitchFamily="34" charset="0"/>
              </a:rPr>
              <a:t>prohibited artificial intelligence practices</a:t>
            </a:r>
            <a:r>
              <a:rPr lang="en-US" sz="1900" dirty="0">
                <a:effectLst/>
                <a:latin typeface="Arial" panose="020B0604020202020204" pitchFamily="34" charset="0"/>
                <a:ea typeface="Calibri" panose="020F0502020204030204" pitchFamily="34" charset="0"/>
                <a:cs typeface="Arial" panose="020B0604020202020204" pitchFamily="34" charset="0"/>
              </a:rPr>
              <a:t>, such as certain emotion recognition and social scoring techniques</a:t>
            </a:r>
          </a:p>
          <a:p>
            <a:pPr marL="457200" indent="-457200">
              <a:buFont typeface="Wingdings" panose="05000000000000000000" pitchFamily="2" charset="2"/>
              <a:buChar char="Ø"/>
            </a:pPr>
            <a:r>
              <a:rPr lang="en-US" sz="1900" dirty="0">
                <a:effectLst/>
                <a:latin typeface="Arial" panose="020B0604020202020204" pitchFamily="34" charset="0"/>
                <a:ea typeface="Calibri" panose="020F0502020204030204" pitchFamily="34" charset="0"/>
                <a:cs typeface="Arial" panose="020B0604020202020204" pitchFamily="34" charset="0"/>
              </a:rPr>
              <a:t>the possibility of </a:t>
            </a:r>
            <a:r>
              <a:rPr lang="en-US" sz="1900" dirty="0">
                <a:solidFill>
                  <a:srgbClr val="0070C0"/>
                </a:solidFill>
                <a:latin typeface="Arial" panose="020B0604020202020204" pitchFamily="34" charset="0"/>
                <a:cs typeface="Arial" panose="020B0604020202020204" pitchFamily="34" charset="0"/>
              </a:rPr>
              <a:t>imposing a full or partial moratorium or ban in respect of other such systems </a:t>
            </a:r>
            <a:r>
              <a:rPr lang="en-US" sz="1900" dirty="0">
                <a:effectLst/>
                <a:latin typeface="Arial" panose="020B0604020202020204" pitchFamily="34" charset="0"/>
                <a:ea typeface="Calibri" panose="020F0502020204030204" pitchFamily="34" charset="0"/>
                <a:cs typeface="Arial" panose="020B0604020202020204" pitchFamily="34" charset="0"/>
              </a:rPr>
              <a:t>that are deemed to present an unacceptable level of risk </a:t>
            </a:r>
          </a:p>
          <a:p>
            <a:pPr marL="457200" indent="-457200">
              <a:buFont typeface="Wingdings" panose="05000000000000000000" pitchFamily="2" charset="2"/>
              <a:buChar char="Ø"/>
            </a:pPr>
            <a:r>
              <a:rPr lang="en-US" sz="1900" dirty="0">
                <a:effectLst/>
                <a:latin typeface="Arial" panose="020B0604020202020204" pitchFamily="34" charset="0"/>
                <a:ea typeface="Calibri" panose="020F0502020204030204" pitchFamily="34" charset="0"/>
                <a:cs typeface="Arial" panose="020B0604020202020204" pitchFamily="34" charset="0"/>
              </a:rPr>
              <a:t>appropriate </a:t>
            </a:r>
            <a:r>
              <a:rPr lang="en-US" sz="1900" dirty="0">
                <a:solidFill>
                  <a:srgbClr val="0070C0"/>
                </a:solidFill>
                <a:latin typeface="Arial" panose="020B0604020202020204" pitchFamily="34" charset="0"/>
                <a:cs typeface="Arial" panose="020B0604020202020204" pitchFamily="34" charset="0"/>
              </a:rPr>
              <a:t>procedure for reversal of such measures </a:t>
            </a:r>
            <a:r>
              <a:rPr lang="en-US" sz="1900" dirty="0">
                <a:effectLst/>
                <a:latin typeface="Arial" panose="020B0604020202020204" pitchFamily="34" charset="0"/>
                <a:ea typeface="Calibri" panose="020F0502020204030204" pitchFamily="34" charset="0"/>
                <a:cs typeface="Arial" panose="020B0604020202020204" pitchFamily="34" charset="0"/>
              </a:rPr>
              <a:t>once relevant risks have been sufficiently reduced or appropriate mitigation measures have become available</a:t>
            </a: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pic>
        <p:nvPicPr>
          <p:cNvPr id="6" name="Picture 5">
            <a:extLst>
              <a:ext uri="{FF2B5EF4-FFF2-40B4-BE49-F238E27FC236}">
                <a16:creationId xmlns:a16="http://schemas.microsoft.com/office/drawing/2014/main" id="{2CAB9636-C4D4-4152-AE72-D5ADA42CF0DA}"/>
              </a:ext>
            </a:extLst>
          </p:cNvPr>
          <p:cNvPicPr>
            <a:picLocks noChangeAspect="1"/>
          </p:cNvPicPr>
          <p:nvPr/>
        </p:nvPicPr>
        <p:blipFill>
          <a:blip r:embed="rId2"/>
          <a:stretch>
            <a:fillRect/>
          </a:stretch>
        </p:blipFill>
        <p:spPr>
          <a:xfrm>
            <a:off x="5878814" y="1436914"/>
            <a:ext cx="3265186" cy="5421086"/>
          </a:xfrm>
          <a:prstGeom prst="rect">
            <a:avLst/>
          </a:prstGeom>
        </p:spPr>
      </p:pic>
    </p:spTree>
    <p:extLst>
      <p:ext uri="{BB962C8B-B14F-4D97-AF65-F5344CB8AC3E}">
        <p14:creationId xmlns:p14="http://schemas.microsoft.com/office/powerpoint/2010/main" val="369204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538392" y="1775892"/>
            <a:ext cx="4900384" cy="4807547"/>
          </a:xfrm>
        </p:spPr>
        <p:txBody>
          <a:bodyPr>
            <a:noAutofit/>
          </a:bodyPr>
          <a:lstStyle/>
          <a:p>
            <a:pPr marL="457200" indent="-457200">
              <a:buFont typeface="Wingdings" panose="05000000000000000000" pitchFamily="2" charset="2"/>
              <a:buChar char="Ø"/>
            </a:pPr>
            <a:r>
              <a:rPr lang="en-US" sz="1900" dirty="0">
                <a:solidFill>
                  <a:srgbClr val="0070C0"/>
                </a:solidFill>
                <a:effectLst/>
                <a:latin typeface="Arial" panose="020B0604020202020204" pitchFamily="34" charset="0"/>
                <a:ea typeface="Calibri" panose="020F0502020204030204" pitchFamily="34" charset="0"/>
                <a:cs typeface="Arial" panose="020B0604020202020204" pitchFamily="34" charset="0"/>
              </a:rPr>
              <a:t>A State-by-State approach to regulating AI will only lead to legal fragmentation and uncertainty </a:t>
            </a:r>
            <a:r>
              <a:rPr lang="en-US" sz="1900" dirty="0">
                <a:effectLst/>
                <a:latin typeface="Arial" panose="020B0604020202020204" pitchFamily="34" charset="0"/>
                <a:ea typeface="Calibri" panose="020F0502020204030204" pitchFamily="34" charset="0"/>
                <a:cs typeface="Arial" panose="020B0604020202020204" pitchFamily="34" charset="0"/>
              </a:rPr>
              <a:t>– and even a regional approach is probably not sufficient in tackling the challenges posed by a technology with global reach</a:t>
            </a:r>
          </a:p>
          <a:p>
            <a:pPr marL="457200" indent="-457200">
              <a:buFont typeface="Wingdings" panose="05000000000000000000" pitchFamily="2" charset="2"/>
              <a:buChar char="Ø"/>
            </a:pPr>
            <a:r>
              <a:rPr lang="en-US" sz="1900" dirty="0">
                <a:solidFill>
                  <a:srgbClr val="0070C0"/>
                </a:solidFill>
                <a:latin typeface="Arial" panose="020B0604020202020204" pitchFamily="34" charset="0"/>
                <a:cs typeface="Arial" panose="020B0604020202020204" pitchFamily="34" charset="0"/>
              </a:rPr>
              <a:t>We need a global approach and a global legally binding instrument</a:t>
            </a: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Wingdings" panose="05000000000000000000" pitchFamily="2" charset="2"/>
              <a:buChar char="Ø"/>
            </a:pPr>
            <a:r>
              <a:rPr lang="en-US" sz="1900" dirty="0">
                <a:latin typeface="Arial" panose="020B0604020202020204" pitchFamily="34" charset="0"/>
                <a:cs typeface="Arial" panose="020B0604020202020204" pitchFamily="34" charset="0"/>
              </a:rPr>
              <a:t>Therefore, we will </a:t>
            </a:r>
            <a:r>
              <a:rPr lang="en-US" sz="1900" dirty="0">
                <a:solidFill>
                  <a:srgbClr val="0070C0"/>
                </a:solidFill>
                <a:latin typeface="Arial" panose="020B0604020202020204" pitchFamily="34" charset="0"/>
                <a:cs typeface="Arial" panose="020B0604020202020204" pitchFamily="34" charset="0"/>
              </a:rPr>
              <a:t>involve</a:t>
            </a:r>
            <a:r>
              <a:rPr lang="en-US" sz="1900" dirty="0">
                <a:latin typeface="Arial" panose="020B0604020202020204" pitchFamily="34" charset="0"/>
                <a:cs typeface="Arial" panose="020B0604020202020204" pitchFamily="34" charset="0"/>
              </a:rPr>
              <a:t> </a:t>
            </a:r>
            <a:r>
              <a:rPr lang="en-US" sz="1900" dirty="0">
                <a:solidFill>
                  <a:srgbClr val="0070C0"/>
                </a:solidFill>
                <a:effectLst/>
                <a:latin typeface="Arial" panose="020B0604020202020204" pitchFamily="34" charset="0"/>
                <a:ea typeface="Calibri" panose="020F0502020204030204" pitchFamily="34" charset="0"/>
                <a:cs typeface="Arial" panose="020B0604020202020204" pitchFamily="34" charset="0"/>
              </a:rPr>
              <a:t>States from other regions in the negotiations</a:t>
            </a:r>
          </a:p>
          <a:p>
            <a:pPr marL="457200" indent="-457200">
              <a:buFont typeface="Wingdings" panose="05000000000000000000" pitchFamily="2" charset="2"/>
              <a:buChar char="Ø"/>
            </a:pPr>
            <a:r>
              <a:rPr lang="en-US" sz="1900" dirty="0">
                <a:effectLst/>
                <a:latin typeface="Arial" panose="020B0604020202020204" pitchFamily="34" charset="0"/>
                <a:ea typeface="Calibri" panose="020F0502020204030204" pitchFamily="34" charset="0"/>
                <a:cs typeface="Arial" panose="020B0604020202020204" pitchFamily="34" charset="0"/>
              </a:rPr>
              <a:t>The new instrument has the potential to become a </a:t>
            </a:r>
            <a:r>
              <a:rPr lang="en-US" sz="1900" dirty="0">
                <a:solidFill>
                  <a:srgbClr val="0070C0"/>
                </a:solidFill>
                <a:latin typeface="Arial" panose="020B0604020202020204" pitchFamily="34" charset="0"/>
                <a:cs typeface="Arial" panose="020B0604020202020204" pitchFamily="34" charset="0"/>
              </a:rPr>
              <a:t>global standard</a:t>
            </a: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Wingdings" panose="05000000000000000000" pitchFamily="2" charset="2"/>
              <a:buChar char="Ø"/>
            </a:pPr>
            <a:endParaRPr lang="en-US"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Conclusions</a:t>
            </a:r>
            <a:endParaRPr lang="ro-RO" sz="40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D1CE340A-F28B-47A9-8CC4-01BB2C6136BD}"/>
              </a:ext>
            </a:extLst>
          </p:cNvPr>
          <p:cNvPicPr>
            <a:picLocks noChangeAspect="1"/>
          </p:cNvPicPr>
          <p:nvPr/>
        </p:nvPicPr>
        <p:blipFill rotWithShape="1">
          <a:blip r:embed="rId2"/>
          <a:srcRect t="774"/>
          <a:stretch/>
        </p:blipFill>
        <p:spPr>
          <a:xfrm>
            <a:off x="5894033" y="1438275"/>
            <a:ext cx="3249967" cy="5419725"/>
          </a:xfrm>
          <a:prstGeom prst="rect">
            <a:avLst/>
          </a:prstGeom>
        </p:spPr>
      </p:pic>
    </p:spTree>
    <p:extLst>
      <p:ext uri="{BB962C8B-B14F-4D97-AF65-F5344CB8AC3E}">
        <p14:creationId xmlns:p14="http://schemas.microsoft.com/office/powerpoint/2010/main" val="3922939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D764F56-2C46-4844-87A1-1567E063FF19}"/>
              </a:ext>
            </a:extLst>
          </p:cNvPr>
          <p:cNvGrpSpPr/>
          <p:nvPr/>
        </p:nvGrpSpPr>
        <p:grpSpPr>
          <a:xfrm>
            <a:off x="453770" y="4656063"/>
            <a:ext cx="3568582" cy="2046371"/>
            <a:chOff x="2603565" y="2924013"/>
            <a:chExt cx="8560721" cy="3196273"/>
          </a:xfrm>
        </p:grpSpPr>
        <p:grpSp>
          <p:nvGrpSpPr>
            <p:cNvPr id="4" name="Groupe 3">
              <a:extLst>
                <a:ext uri="{FF2B5EF4-FFF2-40B4-BE49-F238E27FC236}">
                  <a16:creationId xmlns:a16="http://schemas.microsoft.com/office/drawing/2014/main" id="{3BD4839D-4802-4E96-A4EF-6291EA9CEF88}"/>
                </a:ext>
              </a:extLst>
            </p:cNvPr>
            <p:cNvGrpSpPr/>
            <p:nvPr/>
          </p:nvGrpSpPr>
          <p:grpSpPr>
            <a:xfrm>
              <a:off x="2702867" y="2938352"/>
              <a:ext cx="8461419" cy="3181934"/>
              <a:chOff x="2688910" y="2129981"/>
              <a:chExt cx="8482460" cy="3181934"/>
            </a:xfrm>
          </p:grpSpPr>
          <p:sp>
            <p:nvSpPr>
              <p:cNvPr id="6" name="ZoneTexte 5">
                <a:extLst>
                  <a:ext uri="{FF2B5EF4-FFF2-40B4-BE49-F238E27FC236}">
                    <a16:creationId xmlns:a16="http://schemas.microsoft.com/office/drawing/2014/main" id="{5D20A18D-2335-48DC-A2EF-BF02DD4E6B0B}"/>
                  </a:ext>
                </a:extLst>
              </p:cNvPr>
              <p:cNvSpPr txBox="1"/>
              <p:nvPr/>
            </p:nvSpPr>
            <p:spPr>
              <a:xfrm>
                <a:off x="4135214" y="2129981"/>
                <a:ext cx="7036156" cy="994101"/>
              </a:xfrm>
              <a:prstGeom prst="rect">
                <a:avLst/>
              </a:prstGeom>
              <a:noFill/>
            </p:spPr>
            <p:txBody>
              <a:bodyPr wrap="square" rtlCol="0">
                <a:spAutoFit/>
              </a:bodyPr>
              <a:lstStyle/>
              <a:p>
                <a:r>
                  <a:rPr lang="en-US" sz="3200" b="1" dirty="0">
                    <a:solidFill>
                      <a:schemeClr val="bg1"/>
                    </a:solidFill>
                    <a:latin typeface="Arial Narrow" panose="020B0606020202030204" pitchFamily="34" charset="0"/>
                    <a:cs typeface="Arial" panose="020B0604020202020204" pitchFamily="34" charset="0"/>
                  </a:rPr>
                  <a:t>www.coe.int/cai</a:t>
                </a:r>
                <a:endParaRPr lang="fr-FR" sz="3200" b="1" dirty="0">
                  <a:solidFill>
                    <a:schemeClr val="bg1"/>
                  </a:solidFill>
                  <a:latin typeface="Arial Narrow" panose="020B060602020203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38D31C4-AABD-409E-B522-9B160E05F429}"/>
                  </a:ext>
                </a:extLst>
              </p:cNvPr>
              <p:cNvSpPr txBox="1"/>
              <p:nvPr/>
            </p:nvSpPr>
            <p:spPr>
              <a:xfrm>
                <a:off x="3860790" y="3225654"/>
                <a:ext cx="5517409" cy="994101"/>
              </a:xfrm>
              <a:prstGeom prst="rect">
                <a:avLst/>
              </a:prstGeom>
              <a:noFill/>
            </p:spPr>
            <p:txBody>
              <a:bodyPr wrap="square" rtlCol="0">
                <a:spAutoFit/>
              </a:bodyPr>
              <a:lstStyle/>
              <a:p>
                <a:r>
                  <a:rPr lang="en-US" sz="3200" b="1" dirty="0">
                    <a:solidFill>
                      <a:schemeClr val="bg1"/>
                    </a:solidFill>
                    <a:latin typeface="Arial Narrow" panose="020B0606020202030204" pitchFamily="34" charset="0"/>
                    <a:cs typeface="Arial" panose="020B0604020202020204" pitchFamily="34" charset="0"/>
                  </a:rPr>
                  <a:t>@coe4ai</a:t>
                </a:r>
                <a:endParaRPr lang="fr-FR" sz="3200" b="1" dirty="0">
                  <a:solidFill>
                    <a:schemeClr val="bg1"/>
                  </a:solidFill>
                  <a:latin typeface="Arial Narrow" panose="020B0606020202030204" pitchFamily="34" charset="0"/>
                  <a:cs typeface="Arial" panose="020B0604020202020204" pitchFamily="34" charset="0"/>
                </a:endParaRPr>
              </a:p>
            </p:txBody>
          </p:sp>
          <p:pic>
            <p:nvPicPr>
              <p:cNvPr id="8" name="Image 7">
                <a:extLst>
                  <a:ext uri="{FF2B5EF4-FFF2-40B4-BE49-F238E27FC236}">
                    <a16:creationId xmlns:a16="http://schemas.microsoft.com/office/drawing/2014/main" id="{6F301462-2CB5-4BF2-AB33-58C07974BF4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20527968">
                <a:off x="2688910" y="3243466"/>
                <a:ext cx="1261383" cy="911683"/>
              </a:xfrm>
              <a:prstGeom prst="rect">
                <a:avLst/>
              </a:prstGeom>
            </p:spPr>
          </p:pic>
          <p:sp>
            <p:nvSpPr>
              <p:cNvPr id="9" name="ZoneTexte 8">
                <a:extLst>
                  <a:ext uri="{FF2B5EF4-FFF2-40B4-BE49-F238E27FC236}">
                    <a16:creationId xmlns:a16="http://schemas.microsoft.com/office/drawing/2014/main" id="{DCCBAE36-6F76-40E4-B9FB-1656AE757F0A}"/>
                  </a:ext>
                </a:extLst>
              </p:cNvPr>
              <p:cNvSpPr txBox="1"/>
              <p:nvPr/>
            </p:nvSpPr>
            <p:spPr>
              <a:xfrm>
                <a:off x="3857763" y="4317814"/>
                <a:ext cx="6437839" cy="994101"/>
              </a:xfrm>
              <a:prstGeom prst="rect">
                <a:avLst/>
              </a:prstGeom>
              <a:noFill/>
            </p:spPr>
            <p:txBody>
              <a:bodyPr wrap="square" rtlCol="0">
                <a:spAutoFit/>
              </a:bodyPr>
              <a:lstStyle/>
              <a:p>
                <a:r>
                  <a:rPr lang="en-US" sz="3200" b="1" dirty="0" err="1">
                    <a:solidFill>
                      <a:schemeClr val="bg1"/>
                    </a:solidFill>
                    <a:latin typeface="Arial Narrow" panose="020B0606020202030204" pitchFamily="34" charset="0"/>
                    <a:cs typeface="Arial" panose="020B0604020202020204" pitchFamily="34" charset="0"/>
                  </a:rPr>
                  <a:t>fb.com</a:t>
                </a:r>
                <a:r>
                  <a:rPr lang="en-US" sz="3200" b="1" dirty="0">
                    <a:solidFill>
                      <a:schemeClr val="bg1"/>
                    </a:solidFill>
                    <a:latin typeface="Arial Narrow" panose="020B0606020202030204" pitchFamily="34" charset="0"/>
                    <a:cs typeface="Arial" panose="020B0604020202020204" pitchFamily="34" charset="0"/>
                  </a:rPr>
                  <a:t>/coe4ai</a:t>
                </a:r>
                <a:endParaRPr lang="fr-FR" sz="3200" b="1" dirty="0">
                  <a:solidFill>
                    <a:schemeClr val="bg1"/>
                  </a:solidFill>
                  <a:latin typeface="Arial Narrow" panose="020B0606020202030204" pitchFamily="34" charset="0"/>
                  <a:cs typeface="Arial" panose="020B0604020202020204" pitchFamily="34" charset="0"/>
                </a:endParaRPr>
              </a:p>
            </p:txBody>
          </p:sp>
          <p:pic>
            <p:nvPicPr>
              <p:cNvPr id="10" name="Image 9">
                <a:extLst>
                  <a:ext uri="{FF2B5EF4-FFF2-40B4-BE49-F238E27FC236}">
                    <a16:creationId xmlns:a16="http://schemas.microsoft.com/office/drawing/2014/main" id="{AA7F7DE6-3ADE-4CB4-B9AA-C5347FF6F7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3496" y="4400179"/>
                <a:ext cx="1023192" cy="740476"/>
              </a:xfrm>
              <a:prstGeom prst="rect">
                <a:avLst/>
              </a:prstGeom>
            </p:spPr>
          </p:pic>
        </p:grpSp>
        <p:pic>
          <p:nvPicPr>
            <p:cNvPr id="5" name="Graphique 4" descr="Internet avec un remplissage uni">
              <a:extLst>
                <a:ext uri="{FF2B5EF4-FFF2-40B4-BE49-F238E27FC236}">
                  <a16:creationId xmlns:a16="http://schemas.microsoft.com/office/drawing/2014/main" id="{4E24A114-0D84-4185-B2DE-21B696BAD8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3565" y="2924013"/>
              <a:ext cx="1344374" cy="1145275"/>
            </a:xfrm>
            <a:prstGeom prst="rect">
              <a:avLst/>
            </a:prstGeom>
          </p:spPr>
        </p:pic>
      </p:grpSp>
    </p:spTree>
    <p:extLst>
      <p:ext uri="{BB962C8B-B14F-4D97-AF65-F5344CB8AC3E}">
        <p14:creationId xmlns:p14="http://schemas.microsoft.com/office/powerpoint/2010/main" val="114075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B088496-7E85-42CE-A2A7-298EFACF4A04}"/>
              </a:ext>
            </a:extLst>
          </p:cNvPr>
          <p:cNvSpPr txBox="1"/>
          <p:nvPr/>
        </p:nvSpPr>
        <p:spPr>
          <a:xfrm>
            <a:off x="2167082" y="406281"/>
            <a:ext cx="6392718" cy="584775"/>
          </a:xfrm>
          <a:prstGeom prst="rect">
            <a:avLst/>
          </a:prstGeom>
          <a:noFill/>
        </p:spPr>
        <p:txBody>
          <a:bodyPr wrap="square" rtlCol="0">
            <a:spAutoFit/>
          </a:bodyPr>
          <a:lstStyle/>
          <a:p>
            <a:pPr algn="r"/>
            <a:r>
              <a:rPr lang="en-US" sz="3200" b="1" dirty="0">
                <a:solidFill>
                  <a:schemeClr val="bg1"/>
                </a:solidFill>
                <a:latin typeface="Arial Narrow" panose="020B0606020202030204" pitchFamily="34" charset="0"/>
                <a:cs typeface="Arial" panose="020B0604020202020204" pitchFamily="34" charset="0"/>
              </a:rPr>
              <a:t>Council of Europe’s interest in AI</a:t>
            </a:r>
          </a:p>
        </p:txBody>
      </p:sp>
      <p:sp>
        <p:nvSpPr>
          <p:cNvPr id="7" name="Rectangle 6">
            <a:extLst>
              <a:ext uri="{FF2B5EF4-FFF2-40B4-BE49-F238E27FC236}">
                <a16:creationId xmlns:a16="http://schemas.microsoft.com/office/drawing/2014/main" id="{B0CB8B9C-4F2D-774B-B618-A62BC37BDE01}"/>
              </a:ext>
            </a:extLst>
          </p:cNvPr>
          <p:cNvSpPr/>
          <p:nvPr/>
        </p:nvSpPr>
        <p:spPr>
          <a:xfrm>
            <a:off x="3505199" y="1650405"/>
            <a:ext cx="5509327" cy="4755148"/>
          </a:xfrm>
          <a:prstGeom prst="rect">
            <a:avLst/>
          </a:prstGeom>
        </p:spPr>
        <p:txBody>
          <a:bodyPr wrap="square">
            <a:spAutoFit/>
          </a:bodyPr>
          <a:lstStyle/>
          <a:p>
            <a:pPr>
              <a:spcBef>
                <a:spcPts val="600"/>
              </a:spcBef>
            </a:pPr>
            <a:r>
              <a:rPr lang="en-GB" sz="1800" b="1"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The use of AI systems </a:t>
            </a:r>
            <a:r>
              <a:rPr lang="en-GB" sz="1800" dirty="0">
                <a:effectLst/>
                <a:latin typeface="Arial" panose="020B0604020202020204" pitchFamily="34" charset="0"/>
                <a:ea typeface="Times New Roman" panose="02020603050405020304" pitchFamily="18" charset="0"/>
                <a:cs typeface="Arial" panose="020B0604020202020204" pitchFamily="34" charset="0"/>
              </a:rPr>
              <a:t>has an enormous innovation potential for our economies and societies. </a:t>
            </a:r>
          </a:p>
          <a:p>
            <a:pPr>
              <a:spcBef>
                <a:spcPts val="600"/>
              </a:spcBef>
            </a:pPr>
            <a:r>
              <a:rPr lang="en-GB" sz="1800" b="1"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It can help societies and economies </a:t>
            </a:r>
            <a:r>
              <a:rPr lang="en-GB" sz="1800" dirty="0">
                <a:effectLst/>
                <a:latin typeface="Arial" panose="020B0604020202020204" pitchFamily="34" charset="0"/>
                <a:ea typeface="Times New Roman" panose="02020603050405020304" pitchFamily="18" charset="0"/>
                <a:cs typeface="Arial" panose="020B0604020202020204" pitchFamily="34" charset="0"/>
              </a:rPr>
              <a:t>to organise themselves more (resource-)efficiently and provide better service to their citizens</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p>
            <a:pPr>
              <a:spcBef>
                <a:spcPts val="600"/>
              </a:spcBef>
            </a:pPr>
            <a:r>
              <a:rPr lang="en-GB" b="1" dirty="0">
                <a:solidFill>
                  <a:schemeClr val="accent1"/>
                </a:solidFill>
                <a:latin typeface="Arial" panose="020B0604020202020204" pitchFamily="34" charset="0"/>
                <a:cs typeface="Arial" panose="020B0604020202020204" pitchFamily="34" charset="0"/>
              </a:rPr>
              <a:t>But: </a:t>
            </a:r>
            <a:r>
              <a:rPr lang="en-GB" dirty="0">
                <a:latin typeface="Arial" panose="020B0604020202020204" pitchFamily="34" charset="0"/>
                <a:cs typeface="Arial" panose="020B0604020202020204" pitchFamily="34" charset="0"/>
              </a:rPr>
              <a:t>inappropriate use of AI systems could take humanity to a </a:t>
            </a:r>
            <a:r>
              <a:rPr lang="en-GB" b="1" dirty="0">
                <a:solidFill>
                  <a:schemeClr val="accent1"/>
                </a:solidFill>
                <a:latin typeface="Arial" panose="020B0604020202020204" pitchFamily="34" charset="0"/>
                <a:cs typeface="Arial" panose="020B0604020202020204" pitchFamily="34" charset="0"/>
              </a:rPr>
              <a:t>dystopic place</a:t>
            </a:r>
            <a:r>
              <a:rPr lang="en-GB" sz="18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where:</a:t>
            </a:r>
          </a:p>
          <a:p>
            <a:pPr marL="533400" indent="-285750">
              <a:spcBef>
                <a:spcPts val="600"/>
              </a:spcBef>
              <a:buFont typeface="Wingdings" panose="05000000000000000000"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human rights and fundamental freedoms are no more respected; </a:t>
            </a:r>
          </a:p>
          <a:p>
            <a:pPr marL="533400" indent="-285750">
              <a:spcBef>
                <a:spcPts val="600"/>
              </a:spcBef>
              <a:buFont typeface="Wingdings" panose="05000000000000000000"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democratic processes are manipulated; </a:t>
            </a:r>
          </a:p>
          <a:p>
            <a:pPr marL="533400" indent="-285750">
              <a:spcBef>
                <a:spcPts val="600"/>
              </a:spcBef>
              <a:buFont typeface="Wingdings" panose="05000000000000000000"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the rule of law is replaced by the rule of algorithm.</a:t>
            </a:r>
          </a:p>
          <a:p>
            <a:pPr>
              <a:spcBef>
                <a:spcPts val="600"/>
              </a:spcBef>
            </a:pPr>
            <a:r>
              <a:rPr lang="en-GB" sz="1800" dirty="0">
                <a:effectLst/>
                <a:latin typeface="Arial" panose="020B0604020202020204" pitchFamily="34" charset="0"/>
                <a:ea typeface="Times New Roman" panose="02020603050405020304" pitchFamily="18" charset="0"/>
                <a:cs typeface="Arial" panose="020B0604020202020204" pitchFamily="34" charset="0"/>
              </a:rPr>
              <a:t>The Council of Europe’s task is to ensure that AI remains a </a:t>
            </a:r>
            <a:r>
              <a:rPr lang="en-GB" sz="1800" b="1" u="sng"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force for good</a:t>
            </a:r>
            <a:r>
              <a:rPr lang="en-GB" sz="1800" dirty="0">
                <a:effectLst/>
                <a:latin typeface="Arial" panose="020B0604020202020204" pitchFamily="34" charset="0"/>
                <a:ea typeface="Times New Roman" panose="02020603050405020304" pitchFamily="18" charset="0"/>
                <a:cs typeface="Arial" panose="020B0604020202020204" pitchFamily="34" charset="0"/>
              </a:rPr>
              <a:t>.</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pPr>
            <a:endParaRPr lang="en-US" sz="16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5AE079D-3BCE-4B97-B477-35F8F4BF940D}"/>
              </a:ext>
            </a:extLst>
          </p:cNvPr>
          <p:cNvPicPr>
            <a:picLocks noChangeAspect="1"/>
          </p:cNvPicPr>
          <p:nvPr/>
        </p:nvPicPr>
        <p:blipFill>
          <a:blip r:embed="rId2"/>
          <a:stretch>
            <a:fillRect/>
          </a:stretch>
        </p:blipFill>
        <p:spPr>
          <a:xfrm>
            <a:off x="0" y="1422400"/>
            <a:ext cx="3235646" cy="5435600"/>
          </a:xfrm>
          <a:prstGeom prst="rect">
            <a:avLst/>
          </a:prstGeom>
        </p:spPr>
      </p:pic>
    </p:spTree>
    <p:extLst>
      <p:ext uri="{BB962C8B-B14F-4D97-AF65-F5344CB8AC3E}">
        <p14:creationId xmlns:p14="http://schemas.microsoft.com/office/powerpoint/2010/main" val="92863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mida Royalty Free Vector Image - VectorStock">
            <a:extLst>
              <a:ext uri="{FF2B5EF4-FFF2-40B4-BE49-F238E27FC236}">
                <a16:creationId xmlns:a16="http://schemas.microsoft.com/office/drawing/2014/main" id="{54698007-9E0A-49F9-889F-9F97B39D1E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694"/>
          <a:stretch/>
        </p:blipFill>
        <p:spPr bwMode="auto">
          <a:xfrm>
            <a:off x="0" y="1892300"/>
            <a:ext cx="3062111" cy="43608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B088496-7E85-42CE-A2A7-298EFACF4A04}"/>
              </a:ext>
            </a:extLst>
          </p:cNvPr>
          <p:cNvSpPr txBox="1"/>
          <p:nvPr/>
        </p:nvSpPr>
        <p:spPr>
          <a:xfrm>
            <a:off x="2078182" y="406281"/>
            <a:ext cx="6632700" cy="954107"/>
          </a:xfrm>
          <a:prstGeom prst="rect">
            <a:avLst/>
          </a:prstGeom>
          <a:noFill/>
        </p:spPr>
        <p:txBody>
          <a:bodyPr wrap="square" rtlCol="0">
            <a:spAutoFit/>
          </a:bodyPr>
          <a:lstStyle/>
          <a:p>
            <a:r>
              <a:rPr lang="en-US" sz="2800" b="1" dirty="0">
                <a:solidFill>
                  <a:schemeClr val="bg1"/>
                </a:solidFill>
                <a:latin typeface="Arial Narrow" panose="020B0606020202030204" pitchFamily="34" charset="0"/>
                <a:cs typeface="Arial" panose="020B0604020202020204" pitchFamily="34" charset="0"/>
              </a:rPr>
              <a:t>Ad Hoc Committee on Artificial Intelligence (CAHAI), 2019-2021</a:t>
            </a:r>
          </a:p>
        </p:txBody>
      </p:sp>
      <p:sp>
        <p:nvSpPr>
          <p:cNvPr id="5" name="Espace réservé du contenu 1">
            <a:extLst>
              <a:ext uri="{FF2B5EF4-FFF2-40B4-BE49-F238E27FC236}">
                <a16:creationId xmlns:a16="http://schemas.microsoft.com/office/drawing/2014/main" id="{1B7B7C5D-24B2-4866-AA5A-CB8C1445FCBF}"/>
              </a:ext>
            </a:extLst>
          </p:cNvPr>
          <p:cNvSpPr txBox="1">
            <a:spLocks/>
          </p:cNvSpPr>
          <p:nvPr/>
        </p:nvSpPr>
        <p:spPr>
          <a:xfrm>
            <a:off x="2844799" y="1741484"/>
            <a:ext cx="6299201" cy="49768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457200">
              <a:defRPr sz="3300"/>
            </a:pPr>
            <a:endParaRPr lang="en-US" sz="1800" dirty="0">
              <a:latin typeface="Arial" panose="020B0604020202020204" pitchFamily="34" charset="0"/>
              <a:cs typeface="Arial" panose="020B0604020202020204" pitchFamily="34" charset="0"/>
            </a:endParaRPr>
          </a:p>
          <a:p>
            <a:pPr defTabSz="457200">
              <a:defRPr sz="3300"/>
            </a:pPr>
            <a:r>
              <a:rPr lang="en-US" sz="1800" b="1" dirty="0">
                <a:solidFill>
                  <a:schemeClr val="accent1"/>
                </a:solidFill>
                <a:latin typeface="Arial" panose="020B0604020202020204" pitchFamily="34" charset="0"/>
                <a:cs typeface="Arial" panose="020B0604020202020204" pitchFamily="34" charset="0"/>
              </a:rPr>
              <a:t>Key findings:</a:t>
            </a:r>
          </a:p>
          <a:p>
            <a:pPr defTabSz="457200">
              <a:defRPr sz="3300"/>
            </a:pPr>
            <a:endParaRPr lang="en-US" sz="1800" dirty="0">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defRPr sz="3300"/>
            </a:pPr>
            <a:r>
              <a:rPr lang="en-US" sz="1800" dirty="0">
                <a:latin typeface="Arial" panose="020B0604020202020204" pitchFamily="34" charset="0"/>
                <a:cs typeface="Arial" panose="020B0604020202020204" pitchFamily="34" charset="0"/>
              </a:rPr>
              <a:t>Existing national and international law also applies to AI</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defTabSz="457200">
              <a:buFont typeface="Wingdings" panose="05000000000000000000" pitchFamily="2" charset="2"/>
              <a:buChar char="Ø"/>
            </a:pPr>
            <a:r>
              <a:rPr lang="en-US" sz="1800" dirty="0">
                <a:latin typeface="Arial" panose="020B0604020202020204" pitchFamily="34" charset="0"/>
                <a:cs typeface="Arial" panose="020B0604020202020204" pitchFamily="34" charset="0"/>
              </a:rPr>
              <a:t>  There is </a:t>
            </a:r>
            <a:r>
              <a:rPr lang="en-US" sz="1800" b="1" dirty="0">
                <a:solidFill>
                  <a:schemeClr val="accent1"/>
                </a:solidFill>
                <a:latin typeface="Arial" panose="020B0604020202020204" pitchFamily="34" charset="0"/>
                <a:cs typeface="Arial" panose="020B0604020202020204" pitchFamily="34" charset="0"/>
              </a:rPr>
              <a:t>no legal vacuum, but</a:t>
            </a:r>
            <a:r>
              <a:rPr lang="en-US" sz="1800" dirty="0"/>
              <a:t>…</a:t>
            </a:r>
            <a:br>
              <a:rPr lang="en-US" sz="1800" dirty="0"/>
            </a:br>
            <a:endParaRPr lang="en-US" sz="1800" dirty="0"/>
          </a:p>
          <a:p>
            <a:pPr marL="285750" indent="-285750" defTabSz="457200">
              <a:buFont typeface="Arial" panose="020B0604020202020204" pitchFamily="34" charset="0"/>
              <a:buChar char="•"/>
              <a:defRPr sz="3300"/>
            </a:pPr>
            <a:r>
              <a:rPr lang="en-US" sz="1800" dirty="0">
                <a:latin typeface="Arial" panose="020B0604020202020204" pitchFamily="34" charset="0"/>
                <a:cs typeface="Arial" panose="020B0604020202020204" pitchFamily="34" charset="0"/>
              </a:rPr>
              <a:t>Substantive and procedural gaps</a:t>
            </a:r>
          </a:p>
          <a:p>
            <a:pPr marL="285750" indent="-285750" defTabSz="457200">
              <a:buFont typeface="Arial" panose="020B0604020202020204" pitchFamily="34" charset="0"/>
              <a:buChar char="•"/>
              <a:defRPr sz="3300"/>
            </a:pPr>
            <a:r>
              <a:rPr lang="en-US" sz="1800" dirty="0">
                <a:latin typeface="Arial" panose="020B0604020202020204" pitchFamily="34" charset="0"/>
                <a:cs typeface="Arial" panose="020B0604020202020204" pitchFamily="34" charset="0"/>
              </a:rPr>
              <a:t>Uneven protection levels</a:t>
            </a:r>
          </a:p>
          <a:p>
            <a:pPr marL="285750" indent="-285750" defTabSz="457200">
              <a:buFont typeface="Arial" panose="020B0604020202020204" pitchFamily="34" charset="0"/>
              <a:buChar char="•"/>
              <a:defRPr sz="3300"/>
            </a:pPr>
            <a:r>
              <a:rPr lang="en-US" sz="1800" dirty="0">
                <a:latin typeface="Arial" panose="020B0604020202020204" pitchFamily="34" charset="0"/>
                <a:cs typeface="Arial" panose="020B0604020202020204" pitchFamily="34" charset="0"/>
              </a:rPr>
              <a:t>Uncertainties affect development and implementation</a:t>
            </a:r>
          </a:p>
          <a:p>
            <a:pPr marL="285750" indent="-285750" defTabSz="457200">
              <a:buFont typeface="Arial" panose="020B0604020202020204" pitchFamily="34" charset="0"/>
              <a:buChar char="•"/>
              <a:defRPr sz="3300"/>
            </a:pPr>
            <a:r>
              <a:rPr lang="en-US" sz="1800" dirty="0">
                <a:latin typeface="Arial" panose="020B0604020202020204" pitchFamily="34" charset="0"/>
                <a:cs typeface="Arial" panose="020B0604020202020204" pitchFamily="34" charset="0"/>
              </a:rPr>
              <a:t>Soft law approach has major limitations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defTabSz="457200">
              <a:buFont typeface="Wingdings" panose="05000000000000000000" pitchFamily="2" charset="2"/>
              <a:buChar char="Ø"/>
            </a:pPr>
            <a:r>
              <a:rPr lang="en-US" sz="1800" dirty="0">
                <a:latin typeface="Arial" panose="020B0604020202020204" pitchFamily="34" charset="0"/>
                <a:cs typeface="Arial" panose="020B0604020202020204" pitchFamily="34" charset="0"/>
              </a:rPr>
              <a:t> What more is needed for an appropriate legal framework</a:t>
            </a:r>
            <a:r>
              <a:rPr lang="en-US" sz="1800" dirty="0"/>
              <a:t>? </a:t>
            </a:r>
            <a:br>
              <a:rPr lang="en-US" sz="1800" dirty="0"/>
            </a:br>
            <a:endParaRPr lang="en-US" sz="1800" dirty="0">
              <a:latin typeface="Arial" panose="020B0604020202020204" pitchFamily="34" charset="0"/>
              <a:cs typeface="Arial" panose="020B0604020202020204" pitchFamily="34" charset="0"/>
            </a:endParaRPr>
          </a:p>
          <a:p>
            <a:pPr>
              <a:lnSpc>
                <a:spcPct val="100000"/>
              </a:lnSpc>
            </a:pPr>
            <a:endParaRPr lang="en-GB" sz="1800" b="1" dirty="0">
              <a:solidFill>
                <a:srgbClr val="183E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07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mida Royalty Free Vector Image - VectorStock">
            <a:extLst>
              <a:ext uri="{FF2B5EF4-FFF2-40B4-BE49-F238E27FC236}">
                <a16:creationId xmlns:a16="http://schemas.microsoft.com/office/drawing/2014/main" id="{54698007-9E0A-49F9-889F-9F97B39D1E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694"/>
          <a:stretch/>
        </p:blipFill>
        <p:spPr bwMode="auto">
          <a:xfrm>
            <a:off x="0" y="1892300"/>
            <a:ext cx="3062111" cy="43608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B088496-7E85-42CE-A2A7-298EFACF4A04}"/>
              </a:ext>
            </a:extLst>
          </p:cNvPr>
          <p:cNvSpPr txBox="1"/>
          <p:nvPr/>
        </p:nvSpPr>
        <p:spPr>
          <a:xfrm>
            <a:off x="2078182" y="406281"/>
            <a:ext cx="6632700" cy="954107"/>
          </a:xfrm>
          <a:prstGeom prst="rect">
            <a:avLst/>
          </a:prstGeom>
          <a:noFill/>
        </p:spPr>
        <p:txBody>
          <a:bodyPr wrap="square" rtlCol="0">
            <a:spAutoFit/>
          </a:bodyPr>
          <a:lstStyle/>
          <a:p>
            <a:r>
              <a:rPr lang="en-US" sz="2800" b="1" dirty="0">
                <a:solidFill>
                  <a:schemeClr val="bg1"/>
                </a:solidFill>
                <a:latin typeface="Arial Narrow" panose="020B0606020202030204" pitchFamily="34" charset="0"/>
                <a:cs typeface="Arial" panose="020B0604020202020204" pitchFamily="34" charset="0"/>
              </a:rPr>
              <a:t>Ad Hoc Committee on Artificial Intelligence (CAHAI), 2019-2021</a:t>
            </a:r>
          </a:p>
        </p:txBody>
      </p:sp>
      <p:sp>
        <p:nvSpPr>
          <p:cNvPr id="5" name="Espace réservé du contenu 1">
            <a:extLst>
              <a:ext uri="{FF2B5EF4-FFF2-40B4-BE49-F238E27FC236}">
                <a16:creationId xmlns:a16="http://schemas.microsoft.com/office/drawing/2014/main" id="{1B7B7C5D-24B2-4866-AA5A-CB8C1445FCBF}"/>
              </a:ext>
            </a:extLst>
          </p:cNvPr>
          <p:cNvSpPr txBox="1">
            <a:spLocks/>
          </p:cNvSpPr>
          <p:nvPr/>
        </p:nvSpPr>
        <p:spPr>
          <a:xfrm>
            <a:off x="2844799" y="1741484"/>
            <a:ext cx="6299201" cy="49768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457200">
              <a:defRPr sz="3300"/>
            </a:pPr>
            <a:br>
              <a:rPr lang="en-US" sz="1800" b="1" dirty="0">
                <a:solidFill>
                  <a:schemeClr val="accent1"/>
                </a:solidFill>
                <a:latin typeface="Arial" panose="020B0604020202020204" pitchFamily="34" charset="0"/>
                <a:cs typeface="Arial" panose="020B0604020202020204" pitchFamily="34" charset="0"/>
              </a:rPr>
            </a:br>
            <a:r>
              <a:rPr lang="en-US" sz="1800" b="1" dirty="0">
                <a:solidFill>
                  <a:schemeClr val="accent1"/>
                </a:solidFill>
                <a:latin typeface="Arial" panose="020B0604020202020204" pitchFamily="34" charset="0"/>
                <a:cs typeface="Arial" panose="020B0604020202020204" pitchFamily="34" charset="0"/>
              </a:rPr>
              <a:t>Dec. 2020: Feasibility Study: </a:t>
            </a:r>
            <a:r>
              <a:rPr lang="en-US" sz="1800" dirty="0">
                <a:latin typeface="Arial" panose="020B0604020202020204" pitchFamily="34" charset="0"/>
                <a:cs typeface="Arial" panose="020B0604020202020204" pitchFamily="34" charset="0"/>
              </a:rPr>
              <a:t>appropriate legal framework:</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285750" indent="-285750">
              <a:spcAft>
                <a:spcPts val="900"/>
              </a:spcAft>
              <a:buFont typeface="Arial" panose="020B0604020202020204" pitchFamily="34" charset="0"/>
              <a:buChar char="•"/>
              <a:defRPr sz="2200"/>
            </a:pPr>
            <a:r>
              <a:rPr lang="en-US" sz="1800" dirty="0">
                <a:latin typeface="Arial" panose="020B0604020202020204" pitchFamily="34" charset="0"/>
                <a:cs typeface="Arial" panose="020B0604020202020204" pitchFamily="34" charset="0"/>
                <a:sym typeface="Helvetica"/>
              </a:rPr>
              <a:t>combination of</a:t>
            </a:r>
            <a:r>
              <a:rPr lang="en-US" sz="1800" dirty="0">
                <a:solidFill>
                  <a:schemeClr val="accent1"/>
                </a:solidFill>
                <a:latin typeface="Arial" panose="020B0604020202020204" pitchFamily="34" charset="0"/>
                <a:cs typeface="Arial" panose="020B0604020202020204" pitchFamily="34" charset="0"/>
                <a:sym typeface="Helvetica"/>
              </a:rPr>
              <a:t> </a:t>
            </a:r>
            <a:r>
              <a:rPr lang="en-US" sz="1800" b="1" dirty="0">
                <a:solidFill>
                  <a:schemeClr val="accent1"/>
                </a:solidFill>
                <a:latin typeface="Arial" panose="020B0604020202020204" pitchFamily="34" charset="0"/>
                <a:cs typeface="Arial" panose="020B0604020202020204" pitchFamily="34" charset="0"/>
                <a:sym typeface="Helvetica"/>
              </a:rPr>
              <a:t>binding &amp; non-binding</a:t>
            </a:r>
            <a:r>
              <a:rPr lang="en-US" sz="1800" b="1" dirty="0">
                <a:solidFill>
                  <a:schemeClr val="accent1"/>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legal instruments complementing each other </a:t>
            </a:r>
          </a:p>
          <a:p>
            <a:pPr marL="285750" indent="-285750">
              <a:spcAft>
                <a:spcPts val="900"/>
              </a:spcAft>
              <a:buFont typeface="Arial" panose="020B0604020202020204" pitchFamily="34" charset="0"/>
              <a:buChar char="•"/>
              <a:defRPr sz="2200"/>
            </a:pPr>
            <a:r>
              <a:rPr lang="en-US" sz="1800" b="1" dirty="0">
                <a:solidFill>
                  <a:schemeClr val="accent1"/>
                </a:solidFill>
                <a:latin typeface="Arial" panose="020B0604020202020204" pitchFamily="34" charset="0"/>
                <a:cs typeface="Arial" panose="020B0604020202020204" pitchFamily="34" charset="0"/>
              </a:rPr>
              <a:t>transversal binding instrument:</a:t>
            </a:r>
            <a:r>
              <a:rPr lang="en-US" sz="1800" b="1" dirty="0">
                <a:solidFill>
                  <a:schemeClr val="accent1"/>
                </a:solidFill>
                <a:latin typeface="Arial" panose="020B0604020202020204" pitchFamily="34" charset="0"/>
                <a:cs typeface="Arial" panose="020B0604020202020204" pitchFamily="34" charset="0"/>
                <a:sym typeface="Helvetica Light"/>
              </a:rPr>
              <a:t> </a:t>
            </a:r>
            <a:br>
              <a:rPr lang="en-US" sz="1800" dirty="0">
                <a:latin typeface="Arial" panose="020B0604020202020204" pitchFamily="34" charset="0"/>
                <a:cs typeface="Arial" panose="020B0604020202020204" pitchFamily="34" charset="0"/>
                <a:sym typeface="Helvetica Light"/>
              </a:rPr>
            </a:br>
            <a:r>
              <a:rPr lang="en-US" sz="1800" dirty="0">
                <a:latin typeface="Arial" panose="020B0604020202020204" pitchFamily="34" charset="0"/>
                <a:cs typeface="Arial" panose="020B0604020202020204" pitchFamily="34" charset="0"/>
              </a:rPr>
              <a:t>set out </a:t>
            </a:r>
            <a:r>
              <a:rPr lang="en-US" sz="1800" b="1" dirty="0">
                <a:solidFill>
                  <a:schemeClr val="accent1"/>
                </a:solidFill>
                <a:latin typeface="Arial" panose="020B0604020202020204" pitchFamily="34" charset="0"/>
                <a:cs typeface="Arial" panose="020B0604020202020204" pitchFamily="34" charset="0"/>
              </a:rPr>
              <a:t>general common principles</a:t>
            </a:r>
            <a:r>
              <a:rPr lang="en-US" sz="1800" b="1" dirty="0">
                <a:solidFill>
                  <a:schemeClr val="accent1"/>
                </a:solidFill>
                <a:latin typeface="Arial" panose="020B0604020202020204" pitchFamily="34" charset="0"/>
                <a:cs typeface="Arial" panose="020B0604020202020204" pitchFamily="34" charset="0"/>
                <a:sym typeface="Helvetica Light"/>
              </a:rPr>
              <a:t> </a:t>
            </a:r>
            <a:r>
              <a:rPr lang="en-US" sz="1800" dirty="0">
                <a:latin typeface="Arial" panose="020B0604020202020204" pitchFamily="34" charset="0"/>
                <a:cs typeface="Arial" panose="020B0604020202020204" pitchFamily="34" charset="0"/>
                <a:sym typeface="Helvetica Light"/>
              </a:rPr>
              <a:t>applying fundamental principles to the AI environment, using a </a:t>
            </a:r>
            <a:r>
              <a:rPr lang="en-US" sz="1800" b="1" dirty="0">
                <a:solidFill>
                  <a:schemeClr val="accent1"/>
                </a:solidFill>
                <a:latin typeface="Arial" panose="020B0604020202020204" pitchFamily="34" charset="0"/>
                <a:cs typeface="Arial" panose="020B0604020202020204" pitchFamily="34" charset="0"/>
                <a:sym typeface="Helvetica Light"/>
              </a:rPr>
              <a:t>risk- and impact- based approach </a:t>
            </a:r>
          </a:p>
          <a:p>
            <a:pPr marL="285750" indent="-285750">
              <a:spcAft>
                <a:spcPts val="900"/>
              </a:spcAft>
              <a:buFont typeface="Arial" panose="020B0604020202020204" pitchFamily="34" charset="0"/>
              <a:buChar char="•"/>
              <a:defRPr sz="2200"/>
            </a:pPr>
            <a:r>
              <a:rPr lang="en-US" sz="1800" dirty="0">
                <a:latin typeface="Arial" panose="020B0604020202020204" pitchFamily="34" charset="0"/>
                <a:cs typeface="Arial" panose="020B0604020202020204" pitchFamily="34" charset="0"/>
              </a:rPr>
              <a:t>additional binding or non-binding </a:t>
            </a:r>
            <a:r>
              <a:rPr lang="en-US" sz="1800" b="1" dirty="0">
                <a:solidFill>
                  <a:schemeClr val="accent1"/>
                </a:solidFill>
                <a:latin typeface="Arial" panose="020B0604020202020204" pitchFamily="34" charset="0"/>
                <a:cs typeface="Arial" panose="020B0604020202020204" pitchFamily="34" charset="0"/>
                <a:sym typeface="Helvetica"/>
              </a:rPr>
              <a:t>sectoral instruments:</a:t>
            </a:r>
            <a:r>
              <a:rPr lang="en-US" sz="1800" b="1" dirty="0">
                <a:solidFill>
                  <a:schemeClr val="accent1"/>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address challenges brought by AI in specific sectors </a:t>
            </a:r>
          </a:p>
          <a:p>
            <a:pPr marL="285750" indent="-285750">
              <a:spcAft>
                <a:spcPts val="900"/>
              </a:spcAft>
              <a:buFont typeface="Arial" panose="020B0604020202020204" pitchFamily="34" charset="0"/>
              <a:buChar char="•"/>
              <a:defRPr sz="2200"/>
            </a:pPr>
            <a:r>
              <a:rPr lang="en-US" sz="1800" dirty="0">
                <a:latin typeface="Arial" panose="020B0604020202020204" pitchFamily="34" charset="0"/>
                <a:cs typeface="Arial" panose="020B0604020202020204" pitchFamily="34" charset="0"/>
              </a:rPr>
              <a:t>include </a:t>
            </a:r>
            <a:r>
              <a:rPr lang="en-US" sz="1800" b="1" dirty="0">
                <a:solidFill>
                  <a:schemeClr val="accent1"/>
                </a:solidFill>
                <a:latin typeface="Arial" panose="020B0604020202020204" pitchFamily="34" charset="0"/>
                <a:cs typeface="Arial" panose="020B0604020202020204" pitchFamily="34" charset="0"/>
                <a:sym typeface="Helvetica"/>
              </a:rPr>
              <a:t>practical mechanisms to mitigate risks</a:t>
            </a:r>
            <a:r>
              <a:rPr lang="en-US" sz="1800" b="1" dirty="0">
                <a:solidFill>
                  <a:schemeClr val="accent1"/>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arising from AI systems, as well as appropriate </a:t>
            </a:r>
            <a:r>
              <a:rPr lang="en-US" sz="1800" b="1" dirty="0">
                <a:solidFill>
                  <a:schemeClr val="accent1"/>
                </a:solidFill>
                <a:latin typeface="Arial" panose="020B0604020202020204" pitchFamily="34" charset="0"/>
                <a:cs typeface="Arial" panose="020B0604020202020204" pitchFamily="34" charset="0"/>
                <a:sym typeface="Helvetica"/>
              </a:rPr>
              <a:t>follow-up mechanisms</a:t>
            </a:r>
          </a:p>
          <a:p>
            <a:pPr>
              <a:spcAft>
                <a:spcPts val="900"/>
              </a:spcAft>
              <a:defRPr sz="2200"/>
            </a:pPr>
            <a:r>
              <a:rPr lang="en-US" sz="1800" b="1" dirty="0">
                <a:solidFill>
                  <a:schemeClr val="accent1"/>
                </a:solidFill>
                <a:latin typeface="Arial" panose="020B0604020202020204" pitchFamily="34" charset="0"/>
                <a:cs typeface="Arial" panose="020B0604020202020204" pitchFamily="34" charset="0"/>
              </a:rPr>
              <a:t>Dec. 2021: possible elements for binding instrument</a:t>
            </a:r>
            <a:endParaRPr lang="en-US" sz="1800" dirty="0">
              <a:latin typeface="Arial" panose="020B0604020202020204" pitchFamily="34" charset="0"/>
              <a:cs typeface="Arial" panose="020B0604020202020204" pitchFamily="34" charset="0"/>
            </a:endParaRPr>
          </a:p>
          <a:p>
            <a:pPr>
              <a:spcAft>
                <a:spcPts val="900"/>
              </a:spcAft>
              <a:defRPr sz="2200"/>
            </a:pPr>
            <a:endParaRPr lang="en-GB" sz="1800" b="1" dirty="0">
              <a:solidFill>
                <a:schemeClr val="accent1"/>
              </a:solidFill>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EFAAC50D-C074-470B-8E4D-E5CD8D1ABB82}"/>
              </a:ext>
            </a:extLst>
          </p:cNvPr>
          <p:cNvPicPr>
            <a:picLocks noChangeAspect="1"/>
          </p:cNvPicPr>
          <p:nvPr/>
        </p:nvPicPr>
        <p:blipFill>
          <a:blip r:embed="rId4"/>
          <a:stretch>
            <a:fillRect/>
          </a:stretch>
        </p:blipFill>
        <p:spPr>
          <a:xfrm>
            <a:off x="0" y="1436914"/>
            <a:ext cx="2844799" cy="541436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399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B088496-7E85-42CE-A2A7-298EFACF4A04}"/>
              </a:ext>
            </a:extLst>
          </p:cNvPr>
          <p:cNvSpPr txBox="1"/>
          <p:nvPr/>
        </p:nvSpPr>
        <p:spPr>
          <a:xfrm>
            <a:off x="2052782" y="254762"/>
            <a:ext cx="6632700" cy="523220"/>
          </a:xfrm>
          <a:prstGeom prst="rect">
            <a:avLst/>
          </a:prstGeom>
          <a:noFill/>
        </p:spPr>
        <p:txBody>
          <a:bodyPr wrap="square" rtlCol="0">
            <a:spAutoFit/>
          </a:bodyPr>
          <a:lstStyle/>
          <a:p>
            <a:pPr algn="r"/>
            <a:r>
              <a:rPr lang="en-US" sz="2800" b="1" dirty="0">
                <a:solidFill>
                  <a:schemeClr val="bg1"/>
                </a:solidFill>
                <a:latin typeface="Arial Narrow" panose="020B0606020202030204" pitchFamily="34" charset="0"/>
                <a:cs typeface="Arial" panose="020B0604020202020204" pitchFamily="34" charset="0"/>
              </a:rPr>
              <a:t>Committee on Artificial Intelligence (CAI)</a:t>
            </a:r>
          </a:p>
        </p:txBody>
      </p:sp>
      <p:sp>
        <p:nvSpPr>
          <p:cNvPr id="7" name="Rectangle 6">
            <a:extLst>
              <a:ext uri="{FF2B5EF4-FFF2-40B4-BE49-F238E27FC236}">
                <a16:creationId xmlns:a16="http://schemas.microsoft.com/office/drawing/2014/main" id="{B0CB8B9C-4F2D-774B-B618-A62BC37BDE01}"/>
              </a:ext>
            </a:extLst>
          </p:cNvPr>
          <p:cNvSpPr/>
          <p:nvPr/>
        </p:nvSpPr>
        <p:spPr>
          <a:xfrm>
            <a:off x="480621" y="1670534"/>
            <a:ext cx="8558183" cy="5262979"/>
          </a:xfrm>
          <a:prstGeom prst="rect">
            <a:avLst/>
          </a:prstGeom>
        </p:spPr>
        <p:txBody>
          <a:bodyPr wrap="square">
            <a:spAutoFit/>
          </a:bodyPr>
          <a:lstStyle/>
          <a:p>
            <a:endParaRPr lang="en-GB" sz="1600" dirty="0">
              <a:latin typeface="Arial" panose="020B0604020202020204" pitchFamily="34" charset="0"/>
              <a:cs typeface="Arial" panose="020B0604020202020204" pitchFamily="34" charset="0"/>
            </a:endParaRPr>
          </a:p>
          <a:p>
            <a:r>
              <a:rPr lang="en-GB" sz="2000" b="1" dirty="0">
                <a:solidFill>
                  <a:schemeClr val="accent1"/>
                </a:solidFill>
                <a:latin typeface="Arial" panose="020B0604020202020204" pitchFamily="34" charset="0"/>
                <a:cs typeface="Arial" panose="020B0604020202020204" pitchFamily="34" charset="0"/>
              </a:rPr>
              <a:t>CAI Mandate:</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0" i="0" u="none" strike="noStrike" baseline="0" dirty="0">
                <a:latin typeface="Arial" panose="020B0604020202020204" pitchFamily="34" charset="0"/>
                <a:cs typeface="Arial" panose="020B0604020202020204" pitchFamily="34" charset="0"/>
              </a:rPr>
              <a:t>elaborate </a:t>
            </a:r>
            <a:r>
              <a:rPr lang="en-GB" b="1" i="0" u="none" strike="noStrike" baseline="0" dirty="0">
                <a:solidFill>
                  <a:schemeClr val="accent1"/>
                </a:solidFill>
                <a:latin typeface="Arial" panose="020B0604020202020204" pitchFamily="34" charset="0"/>
                <a:cs typeface="Arial" panose="020B0604020202020204" pitchFamily="34" charset="0"/>
              </a:rPr>
              <a:t>an appropriate legal framework on the development, design and application of </a:t>
            </a:r>
            <a:r>
              <a:rPr lang="en-GB" b="1" dirty="0">
                <a:solidFill>
                  <a:schemeClr val="accent1"/>
                </a:solidFill>
                <a:latin typeface="Arial" panose="020B0604020202020204" pitchFamily="34" charset="0"/>
                <a:cs typeface="Arial" panose="020B0604020202020204" pitchFamily="34" charset="0"/>
              </a:rPr>
              <a:t>AI, </a:t>
            </a:r>
            <a:r>
              <a:rPr lang="en-GB" dirty="0">
                <a:latin typeface="Arial" panose="020B0604020202020204" pitchFamily="34" charset="0"/>
                <a:cs typeface="Arial" panose="020B0604020202020204" pitchFamily="34" charset="0"/>
              </a:rPr>
              <a:t>by November 2023</a:t>
            </a:r>
          </a:p>
          <a:p>
            <a:pPr marL="742950" lvl="1" indent="-285750">
              <a:buFont typeface="Arial" panose="020B0604020202020204" pitchFamily="34" charset="0"/>
              <a:buChar char="•"/>
            </a:pPr>
            <a:r>
              <a:rPr lang="en-GB" b="0" i="0" u="none" strike="noStrike" baseline="0" dirty="0">
                <a:latin typeface="Arial" panose="020B0604020202020204" pitchFamily="34" charset="0"/>
                <a:cs typeface="Arial" panose="020B0604020202020204" pitchFamily="34" charset="0"/>
              </a:rPr>
              <a:t>based on </a:t>
            </a:r>
            <a:r>
              <a:rPr lang="en-GB" b="1" dirty="0">
                <a:solidFill>
                  <a:schemeClr val="accent1"/>
                </a:solidFill>
                <a:latin typeface="Arial" panose="020B0604020202020204" pitchFamily="34" charset="0"/>
                <a:cs typeface="Arial" panose="020B0604020202020204" pitchFamily="34" charset="0"/>
              </a:rPr>
              <a:t>CoE standards </a:t>
            </a:r>
            <a:r>
              <a:rPr lang="en-GB" b="0" i="0" u="none" strike="noStrike" baseline="0" dirty="0">
                <a:latin typeface="Arial" panose="020B0604020202020204" pitchFamily="34" charset="0"/>
                <a:cs typeface="Arial" panose="020B0604020202020204" pitchFamily="34" charset="0"/>
              </a:rPr>
              <a:t>on human rights, democracy and the rule of law </a:t>
            </a:r>
          </a:p>
          <a:p>
            <a:pPr marL="742950" lvl="1" indent="-285750">
              <a:buFont typeface="Arial" panose="020B0604020202020204" pitchFamily="34" charset="0"/>
              <a:buChar char="•"/>
            </a:pPr>
            <a:r>
              <a:rPr lang="en-GB" b="1" i="0" u="none" strike="noStrike" baseline="0" dirty="0">
                <a:solidFill>
                  <a:schemeClr val="accent1"/>
                </a:solidFill>
                <a:latin typeface="Arial" panose="020B0604020202020204" pitchFamily="34" charset="0"/>
                <a:cs typeface="Arial" panose="020B0604020202020204" pitchFamily="34" charset="0"/>
              </a:rPr>
              <a:t>conducive to innovation</a:t>
            </a:r>
            <a:r>
              <a:rPr lang="en-GB" b="0" i="0" u="none" strike="noStrike" baseline="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dirty="0">
                <a:latin typeface="Arial" panose="020B0604020202020204" pitchFamily="34" charset="0"/>
                <a:cs typeface="Arial" panose="020B0604020202020204" pitchFamily="34" charset="0"/>
              </a:rPr>
              <a:t>Development of an </a:t>
            </a:r>
            <a:r>
              <a:rPr lang="de-CH" dirty="0" err="1">
                <a:latin typeface="Arial" panose="020B0604020202020204" pitchFamily="34" charset="0"/>
                <a:cs typeface="Arial" panose="020B0604020202020204" pitchFamily="34" charset="0"/>
              </a:rPr>
              <a:t>appropriate</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tool</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for</a:t>
            </a:r>
            <a:r>
              <a:rPr lang="de-CH" dirty="0">
                <a:latin typeface="Arial" panose="020B0604020202020204" pitchFamily="34" charset="0"/>
                <a:cs typeface="Arial" panose="020B0604020202020204" pitchFamily="34" charset="0"/>
              </a:rPr>
              <a:t> </a:t>
            </a:r>
            <a:r>
              <a:rPr lang="de-CH" b="1" dirty="0" err="1">
                <a:solidFill>
                  <a:schemeClr val="accent1"/>
                </a:solidFill>
                <a:latin typeface="Arial" panose="020B0604020202020204" pitchFamily="34" charset="0"/>
                <a:cs typeface="Arial" panose="020B0604020202020204" pitchFamily="34" charset="0"/>
              </a:rPr>
              <a:t>implementation</a:t>
            </a:r>
            <a:r>
              <a:rPr lang="de-CH" b="1" dirty="0">
                <a:solidFill>
                  <a:schemeClr val="accent1"/>
                </a:solidFill>
                <a:latin typeface="Arial" panose="020B0604020202020204" pitchFamily="34" charset="0"/>
                <a:cs typeface="Arial" panose="020B0604020202020204" pitchFamily="34" charset="0"/>
              </a:rPr>
              <a:t> on national </a:t>
            </a:r>
            <a:r>
              <a:rPr lang="de-CH" b="1" dirty="0" err="1">
                <a:solidFill>
                  <a:schemeClr val="accent1"/>
                </a:solidFill>
                <a:latin typeface="Arial" panose="020B0604020202020204" pitchFamily="34" charset="0"/>
                <a:cs typeface="Arial" panose="020B0604020202020204" pitchFamily="34" charset="0"/>
              </a:rPr>
              <a:t>levels</a:t>
            </a:r>
            <a:endParaRPr lang="de-CH" b="1" dirty="0">
              <a:solidFill>
                <a:schemeClr val="accent1"/>
              </a:solidFill>
              <a:latin typeface="Arial" panose="020B0604020202020204" pitchFamily="34" charset="0"/>
              <a:cs typeface="Arial" panose="020B0604020202020204" pitchFamily="34" charset="0"/>
            </a:endParaRPr>
          </a:p>
          <a:p>
            <a:endParaRPr lang="de-CH"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Goal: </a:t>
            </a:r>
            <a:r>
              <a:rPr lang="en-US" dirty="0">
                <a:latin typeface="Arial" panose="020B0604020202020204" pitchFamily="34" charset="0"/>
                <a:cs typeface="Arial" panose="020B0604020202020204" pitchFamily="34" charset="0"/>
              </a:rPr>
              <a:t>Instrument with </a:t>
            </a:r>
            <a:r>
              <a:rPr lang="en-US" b="1" dirty="0">
                <a:solidFill>
                  <a:schemeClr val="accent1"/>
                </a:solidFill>
                <a:latin typeface="Arial" panose="020B0604020202020204" pitchFamily="34" charset="0"/>
                <a:cs typeface="Arial" panose="020B0604020202020204" pitchFamily="34" charset="0"/>
              </a:rPr>
              <a:t>as global a reach as possible </a:t>
            </a:r>
            <a:r>
              <a:rPr lang="en-US" dirty="0">
                <a:latin typeface="Arial" panose="020B0604020202020204" pitchFamily="34" charset="0"/>
                <a:cs typeface="Arial" panose="020B0604020202020204" pitchFamily="34" charset="0"/>
              </a:rPr>
              <a:t>(cf. Cybercrime Convention):sufficient scope for implementation in different legal systems.</a:t>
            </a:r>
            <a:endParaRPr lang="de-CH"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b="0" i="0" u="none" strike="noStrike" baseline="0" dirty="0">
                <a:latin typeface="Arial" panose="020B0604020202020204" pitchFamily="34" charset="0"/>
                <a:cs typeface="Arial" panose="020B0604020202020204" pitchFamily="34" charset="0"/>
              </a:rPr>
              <a:t>maintain a </a:t>
            </a:r>
            <a:r>
              <a:rPr lang="en-GB" b="1" i="0" u="none" strike="noStrike" baseline="0" dirty="0">
                <a:solidFill>
                  <a:schemeClr val="accent1"/>
                </a:solidFill>
                <a:latin typeface="Arial" panose="020B0604020202020204" pitchFamily="34" charset="0"/>
                <a:cs typeface="Arial" panose="020B0604020202020204" pitchFamily="34" charset="0"/>
              </a:rPr>
              <a:t>transversal approach</a:t>
            </a:r>
            <a:r>
              <a:rPr lang="en-GB" b="0" i="0" u="none" strike="noStrike" baseline="0" dirty="0">
                <a:latin typeface="Arial" panose="020B0604020202020204" pitchFamily="34" charset="0"/>
                <a:cs typeface="Arial" panose="020B0604020202020204" pitchFamily="34" charset="0"/>
              </a:rPr>
              <a:t>, also by </a:t>
            </a:r>
            <a:r>
              <a:rPr lang="en-GB" b="1" dirty="0">
                <a:solidFill>
                  <a:schemeClr val="accent1"/>
                </a:solidFill>
                <a:latin typeface="Arial" panose="020B0604020202020204" pitchFamily="34" charset="0"/>
                <a:cs typeface="Arial" panose="020B0604020202020204" pitchFamily="34" charset="0"/>
              </a:rPr>
              <a:t>co-ordinating its work with other </a:t>
            </a:r>
            <a:r>
              <a:rPr lang="en-GB" b="0" i="0" u="none" strike="noStrike" baseline="0" dirty="0">
                <a:latin typeface="Arial" panose="020B0604020202020204" pitchFamily="34" charset="0"/>
                <a:cs typeface="Arial" panose="020B0604020202020204" pitchFamily="34" charset="0"/>
              </a:rPr>
              <a:t>intergovernmental committees and Council of Europe’s </a:t>
            </a:r>
            <a:r>
              <a:rPr lang="en-GB" b="1" dirty="0">
                <a:solidFill>
                  <a:schemeClr val="accent1"/>
                </a:solidFill>
                <a:latin typeface="Arial" panose="020B0604020202020204" pitchFamily="34" charset="0"/>
                <a:cs typeface="Arial" panose="020B0604020202020204" pitchFamily="34" charset="0"/>
              </a:rPr>
              <a:t>entities</a:t>
            </a:r>
            <a:r>
              <a:rPr lang="en-GB" b="0" i="0" u="none" strike="noStrike" baseline="0" dirty="0">
                <a:latin typeface="Arial" panose="020B0604020202020204" pitchFamily="34" charset="0"/>
                <a:cs typeface="Arial" panose="020B0604020202020204" pitchFamily="34" charset="0"/>
              </a:rPr>
              <a:t>, by providing these committees and entities with </a:t>
            </a:r>
            <a:r>
              <a:rPr lang="en-GB" b="1" dirty="0">
                <a:solidFill>
                  <a:schemeClr val="accent1"/>
                </a:solidFill>
                <a:latin typeface="Arial" panose="020B0604020202020204" pitchFamily="34" charset="0"/>
                <a:cs typeface="Arial" panose="020B0604020202020204" pitchFamily="34" charset="0"/>
              </a:rPr>
              <a:t>guidance in conformity </a:t>
            </a:r>
            <a:r>
              <a:rPr lang="en-GB" b="0" i="0" u="none" strike="noStrike" baseline="0" dirty="0">
                <a:latin typeface="Arial" panose="020B0604020202020204" pitchFamily="34" charset="0"/>
                <a:cs typeface="Arial" panose="020B0604020202020204" pitchFamily="34" charset="0"/>
              </a:rPr>
              <a:t>with the legal framework under development and by assisting them in resolving problems</a:t>
            </a:r>
            <a:r>
              <a:rPr lang="en-GB"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endParaRPr lang="en-GB" sz="1600" b="0" i="0" u="none" strike="noStrike" baseline="0" dirty="0">
              <a:latin typeface="Arial" panose="020B0604020202020204" pitchFamily="34" charset="0"/>
              <a:cs typeface="Arial" panose="020B0604020202020204" pitchFamily="34" charset="0"/>
            </a:endParaRPr>
          </a:p>
          <a:p>
            <a:pPr marL="285750" indent="-285750">
              <a:buFontTx/>
              <a:buChar char="-"/>
            </a:pPr>
            <a:endParaRPr lang="en-GB"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4510458-0817-1B4C-AF28-F1CD438070DF}"/>
              </a:ext>
            </a:extLst>
          </p:cNvPr>
          <p:cNvSpPr/>
          <p:nvPr/>
        </p:nvSpPr>
        <p:spPr>
          <a:xfrm>
            <a:off x="4999857" y="962648"/>
            <a:ext cx="3685625" cy="338554"/>
          </a:xfrm>
          <a:prstGeom prst="rect">
            <a:avLst/>
          </a:prstGeom>
        </p:spPr>
        <p:txBody>
          <a:bodyPr wrap="none">
            <a:spAutoFit/>
          </a:bodyPr>
          <a:lstStyle/>
          <a:p>
            <a:pPr algn="r"/>
            <a:r>
              <a:rPr lang="en-GB" sz="1600" b="1" dirty="0">
                <a:solidFill>
                  <a:schemeClr val="bg1"/>
                </a:solidFill>
                <a:latin typeface="Arial,BoldItalic"/>
              </a:rPr>
              <a:t>1 January 2022 - 31 December 2024 </a:t>
            </a:r>
            <a:endParaRPr lang="en-GB" sz="1600" b="1" dirty="0">
              <a:solidFill>
                <a:schemeClr val="bg1"/>
              </a:solidFill>
            </a:endParaRPr>
          </a:p>
        </p:txBody>
      </p:sp>
    </p:spTree>
    <p:extLst>
      <p:ext uri="{BB962C8B-B14F-4D97-AF65-F5344CB8AC3E}">
        <p14:creationId xmlns:p14="http://schemas.microsoft.com/office/powerpoint/2010/main" val="545470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3774950" y="1596571"/>
            <a:ext cx="5369050" cy="5254709"/>
          </a:xfrm>
        </p:spPr>
        <p:txBody>
          <a:bodyPr>
            <a:normAutofit fontScale="25000" lnSpcReduction="20000"/>
          </a:bodyPr>
          <a:lstStyle/>
          <a:p>
            <a:pPr marL="285750" indent="-285750">
              <a:lnSpc>
                <a:spcPct val="110000"/>
              </a:lnSpc>
              <a:spcAft>
                <a:spcPts val="900"/>
              </a:spcAft>
              <a:buFont typeface="Arial" panose="020B0604020202020204" pitchFamily="34" charset="0"/>
              <a:buChar char="•"/>
              <a:defRPr sz="2200"/>
            </a:pPr>
            <a:r>
              <a:rPr lang="de-CH" sz="7200" dirty="0" err="1">
                <a:latin typeface="Arial" panose="020B0604020202020204" pitchFamily="34" charset="0"/>
                <a:cs typeface="Arial" panose="020B0604020202020204" pitchFamily="34" charset="0"/>
              </a:rPr>
              <a:t>Multistakeholder</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participation</a:t>
            </a:r>
            <a:r>
              <a:rPr lang="de-CH" sz="7200" dirty="0">
                <a:latin typeface="Arial" panose="020B0604020202020204" pitchFamily="34" charset="0"/>
                <a:cs typeface="Arial" panose="020B0604020202020204" pitchFamily="34" charset="0"/>
              </a:rPr>
              <a:t> and </a:t>
            </a:r>
            <a:r>
              <a:rPr lang="de-CH" sz="7200" dirty="0" err="1">
                <a:latin typeface="Arial" panose="020B0604020202020204" pitchFamily="34" charset="0"/>
                <a:cs typeface="Arial" panose="020B0604020202020204" pitchFamily="34" charset="0"/>
              </a:rPr>
              <a:t>great</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interest</a:t>
            </a:r>
            <a:r>
              <a:rPr lang="de-CH" sz="7200" dirty="0">
                <a:latin typeface="Arial" panose="020B0604020202020204" pitchFamily="34" charset="0"/>
                <a:cs typeface="Arial" panose="020B0604020202020204" pitchFamily="34" charset="0"/>
              </a:rPr>
              <a:t>: </a:t>
            </a:r>
            <a:br>
              <a:rPr lang="de-CH" sz="6400" dirty="0">
                <a:solidFill>
                  <a:srgbClr val="222222"/>
                </a:solidFill>
                <a:highlight>
                  <a:srgbClr val="FFFFFF"/>
                </a:highlight>
                <a:latin typeface="Arial" panose="020B0604020202020204" pitchFamily="34" charset="0"/>
                <a:cs typeface="Arial" panose="020B0604020202020204" pitchFamily="34" charset="0"/>
              </a:rPr>
            </a:br>
            <a:r>
              <a:rPr lang="de-CH" sz="7200" dirty="0">
                <a:latin typeface="Arial" panose="020B0604020202020204" pitchFamily="34" charset="0"/>
                <a:cs typeface="Arial" panose="020B0604020202020204" pitchFamily="34" charset="0"/>
              </a:rPr>
              <a:t>&gt; 100 </a:t>
            </a:r>
            <a:r>
              <a:rPr lang="de-CH" sz="7200" dirty="0" err="1">
                <a:latin typeface="Arial" panose="020B0604020202020204" pitchFamily="34" charset="0"/>
                <a:cs typeface="Arial" panose="020B0604020202020204" pitchFamily="34" charset="0"/>
              </a:rPr>
              <a:t>Institutions</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as</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members</a:t>
            </a:r>
            <a:r>
              <a:rPr lang="de-CH" sz="7200" dirty="0">
                <a:latin typeface="Arial" panose="020B0604020202020204" pitchFamily="34" charset="0"/>
                <a:cs typeface="Arial" panose="020B0604020202020204" pitchFamily="34" charset="0"/>
              </a:rPr>
              <a:t>/</a:t>
            </a:r>
            <a:r>
              <a:rPr lang="de-CH" sz="7200" dirty="0" err="1">
                <a:latin typeface="Arial" panose="020B0604020202020204" pitchFamily="34" charset="0"/>
                <a:cs typeface="Arial" panose="020B0604020202020204" pitchFamily="34" charset="0"/>
              </a:rPr>
              <a:t>observers</a:t>
            </a:r>
            <a:r>
              <a:rPr lang="de-CH" sz="7200" dirty="0">
                <a:latin typeface="Arial" panose="020B0604020202020204" pitchFamily="34" charset="0"/>
                <a:cs typeface="Arial" panose="020B0604020202020204" pitchFamily="34" charset="0"/>
              </a:rPr>
              <a:t>:</a:t>
            </a:r>
            <a:br>
              <a:rPr lang="de-CH" sz="7200" dirty="0">
                <a:latin typeface="Arial" panose="020B0604020202020204" pitchFamily="34" charset="0"/>
                <a:cs typeface="Arial" panose="020B0604020202020204" pitchFamily="34" charset="0"/>
              </a:rPr>
            </a:br>
            <a:r>
              <a:rPr lang="de-CH" sz="7200" dirty="0">
                <a:latin typeface="Arial" panose="020B0604020202020204" pitchFamily="34" charset="0"/>
                <a:cs typeface="Arial" panose="020B0604020202020204" pitchFamily="34" charset="0"/>
              </a:rPr>
              <a:t>46 </a:t>
            </a:r>
            <a:r>
              <a:rPr lang="de-CH" sz="7200" dirty="0" err="1">
                <a:latin typeface="Arial" panose="020B0604020202020204" pitchFamily="34" charset="0"/>
                <a:cs typeface="Arial" panose="020B0604020202020204" pitchFamily="34" charset="0"/>
              </a:rPr>
              <a:t>member</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states</a:t>
            </a:r>
            <a:r>
              <a:rPr lang="de-CH" sz="7200" dirty="0">
                <a:latin typeface="Arial" panose="020B0604020202020204" pitchFamily="34" charset="0"/>
                <a:cs typeface="Arial" panose="020B0604020202020204" pitchFamily="34" charset="0"/>
              </a:rPr>
              <a:t>, 6 </a:t>
            </a:r>
            <a:r>
              <a:rPr lang="de-CH" sz="7200" dirty="0" err="1">
                <a:latin typeface="Arial" panose="020B0604020202020204" pitchFamily="34" charset="0"/>
                <a:cs typeface="Arial" panose="020B0604020202020204" pitchFamily="34" charset="0"/>
              </a:rPr>
              <a:t>other</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states</a:t>
            </a:r>
            <a:r>
              <a:rPr lang="de-CH" sz="7200" dirty="0">
                <a:latin typeface="Arial" panose="020B0604020202020204" pitchFamily="34" charset="0"/>
                <a:cs typeface="Arial" panose="020B0604020202020204" pitchFamily="34" charset="0"/>
              </a:rPr>
              <a:t>, 7 IGOs, </a:t>
            </a:r>
            <a:br>
              <a:rPr lang="de-CH" sz="7200" dirty="0">
                <a:latin typeface="Arial" panose="020B0604020202020204" pitchFamily="34" charset="0"/>
                <a:cs typeface="Arial" panose="020B0604020202020204" pitchFamily="34" charset="0"/>
              </a:rPr>
            </a:br>
            <a:r>
              <a:rPr lang="de-CH" sz="7200" dirty="0">
                <a:latin typeface="Arial" panose="020B0604020202020204" pitchFamily="34" charset="0"/>
                <a:cs typeface="Arial" panose="020B0604020202020204" pitchFamily="34" charset="0"/>
              </a:rPr>
              <a:t>4 EU </a:t>
            </a:r>
            <a:r>
              <a:rPr lang="de-CH" sz="7200" dirty="0" err="1">
                <a:latin typeface="Arial" panose="020B0604020202020204" pitchFamily="34" charset="0"/>
                <a:cs typeface="Arial" panose="020B0604020202020204" pitchFamily="34" charset="0"/>
              </a:rPr>
              <a:t>organisations</a:t>
            </a:r>
            <a:r>
              <a:rPr lang="de-CH" sz="7200" dirty="0">
                <a:latin typeface="Arial" panose="020B0604020202020204" pitchFamily="34" charset="0"/>
                <a:cs typeface="Arial" panose="020B0604020202020204" pitchFamily="34" charset="0"/>
              </a:rPr>
              <a:t>, 22 NGOs, 24 </a:t>
            </a:r>
            <a:r>
              <a:rPr lang="de-CH" sz="7200" dirty="0" err="1">
                <a:latin typeface="Arial" panose="020B0604020202020204" pitchFamily="34" charset="0"/>
                <a:cs typeface="Arial" panose="020B0604020202020204" pitchFamily="34" charset="0"/>
              </a:rPr>
              <a:t>business</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entities</a:t>
            </a:r>
            <a:r>
              <a:rPr lang="de-CH" sz="7200" dirty="0">
                <a:latin typeface="Arial" panose="020B0604020202020204" pitchFamily="34" charset="0"/>
                <a:cs typeface="Arial" panose="020B0604020202020204" pitchFamily="34" charset="0"/>
              </a:rPr>
              <a:t> and </a:t>
            </a:r>
            <a:r>
              <a:rPr lang="de-CH" sz="7200" dirty="0" err="1">
                <a:latin typeface="Arial" panose="020B0604020202020204" pitchFamily="34" charset="0"/>
                <a:cs typeface="Arial" panose="020B0604020202020204" pitchFamily="34" charset="0"/>
              </a:rPr>
              <a:t>associations</a:t>
            </a:r>
            <a:endParaRPr lang="de-CH" sz="7200" dirty="0">
              <a:latin typeface="Arial" panose="020B0604020202020204" pitchFamily="34" charset="0"/>
              <a:cs typeface="Arial" panose="020B0604020202020204" pitchFamily="34" charset="0"/>
            </a:endParaRPr>
          </a:p>
          <a:p>
            <a:pPr marL="285750" indent="-285750">
              <a:lnSpc>
                <a:spcPct val="110000"/>
              </a:lnSpc>
              <a:spcAft>
                <a:spcPts val="900"/>
              </a:spcAft>
              <a:buFont typeface="Arial" panose="020B0604020202020204" pitchFamily="34" charset="0"/>
              <a:buChar char="•"/>
              <a:defRPr sz="2200"/>
            </a:pPr>
            <a:r>
              <a:rPr lang="en-US" sz="7200" dirty="0">
                <a:latin typeface="Arial" panose="020B0604020202020204" pitchFamily="34" charset="0"/>
                <a:cs typeface="Arial" panose="020B0604020202020204" pitchFamily="34" charset="0"/>
              </a:rPr>
              <a:t>4-6 April 2022: Inaugural CAI meeting (Rome)</a:t>
            </a:r>
          </a:p>
          <a:p>
            <a:pPr marL="285750" indent="-285750">
              <a:lnSpc>
                <a:spcPct val="110000"/>
              </a:lnSpc>
              <a:spcAft>
                <a:spcPts val="900"/>
              </a:spcAft>
              <a:buFont typeface="Arial" panose="020B0604020202020204" pitchFamily="34" charset="0"/>
              <a:buChar char="•"/>
              <a:defRPr sz="2200"/>
            </a:pPr>
            <a:r>
              <a:rPr lang="en-US" sz="7200" dirty="0">
                <a:latin typeface="Arial" panose="020B0604020202020204" pitchFamily="34" charset="0"/>
                <a:cs typeface="Arial" panose="020B0604020202020204" pitchFamily="34" charset="0"/>
              </a:rPr>
              <a:t>30 June 2022: </a:t>
            </a:r>
          </a:p>
          <a:p>
            <a:pPr marL="540000" lvl="2" indent="-285750">
              <a:lnSpc>
                <a:spcPct val="110000"/>
              </a:lnSpc>
              <a:spcBef>
                <a:spcPts val="300"/>
              </a:spcBef>
              <a:spcAft>
                <a:spcPts val="300"/>
              </a:spcAft>
              <a:buFont typeface="Arial" panose="020B0604020202020204" pitchFamily="34" charset="0"/>
              <a:buChar char="•"/>
              <a:defRPr sz="2200"/>
            </a:pPr>
            <a:r>
              <a:rPr lang="en-US" sz="7000" dirty="0">
                <a:solidFill>
                  <a:schemeClr val="tx1"/>
                </a:solidFill>
                <a:latin typeface="Arial" panose="020B0604020202020204" pitchFamily="34" charset="0"/>
                <a:cs typeface="Arial" panose="020B0604020202020204" pitchFamily="34" charset="0"/>
              </a:rPr>
              <a:t>CM decision: appropriate instrument should be a [framework] convention</a:t>
            </a:r>
          </a:p>
          <a:p>
            <a:pPr marL="540000" lvl="2" indent="-285750">
              <a:lnSpc>
                <a:spcPct val="110000"/>
              </a:lnSpc>
              <a:spcBef>
                <a:spcPts val="300"/>
              </a:spcBef>
              <a:spcAft>
                <a:spcPts val="300"/>
              </a:spcAft>
              <a:buFont typeface="Arial" panose="020B0604020202020204" pitchFamily="34" charset="0"/>
              <a:buChar char="•"/>
              <a:defRPr sz="2200"/>
            </a:pPr>
            <a:r>
              <a:rPr lang="en-US" sz="7000" dirty="0">
                <a:solidFill>
                  <a:schemeClr val="tx1"/>
                </a:solidFill>
                <a:latin typeface="Arial" panose="020B0604020202020204" pitchFamily="34" charset="0"/>
                <a:cs typeface="Arial" panose="020B0604020202020204" pitchFamily="34" charset="0"/>
              </a:rPr>
              <a:t>CAI sends out a “zero draft” for comments and feedback</a:t>
            </a:r>
          </a:p>
          <a:p>
            <a:pPr marL="285750" lvl="1" indent="-285750">
              <a:lnSpc>
                <a:spcPct val="110000"/>
              </a:lnSpc>
              <a:spcBef>
                <a:spcPts val="1000"/>
              </a:spcBef>
              <a:spcAft>
                <a:spcPts val="900"/>
              </a:spcAft>
              <a:buFont typeface="Arial" panose="020B0604020202020204" pitchFamily="34" charset="0"/>
              <a:buChar char="•"/>
              <a:defRPr sz="2200"/>
            </a:pPr>
            <a:r>
              <a:rPr lang="en-GB" sz="7200" dirty="0">
                <a:solidFill>
                  <a:schemeClr val="tx1"/>
                </a:solidFill>
                <a:latin typeface="Arial" panose="020B0604020202020204" pitchFamily="34" charset="0"/>
                <a:cs typeface="Arial" panose="020B0604020202020204" pitchFamily="34" charset="0"/>
              </a:rPr>
              <a:t>21-23 September 2022: Second CAI Plenary meeting: first discussion on “zero draft” </a:t>
            </a:r>
          </a:p>
          <a:p>
            <a:pPr marL="285750" indent="-285750">
              <a:lnSpc>
                <a:spcPct val="110000"/>
              </a:lnSpc>
              <a:spcAft>
                <a:spcPts val="900"/>
              </a:spcAft>
              <a:buFont typeface="Arial" panose="020B0604020202020204" pitchFamily="34" charset="0"/>
              <a:buChar char="•"/>
              <a:defRPr sz="2200"/>
            </a:pPr>
            <a:r>
              <a:rPr lang="de-CH" sz="7200" dirty="0">
                <a:latin typeface="Arial" panose="020B0604020202020204" pitchFamily="34" charset="0"/>
                <a:cs typeface="Arial" panose="020B0604020202020204" pitchFamily="34" charset="0"/>
              </a:rPr>
              <a:t>Jan 2023: HUDERIA and </a:t>
            </a:r>
            <a:r>
              <a:rPr lang="de-CH" sz="7200" dirty="0" err="1">
                <a:latin typeface="Arial" panose="020B0604020202020204" pitchFamily="34" charset="0"/>
                <a:cs typeface="Arial" panose="020B0604020202020204" pitchFamily="34" charset="0"/>
              </a:rPr>
              <a:t>technical</a:t>
            </a:r>
            <a:r>
              <a:rPr lang="de-CH" sz="7200" dirty="0">
                <a:latin typeface="Arial" panose="020B0604020202020204" pitchFamily="34" charset="0"/>
                <a:cs typeface="Arial" panose="020B0604020202020204" pitchFamily="34" charset="0"/>
              </a:rPr>
              <a:t> </a:t>
            </a:r>
            <a:r>
              <a:rPr lang="de-CH" sz="7200" dirty="0" err="1">
                <a:latin typeface="Arial" panose="020B0604020202020204" pitchFamily="34" charset="0"/>
                <a:cs typeface="Arial" panose="020B0604020202020204" pitchFamily="34" charset="0"/>
              </a:rPr>
              <a:t>provisions</a:t>
            </a:r>
            <a:endParaRPr lang="de-CH" sz="7200" dirty="0">
              <a:latin typeface="Arial" panose="020B0604020202020204" pitchFamily="34" charset="0"/>
              <a:cs typeface="Arial" panose="020B0604020202020204" pitchFamily="34" charset="0"/>
            </a:endParaRPr>
          </a:p>
          <a:p>
            <a:pPr marL="285750" indent="-285750">
              <a:lnSpc>
                <a:spcPct val="110000"/>
              </a:lnSpc>
              <a:spcAft>
                <a:spcPts val="900"/>
              </a:spcAft>
              <a:buFont typeface="Arial" panose="020B0604020202020204" pitchFamily="34" charset="0"/>
              <a:buChar char="•"/>
              <a:defRPr sz="2200"/>
            </a:pPr>
            <a:r>
              <a:rPr lang="de-CH" sz="7200" dirty="0">
                <a:effectLst/>
                <a:latin typeface="Arial" panose="020B0604020202020204" pitchFamily="34" charset="0"/>
                <a:ea typeface="Calibri" panose="020F0502020204030204" pitchFamily="34" charset="0"/>
                <a:cs typeface="Arial" panose="020B0604020202020204" pitchFamily="34" charset="0"/>
              </a:rPr>
              <a:t>Feb 2023: </a:t>
            </a:r>
            <a:r>
              <a:rPr lang="de-CH" sz="7200" dirty="0" err="1">
                <a:effectLst/>
                <a:latin typeface="Arial" panose="020B0604020202020204" pitchFamily="34" charset="0"/>
                <a:ea typeface="Calibri" panose="020F0502020204030204" pitchFamily="34" charset="0"/>
                <a:cs typeface="Arial" panose="020B0604020202020204" pitchFamily="34" charset="0"/>
              </a:rPr>
              <a:t>start</a:t>
            </a:r>
            <a:r>
              <a:rPr lang="de-CH" sz="7200" dirty="0">
                <a:effectLst/>
                <a:latin typeface="Arial" panose="020B0604020202020204" pitchFamily="34" charset="0"/>
                <a:ea typeface="Calibri" panose="020F0502020204030204" pitchFamily="34" charset="0"/>
                <a:cs typeface="Arial" panose="020B0604020202020204" pitchFamily="34" charset="0"/>
              </a:rPr>
              <a:t> of </a:t>
            </a:r>
            <a:r>
              <a:rPr lang="de-CH" sz="7200" dirty="0" err="1">
                <a:effectLst/>
                <a:latin typeface="Arial" panose="020B0604020202020204" pitchFamily="34" charset="0"/>
                <a:ea typeface="Calibri" panose="020F0502020204030204" pitchFamily="34" charset="0"/>
                <a:cs typeface="Arial" panose="020B0604020202020204" pitchFamily="34" charset="0"/>
              </a:rPr>
              <a:t>negotiations</a:t>
            </a:r>
            <a:endParaRPr lang="en-GB" sz="21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buFont typeface="Arial" panose="020B0604020202020204" pitchFamily="34" charset="0"/>
              <a:buChar char="•"/>
            </a:pPr>
            <a:endParaRPr lang="fr-FR" sz="2000" dirty="0">
              <a:effectLst/>
              <a:ea typeface="Calibri" panose="020F0502020204030204" pitchFamily="34" charset="0"/>
              <a:cs typeface="Times New Roman" panose="02020603050405020304" pitchFamily="18" charset="0"/>
            </a:endParaRPr>
          </a:p>
          <a:p>
            <a:pPr>
              <a:lnSpc>
                <a:spcPct val="110000"/>
              </a:lnSpc>
            </a:pPr>
            <a:endParaRPr lang="en-US" dirty="0"/>
          </a:p>
        </p:txBody>
      </p:sp>
      <p:sp>
        <p:nvSpPr>
          <p:cNvPr id="3" name="ZoneTexte 2">
            <a:extLst>
              <a:ext uri="{FF2B5EF4-FFF2-40B4-BE49-F238E27FC236}">
                <a16:creationId xmlns:a16="http://schemas.microsoft.com/office/drawing/2014/main" id="{EF1F275F-C7FD-4188-9F2A-859739374CF4}"/>
              </a:ext>
            </a:extLst>
          </p:cNvPr>
          <p:cNvSpPr txBox="1"/>
          <p:nvPr/>
        </p:nvSpPr>
        <p:spPr>
          <a:xfrm>
            <a:off x="3058789" y="365274"/>
            <a:ext cx="5456561" cy="707886"/>
          </a:xfrm>
          <a:prstGeom prst="rect">
            <a:avLst/>
          </a:prstGeom>
          <a:noFill/>
        </p:spPr>
        <p:txBody>
          <a:bodyPr wrap="square" rtlCol="0">
            <a:spAutoFit/>
          </a:bodyPr>
          <a:lstStyle/>
          <a:p>
            <a:pPr algn="r"/>
            <a:r>
              <a:rPr lang="fr-FR" sz="4000" b="1" dirty="0">
                <a:solidFill>
                  <a:schemeClr val="bg1"/>
                </a:solidFill>
                <a:latin typeface="Arial Narrow" panose="020B0606020202030204" pitchFamily="34" charset="0"/>
              </a:rPr>
              <a:t>CAI : </a:t>
            </a:r>
            <a:r>
              <a:rPr lang="fr-FR" sz="4000" b="1" dirty="0" err="1">
                <a:solidFill>
                  <a:schemeClr val="bg1"/>
                </a:solidFill>
                <a:latin typeface="Arial Narrow" panose="020B0606020202030204" pitchFamily="34" charset="0"/>
              </a:rPr>
              <a:t>where</a:t>
            </a:r>
            <a:r>
              <a:rPr lang="fr-FR" sz="4000" b="1" dirty="0">
                <a:solidFill>
                  <a:schemeClr val="bg1"/>
                </a:solidFill>
                <a:latin typeface="Arial Narrow" panose="020B0606020202030204" pitchFamily="34" charset="0"/>
              </a:rPr>
              <a:t> </a:t>
            </a:r>
            <a:r>
              <a:rPr lang="fr-FR" sz="4000" b="1" dirty="0" err="1">
                <a:solidFill>
                  <a:schemeClr val="bg1"/>
                </a:solidFill>
                <a:latin typeface="Arial Narrow" panose="020B0606020202030204" pitchFamily="34" charset="0"/>
              </a:rPr>
              <a:t>we</a:t>
            </a:r>
            <a:r>
              <a:rPr lang="fr-FR" sz="4000" b="1" dirty="0">
                <a:solidFill>
                  <a:schemeClr val="bg1"/>
                </a:solidFill>
                <a:latin typeface="Arial Narrow" panose="020B0606020202030204" pitchFamily="34" charset="0"/>
              </a:rPr>
              <a:t> stand…</a:t>
            </a:r>
          </a:p>
        </p:txBody>
      </p:sp>
      <p:pic>
        <p:nvPicPr>
          <p:cNvPr id="5" name="Picture 3">
            <a:extLst>
              <a:ext uri="{FF2B5EF4-FFF2-40B4-BE49-F238E27FC236}">
                <a16:creationId xmlns:a16="http://schemas.microsoft.com/office/drawing/2014/main" id="{281B7E03-4C5B-4EE0-A965-987BB250C86C}"/>
              </a:ext>
            </a:extLst>
          </p:cNvPr>
          <p:cNvPicPr>
            <a:picLocks noChangeAspect="1"/>
          </p:cNvPicPr>
          <p:nvPr/>
        </p:nvPicPr>
        <p:blipFill rotWithShape="1">
          <a:blip r:embed="rId2"/>
          <a:srcRect l="26951" t="-1" r="26038" b="4736"/>
          <a:stretch/>
        </p:blipFill>
        <p:spPr>
          <a:xfrm>
            <a:off x="1" y="1440778"/>
            <a:ext cx="3689968" cy="541722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773679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4078514" y="1821853"/>
            <a:ext cx="4903645" cy="4772472"/>
          </a:xfrm>
        </p:spPr>
        <p:txBody>
          <a:bodyPr>
            <a:noAutofit/>
          </a:bodyPr>
          <a:lstStyle/>
          <a:p>
            <a:pPr marL="342900" indent="-342900">
              <a:buFont typeface="Wingdings" panose="05000000000000000000" pitchFamily="2" charset="2"/>
              <a:buChar char="Ø"/>
            </a:pPr>
            <a:r>
              <a:rPr lang="en-GB" sz="2000" b="1" dirty="0">
                <a:solidFill>
                  <a:srgbClr val="0070C0"/>
                </a:solidFill>
                <a:latin typeface="Arial" panose="020B0604020202020204" pitchFamily="34" charset="0"/>
                <a:ea typeface="Calibri" panose="020F0502020204030204" pitchFamily="34" charset="0"/>
                <a:cs typeface="Arial" panose="020B0604020202020204" pitchFamily="34" charset="0"/>
              </a:rPr>
              <a:t>filling-in </a:t>
            </a:r>
            <a:r>
              <a:rPr lang="en-GB" sz="2000" dirty="0">
                <a:latin typeface="Arial" panose="020B0604020202020204" pitchFamily="34" charset="0"/>
                <a:cs typeface="Arial" panose="020B0604020202020204" pitchFamily="34" charset="0"/>
              </a:rPr>
              <a:t>any</a:t>
            </a:r>
            <a:r>
              <a:rPr lang="en-GB" sz="2000" b="1" dirty="0">
                <a:solidFill>
                  <a:srgbClr val="0070C0"/>
                </a:solidFill>
                <a:latin typeface="Arial" panose="020B0604020202020204" pitchFamily="34" charset="0"/>
                <a:ea typeface="Calibri" panose="020F0502020204030204" pitchFamily="34" charset="0"/>
                <a:cs typeface="Arial" panose="020B0604020202020204" pitchFamily="34" charset="0"/>
              </a:rPr>
              <a:t> legal gaps</a:t>
            </a:r>
            <a:r>
              <a:rPr lang="en-GB" sz="2000" dirty="0">
                <a:latin typeface="Arial" panose="020B0604020202020204" pitchFamily="34" charset="0"/>
                <a:ea typeface="Calibri" panose="020F0502020204030204" pitchFamily="34" charset="0"/>
                <a:cs typeface="Arial" panose="020B0604020202020204" pitchFamily="34" charset="0"/>
              </a:rPr>
              <a:t> </a:t>
            </a:r>
          </a:p>
          <a:p>
            <a:pPr marL="342900" indent="-342900">
              <a:buFont typeface="Wingdings" panose="05000000000000000000" pitchFamily="2" charset="2"/>
              <a:buChar char="Ø"/>
            </a:pPr>
            <a:r>
              <a:rPr lang="en-GB" sz="2000" dirty="0">
                <a:latin typeface="Arial" panose="020B0604020202020204" pitchFamily="34" charset="0"/>
                <a:cs typeface="Arial" panose="020B0604020202020204" pitchFamily="34" charset="0"/>
              </a:rPr>
              <a:t>ensure both </a:t>
            </a:r>
            <a:r>
              <a:rPr lang="en-GB" sz="2000" b="1" dirty="0">
                <a:solidFill>
                  <a:schemeClr val="accent1"/>
                </a:solidFill>
                <a:latin typeface="Arial" panose="020B0604020202020204" pitchFamily="34" charset="0"/>
                <a:cs typeface="Arial" panose="020B0604020202020204" pitchFamily="34" charset="0"/>
              </a:rPr>
              <a:t>global and regional consistency</a:t>
            </a:r>
            <a:r>
              <a:rPr lang="en-GB" sz="2000" dirty="0">
                <a:latin typeface="Arial" panose="020B0604020202020204" pitchFamily="34" charset="0"/>
                <a:ea typeface="Calibri" panose="020F0502020204030204" pitchFamily="34" charset="0"/>
                <a:cs typeface="Arial" panose="020B0604020202020204" pitchFamily="34" charset="0"/>
              </a:rPr>
              <a:t> </a:t>
            </a:r>
          </a:p>
          <a:p>
            <a:pPr marL="342900" indent="-342900">
              <a:buFont typeface="Wingdings" panose="05000000000000000000" pitchFamily="2" charset="2"/>
              <a:buChar char="Ø"/>
            </a:pPr>
            <a:r>
              <a:rPr lang="en-GB" sz="2000" dirty="0">
                <a:latin typeface="Arial" panose="020B0604020202020204" pitchFamily="34" charset="0"/>
                <a:cs typeface="Arial" panose="020B0604020202020204" pitchFamily="34" charset="0"/>
              </a:rPr>
              <a:t>particular</a:t>
            </a:r>
            <a:r>
              <a:rPr lang="en-GB" sz="1900" b="1" dirty="0">
                <a:solidFill>
                  <a:schemeClr val="accent1"/>
                </a:solidFill>
                <a:latin typeface="Arial" panose="020B0604020202020204" pitchFamily="34" charset="0"/>
                <a:cs typeface="Arial" panose="020B0604020202020204" pitchFamily="34" charset="0"/>
              </a:rPr>
              <a:t> focus on the public sector</a:t>
            </a:r>
            <a:r>
              <a:rPr lang="en-GB" sz="1900" dirty="0">
                <a:effectLst/>
                <a:latin typeface="Arial" panose="020B0604020202020204" pitchFamily="34" charset="0"/>
                <a:ea typeface="Calibri" panose="020F0502020204030204" pitchFamily="34" charset="0"/>
                <a:cs typeface="Arial" panose="020B0604020202020204" pitchFamily="34" charset="0"/>
              </a:rPr>
              <a:t> </a:t>
            </a:r>
          </a:p>
          <a:p>
            <a:pPr marL="342900" indent="-342900">
              <a:buFont typeface="Wingdings" panose="05000000000000000000" pitchFamily="2" charset="2"/>
              <a:buChar char="Ø"/>
            </a:pPr>
            <a:r>
              <a:rPr lang="en-GB" sz="2000" dirty="0">
                <a:latin typeface="Arial" panose="020B0604020202020204" pitchFamily="34" charset="0"/>
                <a:ea typeface="Calibri" panose="020F0502020204030204" pitchFamily="34" charset="0"/>
                <a:cs typeface="Arial" panose="020B0604020202020204" pitchFamily="34" charset="0"/>
              </a:rPr>
              <a:t>a</a:t>
            </a:r>
            <a:r>
              <a:rPr lang="en-GB" sz="2000" dirty="0">
                <a:effectLst/>
                <a:latin typeface="Arial" panose="020B0604020202020204" pitchFamily="34" charset="0"/>
                <a:ea typeface="Calibri" panose="020F0502020204030204" pitchFamily="34" charset="0"/>
                <a:cs typeface="Arial" panose="020B0604020202020204" pitchFamily="34" charset="0"/>
              </a:rPr>
              <a:t>void </a:t>
            </a:r>
            <a:r>
              <a:rPr lang="en-GB" sz="2000" b="1" dirty="0">
                <a:solidFill>
                  <a:schemeClr val="accent1"/>
                </a:solidFill>
                <a:latin typeface="Arial" panose="020B0604020202020204" pitchFamily="34" charset="0"/>
                <a:cs typeface="Arial" panose="020B0604020202020204" pitchFamily="34" charset="0"/>
              </a:rPr>
              <a:t>risk of over-regulation </a:t>
            </a:r>
            <a:r>
              <a:rPr lang="en-GB" sz="2000" dirty="0">
                <a:effectLst/>
                <a:latin typeface="Arial" panose="020B0604020202020204" pitchFamily="34" charset="0"/>
                <a:ea typeface="Calibri" panose="020F0502020204030204" pitchFamily="34" charset="0"/>
                <a:cs typeface="Arial" panose="020B0604020202020204" pitchFamily="34" charset="0"/>
              </a:rPr>
              <a:t>and insufficient clarity about consequences (intended as well as unintended) of future AI applications; </a:t>
            </a:r>
          </a:p>
          <a:p>
            <a:pPr marL="342900" indent="-342900">
              <a:buFont typeface="Wingdings" panose="05000000000000000000" pitchFamily="2" charset="2"/>
              <a:buChar char="Ø"/>
            </a:pPr>
            <a:r>
              <a:rPr lang="en-GB" sz="19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prudent approach to regulation </a:t>
            </a:r>
            <a:r>
              <a:rPr lang="en-GB" sz="1900" dirty="0">
                <a:effectLst/>
                <a:latin typeface="Arial" panose="020B0604020202020204" pitchFamily="34" charset="0"/>
                <a:ea typeface="Calibri" panose="020F0502020204030204" pitchFamily="34" charset="0"/>
                <a:cs typeface="Arial" panose="020B0604020202020204" pitchFamily="34" charset="0"/>
              </a:rPr>
              <a:t>– focusing on general principles and basic norms rather than attempting to cover complex issues in great detail</a:t>
            </a: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buFont typeface="Wingdings" panose="05000000000000000000" pitchFamily="2" charset="2"/>
              <a:buChar char="Ø"/>
            </a:pP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ro-RO" sz="4000" b="1" dirty="0">
                <a:solidFill>
                  <a:schemeClr val="bg1"/>
                </a:solidFill>
                <a:latin typeface="Arial Narrow" panose="020B0606020202030204" pitchFamily="34" charset="0"/>
              </a:rPr>
              <a:t>Future appropriate instrument</a:t>
            </a:r>
          </a:p>
        </p:txBody>
      </p:sp>
      <p:pic>
        <p:nvPicPr>
          <p:cNvPr id="5" name="Picture 4">
            <a:extLst>
              <a:ext uri="{FF2B5EF4-FFF2-40B4-BE49-F238E27FC236}">
                <a16:creationId xmlns:a16="http://schemas.microsoft.com/office/drawing/2014/main" id="{632DE22C-60D7-4C47-BC7B-3A82AEAA8238}"/>
              </a:ext>
            </a:extLst>
          </p:cNvPr>
          <p:cNvPicPr>
            <a:picLocks noChangeAspect="1"/>
          </p:cNvPicPr>
          <p:nvPr/>
        </p:nvPicPr>
        <p:blipFill rotWithShape="1">
          <a:blip r:embed="rId2"/>
          <a:srcRect l="5518" t="9245" r="4137" b="6725"/>
          <a:stretch/>
        </p:blipFill>
        <p:spPr>
          <a:xfrm flipH="1">
            <a:off x="0" y="1431459"/>
            <a:ext cx="3802742" cy="5426541"/>
          </a:xfrm>
          <a:prstGeom prst="rect">
            <a:avLst/>
          </a:prstGeom>
        </p:spPr>
      </p:pic>
    </p:spTree>
    <p:extLst>
      <p:ext uri="{BB962C8B-B14F-4D97-AF65-F5344CB8AC3E}">
        <p14:creationId xmlns:p14="http://schemas.microsoft.com/office/powerpoint/2010/main" val="367702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651422" y="2069050"/>
            <a:ext cx="4689321" cy="4388394"/>
          </a:xfrm>
        </p:spPr>
        <p:txBody>
          <a:bodyPr>
            <a:noAutofit/>
          </a:bodyPr>
          <a:lstStyle/>
          <a:p>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General points </a:t>
            </a:r>
            <a:r>
              <a:rPr lang="en-US" sz="1900" dirty="0">
                <a:effectLst/>
                <a:latin typeface="Arial" panose="020B0604020202020204" pitchFamily="34" charset="0"/>
                <a:ea typeface="Calibri" panose="020F0502020204030204" pitchFamily="34" charset="0"/>
                <a:cs typeface="Arial" panose="020B0604020202020204" pitchFamily="34" charset="0"/>
              </a:rPr>
              <a:t>:</a:t>
            </a:r>
          </a:p>
          <a:p>
            <a:pPr marL="342900" indent="-342900">
              <a:buFont typeface="Wingdings" panose="05000000000000000000" pitchFamily="2" charset="2"/>
              <a:buChar char="Ø"/>
            </a:pP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fundamental principles </a:t>
            </a:r>
            <a:r>
              <a:rPr lang="en-US" sz="1900" dirty="0">
                <a:effectLst/>
                <a:latin typeface="Arial" panose="020B0604020202020204" pitchFamily="34" charset="0"/>
                <a:ea typeface="Calibri" panose="020F0502020204030204" pitchFamily="34" charset="0"/>
                <a:cs typeface="Arial" panose="020B0604020202020204" pitchFamily="34" charset="0"/>
              </a:rPr>
              <a:t>and rules to safeguard human rights, democracy and the rule of law while being conducive to innovations</a:t>
            </a:r>
          </a:p>
          <a:p>
            <a:pPr marL="342900" indent="-342900">
              <a:buFont typeface="Wingdings" panose="05000000000000000000" pitchFamily="2" charset="2"/>
              <a:buChar char="Ø"/>
            </a:pP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ensure complementarity</a:t>
            </a:r>
            <a:r>
              <a:rPr lang="en-US" sz="1900" dirty="0">
                <a:effectLst/>
                <a:latin typeface="Arial" panose="020B0604020202020204" pitchFamily="34" charset="0"/>
                <a:ea typeface="Calibri" panose="020F0502020204030204" pitchFamily="34" charset="0"/>
                <a:cs typeface="Arial" panose="020B0604020202020204" pitchFamily="34" charset="0"/>
              </a:rPr>
              <a:t> with already existing standards </a:t>
            </a:r>
            <a:r>
              <a:rPr lang="en-GB" sz="2000" dirty="0">
                <a:latin typeface="Arial" panose="020B0604020202020204" pitchFamily="34" charset="0"/>
                <a:ea typeface="Calibri" panose="020F0502020204030204" pitchFamily="34" charset="0"/>
                <a:cs typeface="Arial" panose="020B0604020202020204" pitchFamily="34" charset="0"/>
              </a:rPr>
              <a:t>(including CoE </a:t>
            </a:r>
            <a:r>
              <a:rPr lang="en-GB" sz="2000" u="sng" dirty="0">
                <a:latin typeface="Arial" panose="020B0604020202020204" pitchFamily="34" charset="0"/>
                <a:ea typeface="Calibri" panose="020F0502020204030204" pitchFamily="34" charset="0"/>
                <a:cs typeface="Arial" panose="020B0604020202020204" pitchFamily="34" charset="0"/>
              </a:rPr>
              <a:t>reference standards on elections</a:t>
            </a:r>
            <a:r>
              <a:rPr lang="en-GB" sz="2000" dirty="0">
                <a:latin typeface="Arial" panose="020B0604020202020204" pitchFamily="34" charset="0"/>
                <a:ea typeface="Calibri" panose="020F0502020204030204" pitchFamily="34" charset="0"/>
                <a:cs typeface="Arial" panose="020B0604020202020204" pitchFamily="34" charset="0"/>
              </a:rPr>
              <a:t>);</a:t>
            </a: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due account of relevant initiatives </a:t>
            </a:r>
            <a:r>
              <a:rPr lang="en-US" sz="1900" dirty="0">
                <a:effectLst/>
                <a:latin typeface="Arial" panose="020B0604020202020204" pitchFamily="34" charset="0"/>
                <a:ea typeface="Calibri" panose="020F0502020204030204" pitchFamily="34" charset="0"/>
                <a:cs typeface="Arial" panose="020B0604020202020204" pitchFamily="34" charset="0"/>
              </a:rPr>
              <a:t>of other international, supranational and regional fora</a:t>
            </a:r>
          </a:p>
          <a:p>
            <a:pPr marL="342900" indent="-342900">
              <a:buFont typeface="Wingdings" panose="05000000000000000000" pitchFamily="2" charset="2"/>
              <a:buChar char="Ø"/>
            </a:pPr>
            <a:r>
              <a:rPr lang="en-GB" sz="1900" dirty="0">
                <a:latin typeface="Arial" panose="020B0604020202020204" pitchFamily="34" charset="0"/>
                <a:cs typeface="Arial" panose="020B0604020202020204" pitchFamily="34" charset="0"/>
              </a:rPr>
              <a:t>specific modalities of implementation </a:t>
            </a:r>
            <a:r>
              <a:rPr lang="en-GB" sz="1900" b="1" dirty="0">
                <a:solidFill>
                  <a:srgbClr val="0070C0"/>
                </a:solidFill>
                <a:latin typeface="Arial" panose="020B0604020202020204" pitchFamily="34" charset="0"/>
                <a:cs typeface="Arial" panose="020B0604020202020204" pitchFamily="34" charset="0"/>
              </a:rPr>
              <a:t>governed by the domestic law of the Parties</a:t>
            </a:r>
            <a:r>
              <a:rPr lang="en-GB" sz="1900" dirty="0">
                <a:solidFill>
                  <a:srgbClr val="0070C0"/>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pic>
        <p:nvPicPr>
          <p:cNvPr id="8" name="Picture 7">
            <a:extLst>
              <a:ext uri="{FF2B5EF4-FFF2-40B4-BE49-F238E27FC236}">
                <a16:creationId xmlns:a16="http://schemas.microsoft.com/office/drawing/2014/main" id="{5381177B-18A8-4174-8FE0-F6912147190A}"/>
              </a:ext>
            </a:extLst>
          </p:cNvPr>
          <p:cNvPicPr>
            <a:picLocks noChangeAspect="1"/>
          </p:cNvPicPr>
          <p:nvPr/>
        </p:nvPicPr>
        <p:blipFill>
          <a:blip r:embed="rId2"/>
          <a:stretch>
            <a:fillRect/>
          </a:stretch>
        </p:blipFill>
        <p:spPr>
          <a:xfrm>
            <a:off x="5507999" y="1435100"/>
            <a:ext cx="3636001" cy="5422900"/>
          </a:xfrm>
          <a:prstGeom prst="rect">
            <a:avLst/>
          </a:prstGeom>
        </p:spPr>
      </p:pic>
    </p:spTree>
    <p:extLst>
      <p:ext uri="{BB962C8B-B14F-4D97-AF65-F5344CB8AC3E}">
        <p14:creationId xmlns:p14="http://schemas.microsoft.com/office/powerpoint/2010/main" val="218065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C5F21FA-819C-470B-A02A-D6BA3582E669}"/>
              </a:ext>
            </a:extLst>
          </p:cNvPr>
          <p:cNvSpPr>
            <a:spLocks noGrp="1"/>
          </p:cNvSpPr>
          <p:nvPr>
            <p:ph type="body" idx="1"/>
          </p:nvPr>
        </p:nvSpPr>
        <p:spPr>
          <a:xfrm>
            <a:off x="1152524" y="2021878"/>
            <a:ext cx="7991475" cy="4144253"/>
          </a:xfrm>
        </p:spPr>
        <p:txBody>
          <a:bodyPr>
            <a:noAutofit/>
          </a:bodyPr>
          <a:lstStyle/>
          <a:p>
            <a:r>
              <a:rPr lang="en-US" sz="1900" b="1" dirty="0">
                <a:solidFill>
                  <a:srgbClr val="0070C0"/>
                </a:solidFill>
                <a:latin typeface="Arial" panose="020B0604020202020204" pitchFamily="34" charset="0"/>
                <a:cs typeface="Arial" panose="020B0604020202020204" pitchFamily="34" charset="0"/>
              </a:rPr>
              <a:t>Fundamental principles of regulating the design, development and application of AI systems:</a:t>
            </a:r>
          </a:p>
          <a:p>
            <a:pPr marL="342900" indent="-342900">
              <a:buFont typeface="Wingdings" panose="05000000000000000000" pitchFamily="2" charset="2"/>
              <a:buChar char="Ø"/>
            </a:pPr>
            <a:r>
              <a:rPr lang="en-US" sz="1900" dirty="0">
                <a:effectLst/>
                <a:latin typeface="Arial" panose="020B0604020202020204" pitchFamily="34" charset="0"/>
                <a:ea typeface="Calibri" panose="020F0502020204030204" pitchFamily="34" charset="0"/>
                <a:cs typeface="Arial" panose="020B0604020202020204" pitchFamily="34" charset="0"/>
              </a:rPr>
              <a:t>Respecting and strengthening </a:t>
            </a:r>
            <a:r>
              <a:rPr lang="en-US" sz="1900" b="1" dirty="0">
                <a:solidFill>
                  <a:srgbClr val="0070C0"/>
                </a:solidFill>
                <a:latin typeface="Arial" panose="020B0604020202020204" pitchFamily="34" charset="0"/>
                <a:cs typeface="Arial" panose="020B0604020202020204" pitchFamily="34" charset="0"/>
              </a:rPr>
              <a:t>human rights and fundamental freedoms</a:t>
            </a:r>
            <a:r>
              <a:rPr lang="en-US" sz="1900" dirty="0">
                <a:effectLst/>
                <a:latin typeface="Arial" panose="020B0604020202020204" pitchFamily="34" charset="0"/>
                <a:ea typeface="Calibri" panose="020F0502020204030204" pitchFamily="34" charset="0"/>
                <a:cs typeface="Arial" panose="020B0604020202020204" pitchFamily="34" charset="0"/>
              </a:rPr>
              <a:t>, </a:t>
            </a:r>
            <a:r>
              <a:rPr lang="en-US" sz="1900" b="1" dirty="0">
                <a:solidFill>
                  <a:srgbClr val="0070C0"/>
                </a:solidFill>
                <a:latin typeface="Arial" panose="020B0604020202020204" pitchFamily="34" charset="0"/>
                <a:cs typeface="Arial" panose="020B0604020202020204" pitchFamily="34" charset="0"/>
              </a:rPr>
              <a:t>democracy</a:t>
            </a:r>
            <a:r>
              <a:rPr lang="en-US" sz="1900" dirty="0">
                <a:effectLst/>
                <a:latin typeface="Arial" panose="020B0604020202020204" pitchFamily="34" charset="0"/>
                <a:ea typeface="Calibri" panose="020F0502020204030204" pitchFamily="34" charset="0"/>
                <a:cs typeface="Arial" panose="020B0604020202020204" pitchFamily="34" charset="0"/>
              </a:rPr>
              <a:t> and </a:t>
            </a:r>
            <a:r>
              <a:rPr lang="en-US" sz="1900" b="1" dirty="0">
                <a:solidFill>
                  <a:srgbClr val="0070C0"/>
                </a:solidFill>
                <a:latin typeface="Arial" panose="020B0604020202020204" pitchFamily="34" charset="0"/>
                <a:cs typeface="Arial" panose="020B0604020202020204" pitchFamily="34" charset="0"/>
              </a:rPr>
              <a:t>rule of law</a:t>
            </a:r>
          </a:p>
          <a:p>
            <a:pPr marL="342900" indent="-342900">
              <a:buFont typeface="Wingdings" panose="05000000000000000000" pitchFamily="2" charset="2"/>
              <a:buChar char="Ø"/>
            </a:pPr>
            <a:r>
              <a:rPr lang="en-US" sz="1900" b="1" dirty="0">
                <a:solidFill>
                  <a:srgbClr val="0070C0"/>
                </a:solidFill>
                <a:latin typeface="Arial" panose="020B0604020202020204" pitchFamily="34" charset="0"/>
                <a:ea typeface="Calibri" panose="020F0502020204030204" pitchFamily="34" charset="0"/>
                <a:cs typeface="Arial" panose="020B0604020202020204" pitchFamily="34" charset="0"/>
              </a:rPr>
              <a:t>H</a:t>
            </a: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uman dignity, equality </a:t>
            </a:r>
            <a:r>
              <a:rPr lang="en-US" sz="1900" dirty="0">
                <a:effectLst/>
                <a:latin typeface="Arial" panose="020B0604020202020204" pitchFamily="34" charset="0"/>
                <a:ea typeface="Calibri" panose="020F0502020204030204" pitchFamily="34" charset="0"/>
                <a:cs typeface="Arial" panose="020B0604020202020204" pitchFamily="34" charset="0"/>
              </a:rPr>
              <a:t>(incl. gender equality and rights related to persons </a:t>
            </a:r>
            <a:r>
              <a:rPr lang="en-US" sz="1900" dirty="0">
                <a:latin typeface="Arial" panose="020B0604020202020204" pitchFamily="34" charset="0"/>
                <a:ea typeface="Calibri" panose="020F0502020204030204" pitchFamily="34" charset="0"/>
                <a:cs typeface="Arial" panose="020B0604020202020204" pitchFamily="34" charset="0"/>
              </a:rPr>
              <a:t>in vulnerable situations or</a:t>
            </a:r>
            <a:r>
              <a:rPr lang="en-US" sz="1900" dirty="0">
                <a:effectLst/>
                <a:latin typeface="Arial" panose="020B0604020202020204" pitchFamily="34" charset="0"/>
                <a:ea typeface="Calibri" panose="020F0502020204030204" pitchFamily="34" charset="0"/>
                <a:cs typeface="Arial" panose="020B0604020202020204" pitchFamily="34" charset="0"/>
              </a:rPr>
              <a:t> subject to discrimination)</a:t>
            </a:r>
          </a:p>
          <a:p>
            <a:pPr marL="342900" indent="-342900">
              <a:buFont typeface="Wingdings" panose="05000000000000000000" pitchFamily="2" charset="2"/>
              <a:buChar char="Ø"/>
            </a:pPr>
            <a:r>
              <a:rPr lang="en-US" sz="1900" b="1" dirty="0">
                <a:solidFill>
                  <a:srgbClr val="0070C0"/>
                </a:solidFill>
                <a:latin typeface="Arial" panose="020B0604020202020204" pitchFamily="34" charset="0"/>
                <a:ea typeface="Calibri" panose="020F0502020204030204" pitchFamily="34" charset="0"/>
                <a:cs typeface="Arial" panose="020B0604020202020204" pitchFamily="34" charset="0"/>
              </a:rPr>
              <a:t>autonomy </a:t>
            </a:r>
            <a:r>
              <a:rPr lang="en-US" sz="1900" dirty="0">
                <a:latin typeface="Arial" panose="020B0604020202020204" pitchFamily="34" charset="0"/>
                <a:ea typeface="Calibri" panose="020F0502020204030204" pitchFamily="34" charset="0"/>
                <a:cs typeface="Arial" panose="020B0604020202020204" pitchFamily="34" charset="0"/>
              </a:rPr>
              <a:t>(reach informed decisions free from undue influence)</a:t>
            </a: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US" sz="1900" b="1" dirty="0">
                <a:solidFill>
                  <a:srgbClr val="0070C0"/>
                </a:solidFill>
                <a:latin typeface="Arial" panose="020B0604020202020204" pitchFamily="34" charset="0"/>
                <a:ea typeface="Calibri" panose="020F0502020204030204" pitchFamily="34" charset="0"/>
                <a:cs typeface="Arial" panose="020B0604020202020204" pitchFamily="34" charset="0"/>
              </a:rPr>
              <a:t>A</a:t>
            </a: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ccountability, responsibility and legal liability </a:t>
            </a:r>
            <a:r>
              <a:rPr lang="en-US" sz="1900" dirty="0">
                <a:effectLst/>
                <a:latin typeface="Arial" panose="020B0604020202020204" pitchFamily="34" charset="0"/>
                <a:ea typeface="Calibri" panose="020F0502020204030204" pitchFamily="34" charset="0"/>
                <a:cs typeface="Arial" panose="020B0604020202020204" pitchFamily="34" charset="0"/>
              </a:rPr>
              <a:t>for any unlawful harm caused, and the need for appropriate safety, security, data protection, </a:t>
            </a:r>
            <a:r>
              <a:rPr lang="en-US" sz="1900" b="1" dirty="0">
                <a:solidFill>
                  <a:srgbClr val="0070C0"/>
                </a:solidFill>
                <a:latin typeface="Arial" panose="020B0604020202020204" pitchFamily="34" charset="0"/>
                <a:cs typeface="Arial" panose="020B0604020202020204" pitchFamily="34" charset="0"/>
              </a:rPr>
              <a:t>cybersecurity</a:t>
            </a:r>
            <a:r>
              <a:rPr lang="en-US" sz="1900" dirty="0">
                <a:effectLst/>
                <a:latin typeface="Arial" panose="020B0604020202020204" pitchFamily="34" charset="0"/>
                <a:ea typeface="Calibri" panose="020F0502020204030204" pitchFamily="34" charset="0"/>
                <a:cs typeface="Arial" panose="020B0604020202020204" pitchFamily="34" charset="0"/>
              </a:rPr>
              <a:t> and </a:t>
            </a:r>
            <a:r>
              <a:rPr lang="en-US" sz="1900" b="1" dirty="0">
                <a:solidFill>
                  <a:srgbClr val="0070C0"/>
                </a:solidFill>
                <a:latin typeface="Arial" panose="020B0604020202020204" pitchFamily="34" charset="0"/>
                <a:cs typeface="Arial" panose="020B0604020202020204" pitchFamily="34" charset="0"/>
              </a:rPr>
              <a:t>robustness</a:t>
            </a:r>
            <a:r>
              <a:rPr lang="en-US" sz="1900" dirty="0">
                <a:effectLst/>
                <a:latin typeface="Arial" panose="020B0604020202020204" pitchFamily="34" charset="0"/>
                <a:ea typeface="Calibri" panose="020F0502020204030204" pitchFamily="34" charset="0"/>
                <a:cs typeface="Arial" panose="020B0604020202020204" pitchFamily="34" charset="0"/>
              </a:rPr>
              <a:t> requirements.</a:t>
            </a:r>
          </a:p>
          <a:p>
            <a:pPr marL="342900" indent="-342900">
              <a:buFont typeface="Wingdings" panose="05000000000000000000" pitchFamily="2" charset="2"/>
              <a:buChar char="Ø"/>
            </a:pP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equal and fair access to public debate</a:t>
            </a:r>
            <a:r>
              <a:rPr lang="en-US" sz="1900" b="1" dirty="0">
                <a:effectLst/>
                <a:latin typeface="Arial" panose="020B0604020202020204" pitchFamily="34" charset="0"/>
                <a:ea typeface="Calibri" panose="020F0502020204030204" pitchFamily="34" charset="0"/>
                <a:cs typeface="Arial" panose="020B0604020202020204" pitchFamily="34" charset="0"/>
              </a:rPr>
              <a:t> </a:t>
            </a:r>
            <a:r>
              <a:rPr lang="en-US" sz="1900" dirty="0">
                <a:effectLst/>
                <a:latin typeface="Arial" panose="020B0604020202020204" pitchFamily="34" charset="0"/>
                <a:ea typeface="Calibri" panose="020F0502020204030204" pitchFamily="34" charset="0"/>
                <a:cs typeface="Arial" panose="020B0604020202020204" pitchFamily="34" charset="0"/>
              </a:rPr>
              <a:t>and inclusive democratic processes</a:t>
            </a: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US" sz="1900" b="1" dirty="0">
                <a:solidFill>
                  <a:srgbClr val="0070C0"/>
                </a:solidFill>
                <a:latin typeface="Arial" panose="020B0604020202020204" pitchFamily="34" charset="0"/>
                <a:ea typeface="Calibri" panose="020F0502020204030204" pitchFamily="34" charset="0"/>
                <a:cs typeface="Arial" panose="020B0604020202020204" pitchFamily="34" charset="0"/>
              </a:rPr>
              <a:t>S</a:t>
            </a:r>
            <a:r>
              <a:rPr lang="en-US"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ustainability, solidarity, and protection of the environment</a:t>
            </a:r>
            <a:endParaRPr lang="fr-FR" sz="19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buFont typeface="Wingdings" panose="05000000000000000000" pitchFamily="2" charset="2"/>
              <a:buChar char="Ø"/>
            </a:pP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p:txBody>
      </p:sp>
      <p:sp>
        <p:nvSpPr>
          <p:cNvPr id="4" name="ZoneTexte 2">
            <a:extLst>
              <a:ext uri="{FF2B5EF4-FFF2-40B4-BE49-F238E27FC236}">
                <a16:creationId xmlns:a16="http://schemas.microsoft.com/office/drawing/2014/main" id="{D60F2D63-B3E2-4674-B4C8-F8689B708A04}"/>
              </a:ext>
            </a:extLst>
          </p:cNvPr>
          <p:cNvSpPr txBox="1"/>
          <p:nvPr/>
        </p:nvSpPr>
        <p:spPr>
          <a:xfrm>
            <a:off x="2247900" y="263675"/>
            <a:ext cx="6310179" cy="707886"/>
          </a:xfrm>
          <a:prstGeom prst="rect">
            <a:avLst/>
          </a:prstGeom>
          <a:noFill/>
        </p:spPr>
        <p:txBody>
          <a:bodyPr wrap="square" rtlCol="0">
            <a:spAutoFit/>
          </a:bodyPr>
          <a:lstStyle/>
          <a:p>
            <a:pPr algn="r"/>
            <a:r>
              <a:rPr lang="en-GB" sz="4000" b="1" dirty="0">
                <a:solidFill>
                  <a:schemeClr val="bg1"/>
                </a:solidFill>
                <a:latin typeface="Arial Narrow" panose="020B0606020202030204" pitchFamily="34" charset="0"/>
              </a:rPr>
              <a:t>Outline of the instrument</a:t>
            </a:r>
            <a:endParaRPr lang="ro-RO" sz="40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53123734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B395F6484161489F15F6CB4E85A661" ma:contentTypeVersion="0" ma:contentTypeDescription="Create a new document." ma:contentTypeScope="" ma:versionID="d60b429abadb098d9d466f2f4bea965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2A8302-8D63-48CA-881D-34F05E78E24E}">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9366889A-675B-43F1-BEF9-F2CD50F9AA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D611F9A-846A-4F45-8026-640F8A6E37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1381</Words>
  <Application>Microsoft Office PowerPoint</Application>
  <PresentationFormat>On-screen Show (4:3)</PresentationFormat>
  <Paragraphs>119</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Narrow</vt:lpstr>
      <vt:lpstr>Arial,BoldItalic</vt:lpstr>
      <vt:lpstr>Calibri</vt:lpstr>
      <vt:lpstr>Calibri Light</vt:lpstr>
      <vt:lpstr>Wingdings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DIMANCHE Laetitia</dc:creator>
  <cp:lastModifiedBy>LEE Victoria</cp:lastModifiedBy>
  <cp:revision>198</cp:revision>
  <dcterms:created xsi:type="dcterms:W3CDTF">2021-04-26T10:09:58Z</dcterms:created>
  <dcterms:modified xsi:type="dcterms:W3CDTF">2022-11-21T09:11:31Z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0x010100F6B395F6484161489F15F6CB4E85A661</vt:lpwstr>
  </property>
</Properties>
</file>