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B11A-2CC1-4C0B-B455-375222AEFF1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4888-D4F2-4ABD-87DB-9536A4E26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039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B11A-2CC1-4C0B-B455-375222AEFF1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4888-D4F2-4ABD-87DB-9536A4E26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37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B11A-2CC1-4C0B-B455-375222AEFF1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4888-D4F2-4ABD-87DB-9536A4E26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993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B11A-2CC1-4C0B-B455-375222AEFF1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4888-D4F2-4ABD-87DB-9536A4E26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93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B11A-2CC1-4C0B-B455-375222AEFF1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4888-D4F2-4ABD-87DB-9536A4E26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029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B11A-2CC1-4C0B-B455-375222AEFF1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4888-D4F2-4ABD-87DB-9536A4E26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984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B11A-2CC1-4C0B-B455-375222AEFF1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4888-D4F2-4ABD-87DB-9536A4E26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662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B11A-2CC1-4C0B-B455-375222AEFF1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4888-D4F2-4ABD-87DB-9536A4E26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38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B11A-2CC1-4C0B-B455-375222AEFF1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4888-D4F2-4ABD-87DB-9536A4E26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7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B11A-2CC1-4C0B-B455-375222AEFF1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4888-D4F2-4ABD-87DB-9536A4E26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133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B11A-2CC1-4C0B-B455-375222AEFF1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4888-D4F2-4ABD-87DB-9536A4E26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430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7B11A-2CC1-4C0B-B455-375222AEFF1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24888-D4F2-4ABD-87DB-9536A4E26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157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702624" cy="5040560"/>
          </a:xfrm>
        </p:spPr>
        <p:txBody>
          <a:bodyPr>
            <a:normAutofit/>
          </a:bodyPr>
          <a:lstStyle/>
          <a:p>
            <a:r>
              <a:rPr lang="fr-FR" dirty="0" smtClean="0"/>
              <a:t>Essential </a:t>
            </a:r>
            <a:r>
              <a:rPr lang="fr-FR" dirty="0" err="1" smtClean="0"/>
              <a:t>criteria</a:t>
            </a:r>
            <a:r>
              <a:rPr lang="fr-FR" dirty="0" smtClean="0"/>
              <a:t> for </a:t>
            </a:r>
            <a:r>
              <a:rPr lang="fr-FR" dirty="0" err="1" smtClean="0"/>
              <a:t>neutral</a:t>
            </a:r>
            <a:r>
              <a:rPr lang="fr-FR" dirty="0" smtClean="0"/>
              <a:t>, impartial and transparent </a:t>
            </a:r>
            <a:r>
              <a:rPr lang="fr-FR" dirty="0" err="1" smtClean="0"/>
              <a:t>elections</a:t>
            </a:r>
            <a:r>
              <a:rPr lang="fr-FR" dirty="0" smtClean="0"/>
              <a:t> – Time line and </a:t>
            </a:r>
            <a:r>
              <a:rPr lang="fr-FR" dirty="0" err="1" smtClean="0"/>
              <a:t>inventory</a:t>
            </a:r>
            <a:r>
              <a:rPr lang="fr-FR" dirty="0" smtClean="0"/>
              <a:t> of </a:t>
            </a:r>
            <a:r>
              <a:rPr lang="fr-FR" dirty="0" err="1" smtClean="0"/>
              <a:t>political</a:t>
            </a:r>
            <a:r>
              <a:rPr lang="fr-FR" dirty="0" smtClean="0"/>
              <a:t> </a:t>
            </a:r>
            <a:r>
              <a:rPr lang="fr-FR" dirty="0" err="1" smtClean="0"/>
              <a:t>criteria</a:t>
            </a:r>
            <a:r>
              <a:rPr lang="fr-FR" dirty="0" smtClean="0"/>
              <a:t> for </a:t>
            </a:r>
            <a:r>
              <a:rPr lang="fr-FR" dirty="0" err="1" smtClean="0"/>
              <a:t>assessing</a:t>
            </a:r>
            <a:r>
              <a:rPr lang="fr-FR" dirty="0" smtClean="0"/>
              <a:t> the </a:t>
            </a:r>
            <a:r>
              <a:rPr lang="fr-FR" dirty="0" err="1" smtClean="0"/>
              <a:t>quality</a:t>
            </a:r>
            <a:r>
              <a:rPr lang="fr-FR" dirty="0" smtClean="0"/>
              <a:t> of an </a:t>
            </a:r>
            <a:r>
              <a:rPr lang="fr-FR" dirty="0" err="1" smtClean="0"/>
              <a:t>election</a:t>
            </a:r>
            <a:r>
              <a:rPr lang="fr-FR" dirty="0" smtClean="0"/>
              <a:t/>
            </a:r>
            <a:br>
              <a:rPr lang="fr-FR" dirty="0" smtClean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6093296"/>
            <a:ext cx="6368752" cy="144016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517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12</a:t>
            </a:r>
            <a:r>
              <a:rPr lang="en-GB" sz="2900" i="1" u="sng" baseline="30000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th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</a:t>
            </a:r>
            <a:r>
              <a:rPr lang="en-GB" sz="2900" i="1" u="sng" dirty="0" err="1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Europ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</a:t>
            </a:r>
            <a:r>
              <a:rPr lang="en-GB" sz="2900" i="1" u="sng" dirty="0" err="1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Conf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of </a:t>
            </a:r>
            <a:r>
              <a:rPr lang="en-GB" sz="2900" i="1" u="sng" dirty="0" err="1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Elect.Managm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. Bodies, Brussels, 30</a:t>
            </a:r>
            <a:r>
              <a:rPr lang="en-GB" sz="2900" i="1" u="sng" baseline="30000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st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march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V. Election-“period”/day </a:t>
            </a:r>
          </a:p>
          <a:p>
            <a:pPr marL="0" indent="0">
              <a:buNone/>
            </a:pPr>
            <a:r>
              <a:rPr lang="en-GB" dirty="0"/>
              <a:t>10. Voters information and doc at home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- </a:t>
            </a:r>
            <a:r>
              <a:rPr lang="en-GB" dirty="0"/>
              <a:t>3 weeks </a:t>
            </a:r>
            <a:r>
              <a:rPr lang="en-GB" dirty="0" smtClean="0"/>
              <a:t>before</a:t>
            </a:r>
            <a:r>
              <a:rPr lang="en-GB" dirty="0"/>
              <a:t>?				</a:t>
            </a: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secrecy ?</a:t>
            </a:r>
            <a:r>
              <a:rPr lang="en-GB" dirty="0"/>
              <a:t>					</a:t>
            </a:r>
          </a:p>
          <a:p>
            <a:pPr>
              <a:buFontTx/>
              <a:buChar char="-"/>
            </a:pPr>
            <a:r>
              <a:rPr lang="en-GB" dirty="0" err="1" smtClean="0"/>
              <a:t>voter.pamphlet</a:t>
            </a:r>
            <a:endParaRPr lang="en-GB" dirty="0" smtClean="0"/>
          </a:p>
          <a:p>
            <a:pPr marL="0" indent="0">
              <a:buNone/>
            </a:pPr>
            <a:r>
              <a:rPr lang="en-US" dirty="0" smtClean="0"/>
              <a:t>11.Casting by </a:t>
            </a:r>
            <a:r>
              <a:rPr lang="en-US" dirty="0" err="1" smtClean="0"/>
              <a:t>mail,internet,Ballot</a:t>
            </a:r>
            <a:r>
              <a:rPr lang="en-US" dirty="0" smtClean="0"/>
              <a:t>-Box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689785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12</a:t>
            </a:r>
            <a:r>
              <a:rPr lang="en-GB" sz="2900" i="1" u="sng" baseline="30000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th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</a:t>
            </a:r>
            <a:r>
              <a:rPr lang="en-GB" sz="2900" i="1" u="sng" dirty="0" err="1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Europ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</a:t>
            </a:r>
            <a:r>
              <a:rPr lang="en-GB" sz="2900" i="1" u="sng" dirty="0" err="1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Conf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of </a:t>
            </a:r>
            <a:r>
              <a:rPr lang="en-GB" sz="2900" i="1" u="sng" dirty="0" err="1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Elect.Managm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. Bodies, Brussels, 30</a:t>
            </a:r>
            <a:r>
              <a:rPr lang="en-GB" sz="2900" i="1" u="sng" baseline="30000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st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march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u="sng" dirty="0" smtClean="0">
                <a:effectLst/>
                <a:latin typeface="Cambria"/>
                <a:ea typeface="MS Mincho"/>
                <a:cs typeface="Times New Roman"/>
              </a:rPr>
              <a:t>VI. Counting</a:t>
            </a:r>
          </a:p>
          <a:p>
            <a:pPr marL="0" indent="0">
              <a:buNone/>
            </a:pPr>
            <a:r>
              <a:rPr lang="en-GB" dirty="0" smtClean="0"/>
              <a:t>12. Publically surveyed counting    </a:t>
            </a:r>
          </a:p>
          <a:p>
            <a:pPr marL="0" indent="0">
              <a:buNone/>
            </a:pPr>
            <a:r>
              <a:rPr lang="en-GB" dirty="0" smtClean="0"/>
              <a:t>- POS and citizen based					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 - Transparent district/</a:t>
            </a:r>
            <a:r>
              <a:rPr lang="en-GB" dirty="0" err="1" smtClean="0"/>
              <a:t>reg</a:t>
            </a:r>
            <a:r>
              <a:rPr lang="en-GB" dirty="0"/>
              <a:t> </a:t>
            </a:r>
            <a:r>
              <a:rPr lang="en-GB" dirty="0" err="1" smtClean="0"/>
              <a:t>additioning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13.Results information	   	</a:t>
            </a:r>
          </a:p>
          <a:p>
            <a:pPr>
              <a:buFontTx/>
              <a:buChar char="-"/>
            </a:pPr>
            <a:r>
              <a:rPr lang="en-GB" dirty="0" smtClean="0"/>
              <a:t>no estimations before end polling		</a:t>
            </a:r>
            <a:endParaRPr lang="en-GB" dirty="0"/>
          </a:p>
          <a:p>
            <a:pPr>
              <a:buFontTx/>
              <a:buChar char="-"/>
            </a:pPr>
            <a:r>
              <a:rPr lang="en-GB" dirty="0" smtClean="0"/>
              <a:t>POS-</a:t>
            </a:r>
            <a:r>
              <a:rPr lang="en-GB" dirty="0" err="1" smtClean="0"/>
              <a:t>Protocoll</a:t>
            </a:r>
            <a:r>
              <a:rPr lang="en-GB" dirty="0" smtClean="0"/>
              <a:t> </a:t>
            </a:r>
            <a:r>
              <a:rPr lang="en-GB" dirty="0" err="1" smtClean="0"/>
              <a:t>attatched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792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12</a:t>
            </a:r>
            <a:r>
              <a:rPr lang="en-GB" sz="2900" i="1" u="sng" baseline="30000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th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</a:t>
            </a:r>
            <a:r>
              <a:rPr lang="en-GB" sz="2900" i="1" u="sng" dirty="0" err="1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Europ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</a:t>
            </a:r>
            <a:r>
              <a:rPr lang="en-GB" sz="2900" i="1" u="sng" dirty="0" err="1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Conf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of </a:t>
            </a:r>
            <a:r>
              <a:rPr lang="en-GB" sz="2900" i="1" u="sng" dirty="0" err="1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Elect.Managm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. Bodies, Brussels, 30</a:t>
            </a:r>
            <a:r>
              <a:rPr lang="en-GB" sz="2900" i="1" u="sng" baseline="30000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st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march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u="sng" dirty="0" smtClean="0">
                <a:effectLst/>
                <a:latin typeface="Cambria"/>
                <a:ea typeface="MS Mincho"/>
                <a:cs typeface="Times New Roman"/>
              </a:rPr>
              <a:t>VII. </a:t>
            </a:r>
            <a:r>
              <a:rPr lang="en-GB" b="1" u="sng" smtClean="0">
                <a:effectLst/>
                <a:latin typeface="Cambria"/>
                <a:ea typeface="MS Mincho"/>
                <a:cs typeface="Times New Roman"/>
              </a:rPr>
              <a:t>Complaints</a:t>
            </a:r>
          </a:p>
          <a:p>
            <a:pPr marL="0" indent="0">
              <a:buNone/>
            </a:pPr>
            <a:endParaRPr lang="en-GB" b="1" u="sng" dirty="0" smtClean="0">
              <a:effectLst/>
              <a:latin typeface="Cambria"/>
              <a:ea typeface="MS Mincho"/>
              <a:cs typeface="Times New Roman"/>
            </a:endParaRPr>
          </a:p>
          <a:p>
            <a:pPr marL="0" indent="0">
              <a:buNone/>
            </a:pPr>
            <a:r>
              <a:rPr lang="en-GB" dirty="0" smtClean="0"/>
              <a:t>14. Legally to every court</a:t>
            </a:r>
          </a:p>
          <a:p>
            <a:pPr marL="0" indent="0">
              <a:buNone/>
            </a:pPr>
            <a:r>
              <a:rPr lang="en-GB" dirty="0" smtClean="0"/>
              <a:t>15. Fairness to the </a:t>
            </a:r>
            <a:r>
              <a:rPr lang="en-GB" dirty="0" err="1" smtClean="0"/>
              <a:t>Indep.public.Elect.Auth</a:t>
            </a:r>
            <a:r>
              <a:rPr lang="en-GB" dirty="0" smtClean="0"/>
              <a:t> à la CAN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799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rmAutofit fontScale="90000"/>
          </a:bodyPr>
          <a:lstStyle/>
          <a:p>
            <a:pPr marL="899160" indent="449580">
              <a:spcAft>
                <a:spcPts val="0"/>
              </a:spcAft>
            </a:pPr>
            <a:r>
              <a:rPr lang="en-GB" sz="3600" i="1" u="sng" dirty="0" smtClean="0">
                <a:effectLst/>
                <a:latin typeface="Cambria"/>
                <a:ea typeface="MS Mincho"/>
                <a:cs typeface="Times New Roman"/>
              </a:rPr>
              <a:t/>
            </a:r>
            <a:br>
              <a:rPr lang="en-GB" sz="3600" i="1" u="sng" dirty="0" smtClean="0">
                <a:effectLst/>
                <a:latin typeface="Cambria"/>
                <a:ea typeface="MS Mincho"/>
                <a:cs typeface="Times New Roman"/>
              </a:rPr>
            </a:br>
            <a:r>
              <a:rPr lang="en-GB" sz="3600" i="1" u="sng" dirty="0" smtClean="0">
                <a:effectLst/>
                <a:latin typeface="Cambria"/>
                <a:ea typeface="MS Mincho"/>
                <a:cs typeface="Times New Roman"/>
              </a:rPr>
              <a:t>12</a:t>
            </a:r>
            <a:r>
              <a:rPr lang="en-GB" sz="3600" i="1" u="sng" baseline="30000" dirty="0" smtClean="0">
                <a:effectLst/>
                <a:latin typeface="Cambria"/>
                <a:ea typeface="MS Mincho"/>
                <a:cs typeface="Times New Roman"/>
              </a:rPr>
              <a:t>th</a:t>
            </a:r>
            <a:r>
              <a:rPr lang="en-GB" sz="3600" i="1" u="sng" dirty="0" smtClean="0">
                <a:effectLst/>
                <a:latin typeface="Cambria"/>
                <a:ea typeface="MS Mincho"/>
                <a:cs typeface="Times New Roman"/>
              </a:rPr>
              <a:t> </a:t>
            </a:r>
            <a:r>
              <a:rPr lang="en-GB" sz="3600" i="1" u="sng" dirty="0" err="1" smtClean="0">
                <a:effectLst/>
                <a:latin typeface="Cambria"/>
                <a:ea typeface="MS Mincho"/>
                <a:cs typeface="Times New Roman"/>
              </a:rPr>
              <a:t>Europ</a:t>
            </a:r>
            <a:r>
              <a:rPr lang="en-GB" sz="3600" i="1" u="sng" dirty="0" smtClean="0">
                <a:effectLst/>
                <a:latin typeface="Cambria"/>
                <a:ea typeface="MS Mincho"/>
                <a:cs typeface="Times New Roman"/>
              </a:rPr>
              <a:t> </a:t>
            </a:r>
            <a:r>
              <a:rPr lang="en-GB" sz="3600" i="1" u="sng" dirty="0" err="1" smtClean="0">
                <a:effectLst/>
                <a:latin typeface="Cambria"/>
                <a:ea typeface="MS Mincho"/>
                <a:cs typeface="Times New Roman"/>
              </a:rPr>
              <a:t>Conf</a:t>
            </a:r>
            <a:r>
              <a:rPr lang="en-GB" sz="3600" i="1" u="sng" dirty="0" smtClean="0">
                <a:effectLst/>
                <a:latin typeface="Cambria"/>
                <a:ea typeface="MS Mincho"/>
                <a:cs typeface="Times New Roman"/>
              </a:rPr>
              <a:t> of </a:t>
            </a:r>
            <a:r>
              <a:rPr lang="en-GB" sz="3600" i="1" u="sng" dirty="0" err="1" smtClean="0">
                <a:effectLst/>
                <a:latin typeface="Cambria"/>
                <a:ea typeface="MS Mincho"/>
                <a:cs typeface="Times New Roman"/>
              </a:rPr>
              <a:t>Elect.Managm</a:t>
            </a:r>
            <a:r>
              <a:rPr lang="en-GB" sz="3600" i="1" u="sng" dirty="0" smtClean="0">
                <a:effectLst/>
                <a:latin typeface="Cambria"/>
                <a:ea typeface="MS Mincho"/>
                <a:cs typeface="Times New Roman"/>
              </a:rPr>
              <a:t>. Bodies, Brussels, 30</a:t>
            </a:r>
            <a:r>
              <a:rPr lang="en-GB" sz="3600" i="1" u="sng" baseline="30000" dirty="0" smtClean="0">
                <a:effectLst/>
                <a:latin typeface="Cambria"/>
                <a:ea typeface="MS Mincho"/>
                <a:cs typeface="Times New Roman"/>
              </a:rPr>
              <a:t>st</a:t>
            </a:r>
            <a:r>
              <a:rPr lang="en-GB" sz="3600" i="1" u="sng" dirty="0" smtClean="0">
                <a:effectLst/>
                <a:latin typeface="Cambria"/>
                <a:ea typeface="MS Mincho"/>
                <a:cs typeface="Times New Roman"/>
              </a:rPr>
              <a:t> march 2015</a:t>
            </a:r>
            <a:r>
              <a:rPr lang="en-US" dirty="0" smtClean="0">
                <a:effectLst/>
                <a:latin typeface="Cambria"/>
                <a:ea typeface="MS Mincho"/>
                <a:cs typeface="Times New Roman"/>
              </a:rPr>
              <a:t/>
            </a:r>
            <a:br>
              <a:rPr lang="en-US" dirty="0" smtClean="0">
                <a:effectLst/>
                <a:latin typeface="Cambria"/>
                <a:ea typeface="MS Mincho"/>
                <a:cs typeface="Times New Roman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 	Election as a process over many months and years</a:t>
            </a:r>
          </a:p>
          <a:p>
            <a:r>
              <a:rPr lang="en-GB" dirty="0" smtClean="0"/>
              <a:t>II	First protocol </a:t>
            </a:r>
            <a:r>
              <a:rPr lang="en-GB" dirty="0" err="1" smtClean="0"/>
              <a:t>EConvHR</a:t>
            </a:r>
            <a:r>
              <a:rPr lang="en-GB" dirty="0" smtClean="0"/>
              <a:t>, Code of good </a:t>
            </a:r>
            <a:r>
              <a:rPr lang="en-GB" dirty="0" err="1" smtClean="0"/>
              <a:t>pract</a:t>
            </a:r>
            <a:r>
              <a:rPr lang="en-GB" dirty="0" smtClean="0"/>
              <a:t> in elect </a:t>
            </a:r>
            <a:r>
              <a:rPr lang="en-GB" dirty="0" err="1" smtClean="0"/>
              <a:t>matters,Copenhagen</a:t>
            </a:r>
            <a:r>
              <a:rPr lang="en-GB" dirty="0" smtClean="0"/>
              <a:t> Criteria, OSCE/</a:t>
            </a:r>
            <a:r>
              <a:rPr lang="en-GB" dirty="0" err="1" smtClean="0"/>
              <a:t>Odhir</a:t>
            </a:r>
            <a:r>
              <a:rPr lang="en-GB" dirty="0" smtClean="0"/>
              <a:t> “Bluebook”, </a:t>
            </a:r>
            <a:r>
              <a:rPr lang="en-GB" dirty="0" err="1" smtClean="0"/>
              <a:t>Declar</a:t>
            </a:r>
            <a:r>
              <a:rPr lang="en-GB" dirty="0" smtClean="0"/>
              <a:t>. of  principles for intern. elect. </a:t>
            </a:r>
            <a:r>
              <a:rPr lang="en-GB" dirty="0" err="1" smtClean="0"/>
              <a:t>observ</a:t>
            </a:r>
            <a:r>
              <a:rPr lang="en-GB" dirty="0" smtClean="0"/>
              <a:t>.,</a:t>
            </a:r>
            <a:r>
              <a:rPr lang="en-GB" dirty="0" err="1" smtClean="0"/>
              <a:t>ECourtHR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45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12th </a:t>
            </a:r>
            <a:r>
              <a:rPr lang="en-GB" sz="3200" dirty="0" err="1" smtClean="0"/>
              <a:t>Europ</a:t>
            </a:r>
            <a:r>
              <a:rPr lang="en-GB" sz="3200" dirty="0" smtClean="0"/>
              <a:t> </a:t>
            </a:r>
            <a:r>
              <a:rPr lang="en-GB" sz="3200" dirty="0" err="1" smtClean="0"/>
              <a:t>Conf</a:t>
            </a:r>
            <a:r>
              <a:rPr lang="en-GB" sz="3200" dirty="0" smtClean="0"/>
              <a:t> of </a:t>
            </a:r>
            <a:r>
              <a:rPr lang="en-GB" sz="3200" dirty="0" err="1" smtClean="0"/>
              <a:t>Elect.Managm</a:t>
            </a:r>
            <a:r>
              <a:rPr lang="en-GB" sz="3200" dirty="0" smtClean="0"/>
              <a:t>. Bodies, Brussels, 30 March 2015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u="sng" dirty="0" smtClean="0"/>
              <a:t>The 15 main topics/criteria in the 7 main stages in the electoral process</a:t>
            </a:r>
          </a:p>
          <a:p>
            <a:pPr>
              <a:buFontTx/>
              <a:buChar char="-"/>
            </a:pPr>
            <a:r>
              <a:rPr lang="en-GB" b="1" i="1" dirty="0" smtClean="0"/>
              <a:t>Stage of the process</a:t>
            </a:r>
            <a:r>
              <a:rPr lang="en-GB" i="1" dirty="0" smtClean="0"/>
              <a:t>		</a:t>
            </a:r>
          </a:p>
          <a:p>
            <a:pPr marL="571500" indent="-571500">
              <a:buAutoNum type="romanUcPeriod"/>
            </a:pPr>
            <a:r>
              <a:rPr lang="en-GB" sz="3200" i="1" u="sng" dirty="0" smtClean="0"/>
              <a:t>Sound legislation</a:t>
            </a:r>
          </a:p>
          <a:p>
            <a:pPr marL="514350" indent="-514350">
              <a:buAutoNum type="arabicPeriod"/>
            </a:pPr>
            <a:r>
              <a:rPr lang="en-GB" i="1" dirty="0" smtClean="0"/>
              <a:t>Elect system</a:t>
            </a:r>
          </a:p>
          <a:p>
            <a:pPr marL="0" indent="0">
              <a:buNone/>
            </a:pPr>
            <a:r>
              <a:rPr lang="en-GB" sz="3000" i="1" dirty="0"/>
              <a:t>-     </a:t>
            </a:r>
            <a:r>
              <a:rPr lang="en-GB" sz="3000" i="1" dirty="0" smtClean="0"/>
              <a:t>	Elect</a:t>
            </a:r>
            <a:r>
              <a:rPr lang="en-GB" sz="3000" i="1" dirty="0"/>
              <a:t>. belong to people</a:t>
            </a:r>
          </a:p>
          <a:p>
            <a:pPr marL="0" indent="0">
              <a:buNone/>
            </a:pPr>
            <a:r>
              <a:rPr lang="en-GB" sz="3000" i="1" dirty="0" smtClean="0"/>
              <a:t>-	Approved </a:t>
            </a:r>
            <a:r>
              <a:rPr lang="en-GB" sz="3000" i="1" dirty="0"/>
              <a:t>by a Referendum</a:t>
            </a:r>
          </a:p>
          <a:p>
            <a:pPr marL="0" indent="0">
              <a:buNone/>
            </a:pPr>
            <a:r>
              <a:rPr lang="en-GB" sz="3000" i="1" dirty="0"/>
              <a:t>-	Really representative (More than </a:t>
            </a:r>
            <a:r>
              <a:rPr lang="en-GB" sz="3000" i="1" dirty="0" err="1"/>
              <a:t>maj</a:t>
            </a:r>
            <a:r>
              <a:rPr lang="en-GB" sz="3000" i="1" dirty="0"/>
              <a:t> formation</a:t>
            </a:r>
            <a:r>
              <a:rPr lang="en-GB" i="1" dirty="0"/>
              <a:t>)</a:t>
            </a:r>
          </a:p>
          <a:p>
            <a:endParaRPr lang="en-GB" sz="3200" i="1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897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2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12</a:t>
            </a:r>
            <a:r>
              <a:rPr lang="en-GB" sz="3200" i="1" u="sng" baseline="30000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th</a:t>
            </a:r>
            <a:r>
              <a:rPr lang="en-GB" sz="32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</a:t>
            </a:r>
            <a:r>
              <a:rPr lang="en-GB" sz="3200" i="1" u="sng" dirty="0" err="1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Europ</a:t>
            </a:r>
            <a:r>
              <a:rPr lang="en-GB" sz="32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</a:t>
            </a:r>
            <a:r>
              <a:rPr lang="en-GB" sz="3200" i="1" u="sng" dirty="0" err="1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Conf</a:t>
            </a:r>
            <a:r>
              <a:rPr lang="en-GB" sz="32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of </a:t>
            </a:r>
            <a:r>
              <a:rPr lang="en-GB" sz="3200" i="1" u="sng" dirty="0" err="1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Elect.Managm</a:t>
            </a:r>
            <a:r>
              <a:rPr lang="en-GB" sz="32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. Bodies, Brussels, 30</a:t>
            </a:r>
            <a:r>
              <a:rPr lang="en-GB" sz="3200" i="1" u="sng" baseline="30000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st</a:t>
            </a:r>
            <a:r>
              <a:rPr lang="en-GB" sz="32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march 2015</a:t>
            </a:r>
            <a:r>
              <a:rPr lang="en-US" sz="4000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/>
            </a:r>
            <a:br>
              <a:rPr lang="en-US" sz="4000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 smtClean="0"/>
              <a:t>2 </a:t>
            </a:r>
            <a:r>
              <a:rPr lang="en-GB" i="1" u="sng" dirty="0" smtClean="0"/>
              <a:t>Electoral law</a:t>
            </a:r>
            <a:r>
              <a:rPr lang="en-GB" dirty="0" smtClean="0"/>
              <a:t>		</a:t>
            </a:r>
          </a:p>
          <a:p>
            <a:pPr marL="0" indent="0">
              <a:buNone/>
            </a:pPr>
            <a:r>
              <a:rPr lang="en-GB" dirty="0" smtClean="0"/>
              <a:t>-     	inclusive</a:t>
            </a:r>
          </a:p>
          <a:p>
            <a:pPr marL="0" indent="0">
              <a:buNone/>
            </a:pPr>
            <a:r>
              <a:rPr lang="en-GB" dirty="0" smtClean="0"/>
              <a:t>-	offering real choices/options</a:t>
            </a:r>
          </a:p>
          <a:p>
            <a:pPr marL="0" indent="0">
              <a:buNone/>
            </a:pPr>
            <a:r>
              <a:rPr lang="en-GB" dirty="0" smtClean="0"/>
              <a:t>-	no closed list, no fix by party bosses</a:t>
            </a:r>
          </a:p>
          <a:p>
            <a:pPr marL="0" indent="0">
              <a:buNone/>
            </a:pPr>
            <a:r>
              <a:rPr lang="en-GB" dirty="0" smtClean="0"/>
              <a:t>-	regional constituencies (max 2% to get a 	seat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756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12</a:t>
            </a:r>
            <a:r>
              <a:rPr lang="en-GB" sz="2900" i="1" u="sng" baseline="30000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th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</a:t>
            </a:r>
            <a:r>
              <a:rPr lang="en-GB" sz="2900" i="1" u="sng" dirty="0" err="1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Europ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</a:t>
            </a:r>
            <a:r>
              <a:rPr lang="en-GB" sz="2900" i="1" u="sng" dirty="0" err="1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Conf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of </a:t>
            </a:r>
            <a:r>
              <a:rPr lang="en-GB" sz="2900" i="1" u="sng" dirty="0" err="1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Elect.Managm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. Bodies, Brussels, 30</a:t>
            </a:r>
            <a:r>
              <a:rPr lang="en-GB" sz="2900" i="1" u="sng" baseline="30000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st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march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/>
              <a:t>3 </a:t>
            </a:r>
            <a:r>
              <a:rPr lang="en-GB" i="1" u="sng" dirty="0"/>
              <a:t>Political party</a:t>
            </a:r>
            <a:r>
              <a:rPr lang="en-GB" i="1" dirty="0"/>
              <a:t>		</a:t>
            </a:r>
            <a:endParaRPr lang="en-GB" i="1" dirty="0" smtClean="0"/>
          </a:p>
          <a:p>
            <a:endParaRPr lang="en-GB" i="1" dirty="0"/>
          </a:p>
          <a:p>
            <a:r>
              <a:rPr lang="en-GB" dirty="0" smtClean="0"/>
              <a:t> </a:t>
            </a:r>
            <a:r>
              <a:rPr lang="en-GB" dirty="0"/>
              <a:t>easy to establish</a:t>
            </a:r>
            <a:endParaRPr lang="en-US" dirty="0"/>
          </a:p>
          <a:p>
            <a:pPr lvl="0"/>
            <a:r>
              <a:rPr lang="en-GB" dirty="0" err="1"/>
              <a:t>transparence</a:t>
            </a:r>
            <a:r>
              <a:rPr lang="en-GB" dirty="0"/>
              <a:t> in establishment and funding</a:t>
            </a:r>
            <a:endParaRPr lang="en-US" dirty="0"/>
          </a:p>
          <a:p>
            <a:pPr lvl="0"/>
            <a:r>
              <a:rPr lang="en-GB" dirty="0"/>
              <a:t>Public Payback after  half percent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087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12</a:t>
            </a:r>
            <a:r>
              <a:rPr lang="en-GB" sz="2900" i="1" u="sng" baseline="30000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th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</a:t>
            </a:r>
            <a:r>
              <a:rPr lang="en-GB" sz="2900" i="1" u="sng" dirty="0" err="1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Europ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</a:t>
            </a:r>
            <a:r>
              <a:rPr lang="en-GB" sz="2900" i="1" u="sng" dirty="0" err="1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Conf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of </a:t>
            </a:r>
            <a:r>
              <a:rPr lang="en-GB" sz="2900" i="1" u="sng" dirty="0" err="1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Elect.Managm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. Bodies, Brussels, 30</a:t>
            </a:r>
            <a:r>
              <a:rPr lang="en-GB" sz="2900" i="1" u="sng" baseline="30000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st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march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 smtClean="0"/>
              <a:t>4 </a:t>
            </a:r>
            <a:r>
              <a:rPr lang="en-GB" i="1" u="sng" dirty="0" smtClean="0"/>
              <a:t>Camp financing   </a:t>
            </a:r>
            <a:r>
              <a:rPr lang="en-GB" i="1" dirty="0" smtClean="0"/>
              <a:t>	 	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-  </a:t>
            </a:r>
            <a:r>
              <a:rPr lang="en-GB" dirty="0" err="1" smtClean="0"/>
              <a:t>Contrib</a:t>
            </a:r>
            <a:r>
              <a:rPr lang="en-GB" dirty="0" smtClean="0"/>
              <a:t> of over 100 Euro on , </a:t>
            </a:r>
          </a:p>
          <a:p>
            <a:pPr marL="0" indent="0">
              <a:buNone/>
            </a:pPr>
            <a:r>
              <a:rPr lang="en-GB" dirty="0" smtClean="0"/>
              <a:t>-   Doubled by State (max 1000)</a:t>
            </a:r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35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12</a:t>
            </a:r>
            <a:r>
              <a:rPr lang="en-GB" sz="2900" i="1" u="sng" baseline="30000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th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</a:t>
            </a:r>
            <a:r>
              <a:rPr lang="en-GB" sz="2900" i="1" u="sng" dirty="0" err="1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Europ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</a:t>
            </a:r>
            <a:r>
              <a:rPr lang="en-GB" sz="2900" i="1" u="sng" dirty="0" err="1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Conf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of </a:t>
            </a:r>
            <a:r>
              <a:rPr lang="en-GB" sz="2900" i="1" u="sng" dirty="0" err="1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Elect.Managm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. Bodies, Brussels, 30</a:t>
            </a:r>
            <a:r>
              <a:rPr lang="en-GB" sz="2900" i="1" u="sng" baseline="30000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st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march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u="sng" dirty="0" smtClean="0"/>
              <a:t>II. Quality of political  Culture and political culture and political freedoms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	5. Freedom-Checks </a:t>
            </a:r>
          </a:p>
          <a:p>
            <a:pPr marL="0" indent="0">
              <a:buNone/>
            </a:pPr>
            <a:r>
              <a:rPr lang="en-GB" dirty="0" smtClean="0"/>
              <a:t>	-      	Right to speak, associate, meet</a:t>
            </a:r>
          </a:p>
          <a:p>
            <a:pPr marL="0" indent="0">
              <a:buNone/>
            </a:pPr>
            <a:r>
              <a:rPr lang="en-GB" dirty="0" smtClean="0"/>
              <a:t>	-	Freedom of press, access and  			Freedoms	of public sphere</a:t>
            </a:r>
          </a:p>
          <a:p>
            <a:pPr marL="0" indent="0">
              <a:buNone/>
            </a:pPr>
            <a:r>
              <a:rPr lang="en-GB" dirty="0" smtClean="0"/>
              <a:t>	-	Degree of pluralism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- 	Right to disagree without fears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761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12</a:t>
            </a:r>
            <a:r>
              <a:rPr lang="en-GB" sz="2900" i="1" u="sng" baseline="30000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th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</a:t>
            </a:r>
            <a:r>
              <a:rPr lang="en-GB" sz="2900" i="1" u="sng" dirty="0" err="1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Europ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</a:t>
            </a:r>
            <a:r>
              <a:rPr lang="en-GB" sz="2900" i="1" u="sng" dirty="0" err="1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Conf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of </a:t>
            </a:r>
            <a:r>
              <a:rPr lang="en-GB" sz="2900" i="1" u="sng" dirty="0" err="1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Elect.Managm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. Bodies, Brussels, 30</a:t>
            </a:r>
            <a:r>
              <a:rPr lang="en-GB" sz="2900" i="1" u="sng" baseline="30000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st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march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III. </a:t>
            </a:r>
            <a:r>
              <a:rPr lang="en-US" b="1" u="sng" dirty="0" smtClean="0"/>
              <a:t>Elections day clear</a:t>
            </a:r>
          </a:p>
          <a:p>
            <a:pPr marL="0" indent="0">
              <a:buNone/>
            </a:pPr>
            <a:r>
              <a:rPr lang="en-US" dirty="0" smtClean="0"/>
              <a:t>6 Voter’s List/registration </a:t>
            </a:r>
          </a:p>
          <a:p>
            <a:pPr marL="0" indent="0">
              <a:buNone/>
            </a:pPr>
            <a:r>
              <a:rPr lang="en-GB" dirty="0" smtClean="0"/>
              <a:t>- ord. communal </a:t>
            </a:r>
            <a:r>
              <a:rPr lang="en-GB" dirty="0" err="1" smtClean="0"/>
              <a:t>regist</a:t>
            </a:r>
            <a:r>
              <a:rPr lang="en-GB" dirty="0" smtClean="0"/>
              <a:t> as best way</a:t>
            </a:r>
          </a:p>
          <a:p>
            <a:pPr>
              <a:buFontTx/>
              <a:buChar char="-"/>
            </a:pPr>
            <a:r>
              <a:rPr lang="en-GB" dirty="0" smtClean="0"/>
              <a:t>voters absent abroad should be known</a:t>
            </a:r>
          </a:p>
          <a:p>
            <a:pPr marL="0" indent="0">
              <a:buNone/>
            </a:pPr>
            <a:r>
              <a:rPr lang="en-GB" dirty="0" smtClean="0"/>
              <a:t>7. </a:t>
            </a:r>
            <a:r>
              <a:rPr lang="en-GB" dirty="0" err="1" smtClean="0"/>
              <a:t>Cand</a:t>
            </a:r>
            <a:r>
              <a:rPr lang="en-GB" dirty="0" smtClean="0"/>
              <a:t> select process</a:t>
            </a:r>
          </a:p>
          <a:p>
            <a:pPr marL="0" indent="0">
              <a:buNone/>
            </a:pPr>
            <a:r>
              <a:rPr lang="en-GB" dirty="0" smtClean="0"/>
              <a:t>- party conference/party primaries/</a:t>
            </a:r>
          </a:p>
          <a:p>
            <a:pPr marL="0" indent="0">
              <a:buNone/>
            </a:pPr>
            <a:r>
              <a:rPr lang="en-GB" dirty="0" smtClean="0"/>
              <a:t>+/- TV/press-influence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802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12</a:t>
            </a:r>
            <a:r>
              <a:rPr lang="en-GB" sz="2900" i="1" u="sng" baseline="30000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th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</a:t>
            </a:r>
            <a:r>
              <a:rPr lang="en-GB" sz="2900" i="1" u="sng" dirty="0" err="1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Europ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</a:t>
            </a:r>
            <a:r>
              <a:rPr lang="en-GB" sz="2900" i="1" u="sng" dirty="0" err="1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Conf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of </a:t>
            </a:r>
            <a:r>
              <a:rPr lang="en-GB" sz="2900" i="1" u="sng" dirty="0" err="1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Elect.Managm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. Bodies, Brussels, 30</a:t>
            </a:r>
            <a:r>
              <a:rPr lang="en-GB" sz="2900" i="1" u="sng" baseline="30000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st</a:t>
            </a:r>
            <a:r>
              <a:rPr lang="en-GB" sz="2900" i="1" u="sng" dirty="0">
                <a:solidFill>
                  <a:prstClr val="black"/>
                </a:solidFill>
                <a:latin typeface="Cambria"/>
                <a:ea typeface="MS Mincho"/>
                <a:cs typeface="Times New Roman"/>
              </a:rPr>
              <a:t> march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 smtClean="0"/>
              <a:t>IV. Election campaign</a:t>
            </a: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 smtClean="0"/>
              <a:t>8. Public deliberations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 smtClean="0">
                <a:effectLst/>
                <a:latin typeface="Cambria"/>
                <a:ea typeface="MS Mincho"/>
                <a:cs typeface="Times New Roman"/>
              </a:rPr>
              <a:t>- Real public pluralist </a:t>
            </a:r>
            <a:r>
              <a:rPr lang="en-GB" dirty="0" err="1" smtClean="0">
                <a:effectLst/>
                <a:latin typeface="Cambria"/>
                <a:ea typeface="MS Mincho"/>
                <a:cs typeface="Times New Roman"/>
              </a:rPr>
              <a:t>programmat</a:t>
            </a:r>
            <a:r>
              <a:rPr lang="en-GB" dirty="0" smtClean="0">
                <a:effectLst/>
                <a:latin typeface="Cambria"/>
                <a:ea typeface="MS Mincho"/>
                <a:cs typeface="Times New Roman"/>
              </a:rPr>
              <a:t>.</a:t>
            </a:r>
            <a:endParaRPr lang="en-US" sz="3600" dirty="0" smtClean="0">
              <a:effectLst/>
              <a:latin typeface="Cambria"/>
              <a:ea typeface="MS Mincho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GB" dirty="0" smtClean="0">
                <a:effectLst/>
                <a:latin typeface="Cambria"/>
                <a:ea typeface="MS Mincho"/>
                <a:cs typeface="Times New Roman"/>
              </a:rPr>
              <a:t>deliberations						</a:t>
            </a:r>
            <a:endParaRPr lang="en-GB" dirty="0">
              <a:latin typeface="Cambria"/>
              <a:ea typeface="MS Mincho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GB" dirty="0" smtClean="0">
                <a:effectLst/>
                <a:latin typeface="Cambria"/>
                <a:ea typeface="MS Mincho"/>
                <a:cs typeface="Times New Roman"/>
              </a:rPr>
              <a:t>- Free TV/radio/press time, same </a:t>
            </a:r>
            <a:endParaRPr lang="en-US" sz="3600" dirty="0" smtClean="0">
              <a:effectLst/>
              <a:latin typeface="Cambria"/>
              <a:ea typeface="MS Mincho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GB" dirty="0" smtClean="0">
                <a:effectLst/>
                <a:latin typeface="Cambria"/>
                <a:ea typeface="MS Mincho"/>
                <a:cs typeface="Times New Roman"/>
              </a:rPr>
              <a:t>attractive placement</a:t>
            </a:r>
            <a:endParaRPr lang="en-US" sz="3600" dirty="0" smtClean="0">
              <a:effectLst/>
              <a:latin typeface="Cambria"/>
              <a:ea typeface="MS Mincho"/>
              <a:cs typeface="Times New Roman"/>
            </a:endParaRPr>
          </a:p>
          <a:p>
            <a:pPr marL="0" indent="0">
              <a:buNone/>
            </a:pPr>
            <a:r>
              <a:rPr lang="en-GB" dirty="0" smtClean="0"/>
              <a:t>9. Equal level playing field    </a:t>
            </a:r>
          </a:p>
          <a:p>
            <a:pPr marL="0" indent="0">
              <a:buNone/>
            </a:pPr>
            <a:r>
              <a:rPr lang="en-GB" dirty="0" smtClean="0"/>
              <a:t>- no </a:t>
            </a:r>
            <a:r>
              <a:rPr lang="en-GB" dirty="0" err="1" smtClean="0"/>
              <a:t>administ</a:t>
            </a:r>
            <a:r>
              <a:rPr lang="en-GB" dirty="0" smtClean="0"/>
              <a:t>. </a:t>
            </a:r>
            <a:r>
              <a:rPr lang="en-GB" dirty="0" err="1" smtClean="0"/>
              <a:t>ressources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860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282</Words>
  <Application>Microsoft Office PowerPoint</Application>
  <PresentationFormat>On-screen Show (4:3)</PresentationFormat>
  <Paragraphs>78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Essential criteria for neutral, impartial and transparent elections – Time line and inventory of political criteria for assessing the quality of an election </vt:lpstr>
      <vt:lpstr> 12th Europ Conf of Elect.Managm. Bodies, Brussels, 30st march 2015 </vt:lpstr>
      <vt:lpstr>12th Europ Conf of Elect.Managm. Bodies, Brussels, 30 March 2015</vt:lpstr>
      <vt:lpstr>12th Europ Conf of Elect.Managm. Bodies, Brussels, 30st march 2015 </vt:lpstr>
      <vt:lpstr>12th Europ Conf of Elect.Managm. Bodies, Brussels, 30st march 2015</vt:lpstr>
      <vt:lpstr>12th Europ Conf of Elect.Managm. Bodies, Brussels, 30st march 2015</vt:lpstr>
      <vt:lpstr>12th Europ Conf of Elect.Managm. Bodies, Brussels, 30st march 2015</vt:lpstr>
      <vt:lpstr>12th Europ Conf of Elect.Managm. Bodies, Brussels, 30st march 2015</vt:lpstr>
      <vt:lpstr>12th Europ Conf of Elect.Managm. Bodies, Brussels, 30st march 2015</vt:lpstr>
      <vt:lpstr>12th Europ Conf of Elect.Managm. Bodies, Brussels, 30st march 2015</vt:lpstr>
      <vt:lpstr>12th Europ Conf of Elect.Managm. Bodies, Brussels, 30st march 2015</vt:lpstr>
      <vt:lpstr>12th Europ Conf of Elect.Managm. Bodies, Brussels, 30st march 2015</vt:lpstr>
    </vt:vector>
  </TitlesOfParts>
  <Company>Council of Europe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Essential criteria for neutral, impartial and transparent elections – Time line and inventory of political criteri</dc:title>
  <dc:creator>gael martin-micallef</dc:creator>
  <cp:lastModifiedBy>gael martin-micallef</cp:lastModifiedBy>
  <cp:revision>6</cp:revision>
  <dcterms:created xsi:type="dcterms:W3CDTF">2015-03-30T07:12:02Z</dcterms:created>
  <dcterms:modified xsi:type="dcterms:W3CDTF">2015-03-30T08:07:37Z</dcterms:modified>
</cp:coreProperties>
</file>