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1" r:id="rId2"/>
    <p:sldId id="284" r:id="rId3"/>
    <p:sldId id="291" r:id="rId4"/>
    <p:sldId id="285" r:id="rId5"/>
    <p:sldId id="278" r:id="rId6"/>
    <p:sldId id="288" r:id="rId7"/>
    <p:sldId id="280" r:id="rId8"/>
    <p:sldId id="289" r:id="rId9"/>
    <p:sldId id="287" r:id="rId10"/>
    <p:sldId id="290" r:id="rId11"/>
  </p:sldIdLst>
  <p:sldSz cx="9144000" cy="6858000" type="screen4x3"/>
  <p:notesSz cx="7315200" cy="96012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6655"/>
    <a:srgbClr val="304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625" autoAdjust="0"/>
  </p:normalViewPr>
  <p:slideViewPr>
    <p:cSldViewPr snapToGrid="0" snapToObjects="1">
      <p:cViewPr varScale="1">
        <p:scale>
          <a:sx n="65" d="100"/>
          <a:sy n="65" d="100"/>
        </p:scale>
        <p:origin x="123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210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CE0FE938-EF65-42E4-A719-159E824781D4}" type="datetimeFigureOut">
              <a:rPr lang="fr-CA" smtClean="0"/>
              <a:t>2015-04-07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119476"/>
            <a:ext cx="3169920" cy="481726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A2FB31F8-6A38-448C-9FE3-ED94F1176EC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3401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5B3449BF-5803-47D9-9210-D14956BA4D53}" type="datetimeFigureOut">
              <a:rPr lang="fr-CA" smtClean="0"/>
              <a:t>2015-04-07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9" tIns="48320" rIns="96639" bIns="483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39" tIns="48320" rIns="96639" bIns="483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1726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D554338B-A18B-498F-85A0-76BB9B8982E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9334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4338B-A18B-498F-85A0-76BB9B8982EB}" type="slidenum">
              <a:rPr lang="fr-CA" smtClean="0"/>
              <a:t>1</a:t>
            </a:fld>
            <a:endParaRPr lang="fr-CA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59514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4338B-A18B-498F-85A0-76BB9B8982EB}" type="slidenum">
              <a:rPr lang="fr-CA" smtClean="0"/>
              <a:t>10</a:t>
            </a:fld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15052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4338B-A18B-498F-85A0-76BB9B8982EB}" type="slidenum">
              <a:rPr lang="fr-CA" smtClean="0"/>
              <a:t>2</a:t>
            </a:fld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60142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4338B-A18B-498F-85A0-76BB9B8982EB}" type="slidenum">
              <a:rPr lang="fr-CA" smtClean="0"/>
              <a:t>3</a:t>
            </a:fld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50721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4338B-A18B-498F-85A0-76BB9B8982EB}" type="slidenum">
              <a:rPr lang="fr-CA" smtClean="0"/>
              <a:t>4</a:t>
            </a:fld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94431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4338B-A18B-498F-85A0-76BB9B8982EB}" type="slidenum">
              <a:rPr lang="fr-CA" smtClean="0"/>
              <a:t>5</a:t>
            </a:fld>
            <a:endParaRPr lang="fr-CA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02585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4338B-A18B-498F-85A0-76BB9B8982EB}" type="slidenum">
              <a:rPr lang="fr-CA" smtClean="0"/>
              <a:t>6</a:t>
            </a:fld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1304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4338B-A18B-498F-85A0-76BB9B8982EB}" type="slidenum">
              <a:rPr lang="fr-CA" smtClean="0"/>
              <a:t>7</a:t>
            </a:fld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95061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4338B-A18B-498F-85A0-76BB9B8982EB}" type="slidenum">
              <a:rPr lang="fr-CA" smtClean="0"/>
              <a:t>8</a:t>
            </a:fld>
            <a:endParaRPr lang="fr-CA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35315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776413" y="1200150"/>
            <a:ext cx="3500437" cy="2624138"/>
          </a:xfrm>
        </p:spPr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4338B-A18B-498F-85A0-76BB9B8982EB}" type="slidenum">
              <a:rPr lang="fr-CA" smtClean="0"/>
              <a:t>9</a:t>
            </a:fld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17036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09083" y="1353312"/>
            <a:ext cx="4462272" cy="2862072"/>
          </a:xfrm>
        </p:spPr>
        <p:txBody>
          <a:bodyPr lIns="0" tIns="0" rIns="0" bIns="0">
            <a:noAutofit/>
          </a:bodyPr>
          <a:lstStyle>
            <a:lvl1pPr algn="r">
              <a:lnSpc>
                <a:spcPts val="4800"/>
              </a:lnSpc>
              <a:defRPr sz="4800">
                <a:solidFill>
                  <a:srgbClr val="30463A"/>
                </a:solidFill>
              </a:defRPr>
            </a:lvl1pPr>
          </a:lstStyle>
          <a:p>
            <a:r>
              <a:rPr lang="fr-CA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 noChangeAspect="1"/>
          </p:cNvSpPr>
          <p:nvPr>
            <p:ph type="subTitle" idx="1"/>
          </p:nvPr>
        </p:nvSpPr>
        <p:spPr>
          <a:xfrm>
            <a:off x="4409083" y="4544568"/>
            <a:ext cx="4462272" cy="1169235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27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09083" y="2569464"/>
            <a:ext cx="4480560" cy="1362456"/>
          </a:xfrm>
        </p:spPr>
        <p:txBody>
          <a:bodyPr lIns="0" tIns="0" rIns="0" bIns="0" anchor="b" anchorCtr="0">
            <a:noAutofit/>
          </a:bodyPr>
          <a:lstStyle>
            <a:lvl1pPr algn="r">
              <a:lnSpc>
                <a:spcPts val="3000"/>
              </a:lnSpc>
              <a:defRPr sz="3000">
                <a:solidFill>
                  <a:srgbClr val="30463A"/>
                </a:solidFill>
              </a:defRPr>
            </a:lvl1pPr>
          </a:lstStyle>
          <a:p>
            <a:r>
              <a:rPr lang="fr-CA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409083" y="4142232"/>
            <a:ext cx="4480560" cy="1169235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ts val="2100"/>
              </a:lnSpc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dirty="0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438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7382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101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215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1884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re seu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118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8443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245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re seu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326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V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11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2608" y="1353312"/>
            <a:ext cx="4462272" cy="2862072"/>
          </a:xfrm>
        </p:spPr>
        <p:txBody>
          <a:bodyPr lIns="0" tIns="0" rIns="0" bIns="0">
            <a:noAutofit/>
          </a:bodyPr>
          <a:lstStyle>
            <a:lvl1pPr algn="l">
              <a:lnSpc>
                <a:spcPts val="4800"/>
              </a:lnSpc>
              <a:defRPr sz="4800">
                <a:solidFill>
                  <a:srgbClr val="30463A"/>
                </a:solidFill>
              </a:defRPr>
            </a:lvl1pPr>
          </a:lstStyle>
          <a:p>
            <a:r>
              <a:rPr lang="fr-CA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 noChangeAspect="1"/>
          </p:cNvSpPr>
          <p:nvPr>
            <p:ph type="subTitle" idx="1"/>
          </p:nvPr>
        </p:nvSpPr>
        <p:spPr>
          <a:xfrm>
            <a:off x="292608" y="4544568"/>
            <a:ext cx="4462272" cy="116923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560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831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re seu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440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V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585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129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re seu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192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V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588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9980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re seu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7105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V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5465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761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09083" y="1353312"/>
            <a:ext cx="4462272" cy="2862072"/>
          </a:xfrm>
        </p:spPr>
        <p:txBody>
          <a:bodyPr lIns="0" tIns="0" rIns="0" bIns="0">
            <a:noAutofit/>
          </a:bodyPr>
          <a:lstStyle>
            <a:lvl1pPr algn="r">
              <a:lnSpc>
                <a:spcPts val="4800"/>
              </a:lnSpc>
              <a:defRPr sz="4800">
                <a:solidFill>
                  <a:srgbClr val="30463A"/>
                </a:solidFill>
              </a:defRPr>
            </a:lvl1pPr>
          </a:lstStyle>
          <a:p>
            <a:r>
              <a:rPr lang="fr-CA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 noChangeAspect="1"/>
          </p:cNvSpPr>
          <p:nvPr>
            <p:ph type="subTitle" idx="1"/>
          </p:nvPr>
        </p:nvSpPr>
        <p:spPr>
          <a:xfrm>
            <a:off x="4409083" y="4544568"/>
            <a:ext cx="4462272" cy="1169235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3822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re seu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01771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V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7775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26807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itre seu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45762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V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198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7924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Titre seu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3382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V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0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4970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Titre seu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61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2608" y="1353312"/>
            <a:ext cx="4462272" cy="2862072"/>
          </a:xfrm>
        </p:spPr>
        <p:txBody>
          <a:bodyPr lIns="0" tIns="0" rIns="0" bIns="0">
            <a:noAutofit/>
          </a:bodyPr>
          <a:lstStyle>
            <a:lvl1pPr algn="l">
              <a:lnSpc>
                <a:spcPts val="4800"/>
              </a:lnSpc>
              <a:defRPr sz="4800">
                <a:solidFill>
                  <a:srgbClr val="30463A"/>
                </a:solidFill>
              </a:defRPr>
            </a:lvl1pPr>
          </a:lstStyle>
          <a:p>
            <a:r>
              <a:rPr lang="fr-CA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 noChangeAspect="1"/>
          </p:cNvSpPr>
          <p:nvPr>
            <p:ph type="subTitle" idx="1"/>
          </p:nvPr>
        </p:nvSpPr>
        <p:spPr>
          <a:xfrm>
            <a:off x="292608" y="4544568"/>
            <a:ext cx="4462272" cy="116923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436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V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211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4599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Titre seu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7977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V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4104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301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1_Titre seu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4128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V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8366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1877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2_Titre seu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6008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V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898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09083" y="1353312"/>
            <a:ext cx="4462272" cy="2862072"/>
          </a:xfrm>
        </p:spPr>
        <p:txBody>
          <a:bodyPr lIns="0" tIns="0" rIns="0" bIns="0">
            <a:noAutofit/>
          </a:bodyPr>
          <a:lstStyle>
            <a:lvl1pPr algn="r">
              <a:lnSpc>
                <a:spcPts val="4800"/>
              </a:lnSpc>
              <a:defRPr sz="4800">
                <a:solidFill>
                  <a:srgbClr val="30463A"/>
                </a:solidFill>
              </a:defRPr>
            </a:lvl1pPr>
          </a:lstStyle>
          <a:p>
            <a:r>
              <a:rPr lang="fr-CA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 noChangeAspect="1"/>
          </p:cNvSpPr>
          <p:nvPr>
            <p:ph type="subTitle" idx="1"/>
          </p:nvPr>
        </p:nvSpPr>
        <p:spPr>
          <a:xfrm>
            <a:off x="4409083" y="4544568"/>
            <a:ext cx="4462272" cy="1169235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4504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8631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3_Titre seu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3714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V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9224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3758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4_Titre seu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91039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V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9044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3873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5_Titre seu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9775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V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3519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928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09083" y="2569464"/>
            <a:ext cx="4480560" cy="1362456"/>
          </a:xfrm>
        </p:spPr>
        <p:txBody>
          <a:bodyPr lIns="0" tIns="0" rIns="0" bIns="0" anchor="b" anchorCtr="0">
            <a:noAutofit/>
          </a:bodyPr>
          <a:lstStyle>
            <a:lvl1pPr algn="r">
              <a:lnSpc>
                <a:spcPts val="3000"/>
              </a:lnSpc>
              <a:defRPr sz="3000">
                <a:solidFill>
                  <a:srgbClr val="30463A"/>
                </a:solidFill>
              </a:defRPr>
            </a:lvl1pPr>
          </a:lstStyle>
          <a:p>
            <a:r>
              <a:rPr lang="fr-CA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409083" y="4142232"/>
            <a:ext cx="4480560" cy="1169235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ts val="2100"/>
              </a:lnSpc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dirty="0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32104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6_Titre seu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6447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V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77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2608" y="2569464"/>
            <a:ext cx="4480560" cy="1362456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3000"/>
              </a:lnSpc>
              <a:defRPr sz="3000">
                <a:solidFill>
                  <a:srgbClr val="30463A"/>
                </a:solidFill>
              </a:defRPr>
            </a:lvl1pPr>
          </a:lstStyle>
          <a:p>
            <a:r>
              <a:rPr lang="fr-CA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2608" y="4142232"/>
            <a:ext cx="4480560" cy="116923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100"/>
              </a:lnSpc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dirty="0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878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09083" y="2569464"/>
            <a:ext cx="4480560" cy="1362456"/>
          </a:xfrm>
        </p:spPr>
        <p:txBody>
          <a:bodyPr lIns="0" tIns="0" rIns="0" bIns="0" anchor="b" anchorCtr="0">
            <a:noAutofit/>
          </a:bodyPr>
          <a:lstStyle>
            <a:lvl1pPr algn="r">
              <a:lnSpc>
                <a:spcPts val="3000"/>
              </a:lnSpc>
              <a:defRPr sz="3000">
                <a:solidFill>
                  <a:srgbClr val="30463A"/>
                </a:solidFill>
              </a:defRPr>
            </a:lvl1pPr>
          </a:lstStyle>
          <a:p>
            <a:r>
              <a:rPr lang="fr-CA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409083" y="4142232"/>
            <a:ext cx="4480560" cy="1169235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ts val="2100"/>
              </a:lnSpc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dirty="0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3284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2608" y="2569464"/>
            <a:ext cx="4480560" cy="1362456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3000"/>
              </a:lnSpc>
              <a:defRPr sz="3000">
                <a:solidFill>
                  <a:srgbClr val="30463A"/>
                </a:solidFill>
              </a:defRPr>
            </a:lvl1pPr>
          </a:lstStyle>
          <a:p>
            <a:r>
              <a:rPr lang="fr-CA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2608" y="4142232"/>
            <a:ext cx="4480560" cy="116923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100"/>
              </a:lnSpc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dirty="0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752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CA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CA" dirty="0" smtClean="0"/>
              <a:t>Cliquez pour modifier les styles du texte du masque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  <a:p>
            <a:pPr lvl="3"/>
            <a:r>
              <a:rPr lang="fr-CA" dirty="0" smtClean="0"/>
              <a:t>Quatrième niveau</a:t>
            </a:r>
          </a:p>
          <a:p>
            <a:pPr lvl="4"/>
            <a:r>
              <a:rPr lang="fr-CA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8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50" r:id="rId11"/>
    <p:sldLayoutId id="2147483654" r:id="rId12"/>
    <p:sldLayoutId id="2147483655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  <p:sldLayoutId id="2147483686" r:id="rId31"/>
    <p:sldLayoutId id="2147483687" r:id="rId32"/>
    <p:sldLayoutId id="2147483688" r:id="rId33"/>
    <p:sldLayoutId id="2147483689" r:id="rId34"/>
    <p:sldLayoutId id="2147483690" r:id="rId35"/>
    <p:sldLayoutId id="2147483691" r:id="rId36"/>
    <p:sldLayoutId id="2147483692" r:id="rId37"/>
    <p:sldLayoutId id="2147483693" r:id="rId38"/>
    <p:sldLayoutId id="2147483694" r:id="rId39"/>
    <p:sldLayoutId id="2147483695" r:id="rId40"/>
    <p:sldLayoutId id="2147483696" r:id="rId41"/>
    <p:sldLayoutId id="2147483697" r:id="rId42"/>
    <p:sldLayoutId id="2147483698" r:id="rId43"/>
    <p:sldLayoutId id="2147483699" r:id="rId44"/>
    <p:sldLayoutId id="2147483700" r:id="rId45"/>
    <p:sldLayoutId id="2147483701" r:id="rId46"/>
    <p:sldLayoutId id="2147483702" r:id="rId47"/>
    <p:sldLayoutId id="2147483703" r:id="rId48"/>
    <p:sldLayoutId id="2147483704" r:id="rId49"/>
    <p:sldLayoutId id="2147483705" r:id="rId50"/>
    <p:sldLayoutId id="2147483706" r:id="rId51"/>
    <p:sldLayoutId id="2147483707" r:id="rId52"/>
    <p:sldLayoutId id="2147483708" r:id="rId53"/>
    <p:sldLayoutId id="2147483709" r:id="rId54"/>
    <p:sldLayoutId id="2147483710" r:id="rId55"/>
    <p:sldLayoutId id="2147483711" r:id="rId56"/>
    <p:sldLayoutId id="2147483712" r:id="rId57"/>
    <p:sldLayoutId id="2147483713" r:id="rId58"/>
    <p:sldLayoutId id="2147483714" r:id="rId59"/>
    <p:sldLayoutId id="2147483715" r:id="rId60"/>
    <p:sldLayoutId id="2147483716" r:id="rId6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30463A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700"/>
        </a:lnSpc>
        <a:spcBef>
          <a:spcPts val="900"/>
        </a:spcBef>
        <a:buFont typeface="Arial"/>
        <a:buNone/>
        <a:defRPr sz="2400" kern="1200">
          <a:solidFill>
            <a:srgbClr val="456655"/>
          </a:solidFill>
          <a:latin typeface="+mn-lt"/>
          <a:ea typeface="+mn-ea"/>
          <a:cs typeface="+mn-cs"/>
        </a:defRPr>
      </a:lvl1pPr>
      <a:lvl2pPr marL="631825" indent="-174625" algn="l" defTabSz="457200" rtl="0" eaLnBrk="1" latinLnBrk="0" hangingPunct="1">
        <a:lnSpc>
          <a:spcPts val="2400"/>
        </a:lnSpc>
        <a:spcBef>
          <a:spcPts val="900"/>
        </a:spcBef>
        <a:buFont typeface="Arial"/>
        <a:buChar char="•"/>
        <a:defRPr sz="2400" kern="1200">
          <a:solidFill>
            <a:srgbClr val="45665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400"/>
        </a:lnSpc>
        <a:spcBef>
          <a:spcPts val="450"/>
        </a:spcBef>
        <a:buFont typeface="Lucida Grande"/>
        <a:buChar char="‑"/>
        <a:defRPr sz="2400" kern="1200">
          <a:solidFill>
            <a:srgbClr val="45665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400"/>
        </a:lnSpc>
        <a:spcBef>
          <a:spcPts val="0"/>
        </a:spcBef>
        <a:buFont typeface="Arial"/>
        <a:buChar char="–"/>
        <a:defRPr sz="2400" kern="1200">
          <a:solidFill>
            <a:srgbClr val="45665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400"/>
        </a:lnSpc>
        <a:spcBef>
          <a:spcPts val="0"/>
        </a:spcBef>
        <a:buFont typeface="Arial"/>
        <a:buChar char="»"/>
        <a:defRPr sz="2400" kern="1200">
          <a:solidFill>
            <a:srgbClr val="45665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152900" y="1353312"/>
            <a:ext cx="4718455" cy="2862072"/>
          </a:xfrm>
        </p:spPr>
        <p:txBody>
          <a:bodyPr/>
          <a:lstStyle/>
          <a:p>
            <a:r>
              <a:rPr lang="fr-CA" sz="4000" dirty="0" smtClean="0"/>
              <a:t>Le Directeur général des élections, au cœur d’un système électoral efficace et transparent</a:t>
            </a:r>
            <a:endParaRPr lang="fr-CA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365500" y="4938268"/>
            <a:ext cx="5505855" cy="1169235"/>
          </a:xfrm>
        </p:spPr>
        <p:txBody>
          <a:bodyPr/>
          <a:lstStyle/>
          <a:p>
            <a:r>
              <a:rPr lang="fr-CA" dirty="0" smtClean="0"/>
              <a:t>Catherine </a:t>
            </a:r>
            <a:r>
              <a:rPr lang="fr-CA" dirty="0" err="1" smtClean="0"/>
              <a:t>Lagacé</a:t>
            </a:r>
            <a:endParaRPr lang="fr-CA" dirty="0" smtClean="0"/>
          </a:p>
          <a:p>
            <a:r>
              <a:rPr lang="fr-CA" dirty="0" smtClean="0"/>
              <a:t>Secrétaire générale du RECEF par intérim</a:t>
            </a:r>
          </a:p>
          <a:p>
            <a:r>
              <a:rPr lang="fr-CA" dirty="0" smtClean="0"/>
              <a:t>Secrétaire générale du DGE du Québec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1636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Les activités internationales et le RECEF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CA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La coopération internationale du DGEQ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Le Réseau des compétences électorales francophones</a:t>
            </a:r>
          </a:p>
          <a:p>
            <a:pPr marL="974725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Ses membres et son fonctionnement</a:t>
            </a:r>
          </a:p>
          <a:p>
            <a:pPr marL="974725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Sa mission</a:t>
            </a:r>
          </a:p>
          <a:p>
            <a:pPr marL="974725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Les activités réalisées</a:t>
            </a:r>
          </a:p>
          <a:p>
            <a:pPr marL="974725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Les perspectives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37970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Le Directeur général des élections : </a:t>
            </a:r>
            <a:br>
              <a:rPr lang="fr-CA" dirty="0" smtClean="0"/>
            </a:br>
            <a:r>
              <a:rPr lang="fr-CA" dirty="0" smtClean="0"/>
              <a:t>une personne et une institution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A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La personne</a:t>
            </a:r>
          </a:p>
          <a:p>
            <a:pPr marL="974725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Nomination par l’Assemblée nationale du Québec</a:t>
            </a:r>
          </a:p>
          <a:p>
            <a:pPr marL="974725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Résolution approuvée par le 2/3 des députés </a:t>
            </a:r>
            <a:br>
              <a:rPr lang="fr-CA" dirty="0" smtClean="0"/>
            </a:br>
            <a:r>
              <a:rPr lang="fr-CA" dirty="0" smtClean="0"/>
              <a:t>Tradition de consensus</a:t>
            </a:r>
            <a:endParaRPr lang="fr-CA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L’institution</a:t>
            </a:r>
          </a:p>
          <a:p>
            <a:pPr marL="974725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Permanente depuis 1945</a:t>
            </a:r>
          </a:p>
          <a:p>
            <a:pPr marL="974725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Neutre, impartiale et indépendante du pouvoir exécutif</a:t>
            </a:r>
          </a:p>
          <a:p>
            <a:pPr>
              <a:spcAft>
                <a:spcPts val="600"/>
              </a:spcAft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640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Le Directeur général des élections : </a:t>
            </a:r>
            <a:br>
              <a:rPr lang="fr-CA" dirty="0" smtClean="0"/>
            </a:br>
            <a:r>
              <a:rPr lang="fr-CA" dirty="0" smtClean="0"/>
              <a:t>autonomie et reddition de compte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A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L’institution</a:t>
            </a:r>
          </a:p>
          <a:p>
            <a:pPr marL="974725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Autonomie administrative et financière</a:t>
            </a:r>
          </a:p>
          <a:p>
            <a:pPr marL="974725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Reddition de compte</a:t>
            </a:r>
          </a:p>
          <a:p>
            <a:pPr marL="974725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Environ 250 employés permanents</a:t>
            </a:r>
            <a:endParaRPr lang="fr-CA" dirty="0"/>
          </a:p>
          <a:p>
            <a:pPr>
              <a:spcAft>
                <a:spcPts val="600"/>
              </a:spcAft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6087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Les principales responsabilités du DGEQ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A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Assurer le bon déroulement des scrutins provinciaux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Appuyer l’organisation des scrutins municipaux et scolaires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Veiller à l’application des règles sur le financement politique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Garantir le plein exercice des droits électoraux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Agir en tant que poursuivant public</a:t>
            </a:r>
            <a:endParaRPr lang="fr-CA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Faire la promotion des valeurs démocratiques de la société québécoise en matière électorale</a:t>
            </a:r>
          </a:p>
        </p:txBody>
      </p:sp>
    </p:spTree>
    <p:extLst>
      <p:ext uri="{BB962C8B-B14F-4D97-AF65-F5344CB8AC3E}">
        <p14:creationId xmlns:p14="http://schemas.microsoft.com/office/powerpoint/2010/main" val="274209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L’organisation des scrutins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A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Coordination des élections provinciales</a:t>
            </a:r>
          </a:p>
          <a:p>
            <a:pPr marL="974725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125 circonscriptions</a:t>
            </a:r>
          </a:p>
          <a:p>
            <a:pPr marL="974725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125 directeurs de scrutin sur le terrain</a:t>
            </a:r>
          </a:p>
          <a:p>
            <a:pPr>
              <a:spcAft>
                <a:spcPts val="600"/>
              </a:spcAft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9228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La liste électorale permanente du Québec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A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Créée en 1997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Mise à jour permanente et révision lors des élections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Utilisations	</a:t>
            </a:r>
          </a:p>
          <a:p>
            <a:pPr marL="974725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Élections provinciales</a:t>
            </a:r>
          </a:p>
          <a:p>
            <a:pPr marL="974725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Élections municipales et scolaires</a:t>
            </a:r>
          </a:p>
          <a:p>
            <a:pPr marL="974725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Transmises à Élections Canada pour les élections fédérales</a:t>
            </a:r>
            <a:endParaRPr lang="fr-CA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Qualité de l’information élevée et source d’économies</a:t>
            </a:r>
            <a:endParaRPr lang="fr-CA" dirty="0"/>
          </a:p>
          <a:p>
            <a:pPr>
              <a:spcAft>
                <a:spcPts val="600"/>
              </a:spcAft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9695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Le financement des partis politiques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A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Populaire et public</a:t>
            </a:r>
          </a:p>
          <a:p>
            <a:pPr marL="974725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Financement par les électeurs</a:t>
            </a:r>
          </a:p>
          <a:p>
            <a:pPr marL="974725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Allocation publique versée aux partis politiques</a:t>
            </a:r>
          </a:p>
          <a:p>
            <a:pPr marL="974725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Remboursement d’une partie des dépenses électorales</a:t>
            </a:r>
            <a:endParaRPr lang="fr-CA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Équité et transparence</a:t>
            </a:r>
            <a:endParaRPr lang="fr-CA" dirty="0"/>
          </a:p>
          <a:p>
            <a:pPr marL="974725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Limitation des dépenses électorales</a:t>
            </a:r>
          </a:p>
          <a:p>
            <a:pPr marL="974725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L’information sur les dons est publique</a:t>
            </a:r>
            <a:endParaRPr lang="fr-CA" dirty="0"/>
          </a:p>
          <a:p>
            <a:pPr marL="974725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Rapport de financement </a:t>
            </a:r>
            <a:br>
              <a:rPr lang="fr-CA" dirty="0" smtClean="0"/>
            </a:br>
            <a:r>
              <a:rPr lang="fr-CA" dirty="0" smtClean="0"/>
              <a:t>et rapport de dépenses électorales</a:t>
            </a:r>
            <a:endParaRPr lang="fr-CA" dirty="0"/>
          </a:p>
          <a:p>
            <a:pPr>
              <a:spcAft>
                <a:spcPts val="600"/>
              </a:spcAft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1264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Le contrôle des dépenses électorales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A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Dépenses électorales et période électorale : définitions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Autorisation du parti et nomination d’un agent officiel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Limite des dépenses électorales</a:t>
            </a:r>
          </a:p>
          <a:p>
            <a:pPr marL="974725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Limite applicable aux partis politiques</a:t>
            </a:r>
          </a:p>
          <a:p>
            <a:pPr marL="974725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Limite applicable aux candidats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Si irrégularités : enquêtes et poursuites pénales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8394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Les relations avec les partis politiques </a:t>
            </a:r>
            <a:br>
              <a:rPr lang="fr-CA" dirty="0" smtClean="0"/>
            </a:br>
            <a:r>
              <a:rPr lang="fr-CA" dirty="0" smtClean="0"/>
              <a:t>et le comité consultatif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A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Comité consultatif créé en 1977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/>
              <a:t>Composition et fonctionnement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Mandat: faire évoluer la législation électorale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Tradition de consensus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Comités techniques et groupes de réflexion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Résultats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812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306</Words>
  <Application>Microsoft Office PowerPoint</Application>
  <PresentationFormat>Affichage à l'écran (4:3)</PresentationFormat>
  <Paragraphs>84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Lucida Grande</vt:lpstr>
      <vt:lpstr>Thème Office</vt:lpstr>
      <vt:lpstr>Le Directeur général des élections, au cœur d’un système électoral efficace et transparent</vt:lpstr>
      <vt:lpstr>Le Directeur général des élections :  une personne et une institution</vt:lpstr>
      <vt:lpstr>Le Directeur général des élections :  autonomie et reddition de compte</vt:lpstr>
      <vt:lpstr>Les principales responsabilités du DGEQ</vt:lpstr>
      <vt:lpstr>L’organisation des scrutins</vt:lpstr>
      <vt:lpstr>La liste électorale permanente du Québec</vt:lpstr>
      <vt:lpstr>Le financement des partis politiques</vt:lpstr>
      <vt:lpstr>Le contrôle des dépenses électorales</vt:lpstr>
      <vt:lpstr>Les relations avec les partis politiques  et le comité consultatif</vt:lpstr>
      <vt:lpstr>Les activités internationales et le RECEF</vt:lpstr>
    </vt:vector>
  </TitlesOfParts>
  <Company>Direction générale des élections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Claude Tremblay</dc:creator>
  <cp:lastModifiedBy>Simon Mélançon</cp:lastModifiedBy>
  <cp:revision>70</cp:revision>
  <cp:lastPrinted>2015-03-09T18:35:58Z</cp:lastPrinted>
  <dcterms:created xsi:type="dcterms:W3CDTF">2015-02-18T16:13:11Z</dcterms:created>
  <dcterms:modified xsi:type="dcterms:W3CDTF">2015-04-07T18:51:26Z</dcterms:modified>
</cp:coreProperties>
</file>