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3"/>
  </p:notesMasterIdLst>
  <p:sldIdLst>
    <p:sldId id="256" r:id="rId3"/>
    <p:sldId id="284" r:id="rId4"/>
    <p:sldId id="258" r:id="rId5"/>
    <p:sldId id="260" r:id="rId6"/>
    <p:sldId id="270" r:id="rId7"/>
    <p:sldId id="276" r:id="rId8"/>
    <p:sldId id="277" r:id="rId9"/>
    <p:sldId id="285" r:id="rId10"/>
    <p:sldId id="261" r:id="rId11"/>
    <p:sldId id="278" r:id="rId12"/>
  </p:sldIdLst>
  <p:sldSz cx="9144000" cy="6858000" type="screen4x3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50" autoAdjust="0"/>
    <p:restoredTop sz="90929"/>
  </p:normalViewPr>
  <p:slideViewPr>
    <p:cSldViewPr>
      <p:cViewPr varScale="1">
        <p:scale>
          <a:sx n="71" d="100"/>
          <a:sy n="71" d="100"/>
        </p:scale>
        <p:origin x="-117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7B6D879-1B35-4736-A305-66E7155E887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89D6D6-30FD-47E2-B8DE-D178D7FE45D6}" type="slidenum">
              <a:rPr lang="sv-SE" altLang="sv-SE" smtClean="0"/>
              <a:pPr/>
              <a:t>1</a:t>
            </a:fld>
            <a:endParaRPr lang="sv-SE" altLang="sv-SE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altLang="sv-S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BAFC5E-8833-403C-B429-3A4958D06242}" type="slidenum">
              <a:rPr lang="sv-SE" altLang="sv-SE" smtClean="0"/>
              <a:pPr/>
              <a:t>2</a:t>
            </a:fld>
            <a:endParaRPr lang="sv-SE" altLang="sv-SE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altLang="sv-S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FF949E-BDF6-4B3E-BF23-32AA7A810C22}" type="slidenum">
              <a:rPr lang="sv-SE" altLang="sv-SE" smtClean="0"/>
              <a:pPr/>
              <a:t>3</a:t>
            </a:fld>
            <a:endParaRPr lang="sv-SE" altLang="sv-SE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altLang="sv-S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D8D3AB-B85C-4434-B2CF-348ABE66E021}" type="slidenum">
              <a:rPr lang="sv-SE" altLang="sv-SE" smtClean="0"/>
              <a:pPr/>
              <a:t>4</a:t>
            </a:fld>
            <a:endParaRPr lang="sv-SE" altLang="sv-SE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altLang="sv-S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86BE24-56CE-4F5A-B553-B36BE5C957FE}" type="slidenum">
              <a:rPr lang="sv-SE" altLang="sv-SE" smtClean="0"/>
              <a:pPr/>
              <a:t>6</a:t>
            </a:fld>
            <a:endParaRPr lang="sv-SE" altLang="sv-SE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altLang="sv-S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B44C2A-DCBD-45C1-B60C-5818165E9594}" type="slidenum">
              <a:rPr lang="sv-SE" altLang="sv-SE" smtClean="0"/>
              <a:pPr/>
              <a:t>7</a:t>
            </a:fld>
            <a:endParaRPr lang="sv-SE" altLang="sv-SE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altLang="sv-S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18A365-B49C-4BE1-9670-C2F304CBC69B}" type="slidenum">
              <a:rPr lang="sv-SE" altLang="sv-SE" smtClean="0"/>
              <a:pPr/>
              <a:t>8</a:t>
            </a:fld>
            <a:endParaRPr lang="sv-SE" altLang="sv-SE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altLang="sv-S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18A365-B49C-4BE1-9670-C2F304CBC69B}" type="slidenum">
              <a:rPr lang="sv-SE" altLang="sv-SE" smtClean="0"/>
              <a:pPr/>
              <a:t>9</a:t>
            </a:fld>
            <a:endParaRPr lang="sv-SE" altLang="sv-SE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altLang="sv-S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B3E6F4-7B81-4F3B-927F-C4ABF288E6A5}" type="slidenum">
              <a:rPr lang="sv-SE" altLang="sv-SE" smtClean="0"/>
              <a:pPr/>
              <a:t>10</a:t>
            </a:fld>
            <a:endParaRPr lang="sv-SE" altLang="sv-SE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altLang="sv-S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Rubrik, text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Rubrik och fyra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46257-F105-478D-AEFB-E870F10E980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50EE6-9A32-4DFA-8252-4EF4B645295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BDE6D-A7A7-4A85-A68E-A3C43AF6B82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9E55A-ABA0-472A-B886-8D8527031B1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024A3-0502-467D-8C66-9D6ABA69736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9EE6E-5EE0-4B66-8502-991CB14B6D5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1C6E6-1324-4E51-A361-B4DEA273B46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40E78-1F71-4500-A7D2-98D362BB316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0F599-1CCA-4D1B-B156-E358DE642E0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2E81E-0BC0-4EBD-A62F-A7962849B5C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33F4C-5F30-435A-8A44-3898A22B3E1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 descr="ELEMENT_gray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172200" y="4914900"/>
            <a:ext cx="29718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2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2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2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2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2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2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2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28789AD-64F3-4F45-A544-C58CCE5879E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4213" y="1412875"/>
            <a:ext cx="7772400" cy="2232149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sv-SE" altLang="sv-SE" sz="4000" dirty="0" smtClean="0">
                <a:solidFill>
                  <a:schemeClr val="bg2"/>
                </a:solidFill>
                <a:latin typeface="Optima Medium" pitchFamily="34" charset="0"/>
              </a:rPr>
              <a:t>Public access to </a:t>
            </a:r>
            <a:r>
              <a:rPr lang="sv-SE" altLang="sv-SE" sz="4000" dirty="0" err="1" smtClean="0">
                <a:solidFill>
                  <a:schemeClr val="bg2"/>
                </a:solidFill>
                <a:latin typeface="Optima Medium" pitchFamily="34" charset="0"/>
              </a:rPr>
              <a:t>documents</a:t>
            </a:r>
            <a:r>
              <a:rPr lang="sv-SE" altLang="sv-SE" sz="4000" dirty="0" smtClean="0">
                <a:solidFill>
                  <a:schemeClr val="bg2"/>
                </a:solidFill>
                <a:latin typeface="Optima Medium" pitchFamily="34" charset="0"/>
              </a:rPr>
              <a:t> &amp; public </a:t>
            </a:r>
            <a:r>
              <a:rPr lang="sv-SE" altLang="sv-SE" sz="4000" dirty="0" err="1" smtClean="0">
                <a:solidFill>
                  <a:schemeClr val="bg2"/>
                </a:solidFill>
                <a:latin typeface="Optima Medium" pitchFamily="34" charset="0"/>
              </a:rPr>
              <a:t>voting</a:t>
            </a:r>
            <a:r>
              <a:rPr lang="sv-SE" altLang="sv-SE" sz="4000" dirty="0" smtClean="0">
                <a:solidFill>
                  <a:schemeClr val="bg2"/>
                </a:solidFill>
                <a:latin typeface="Optima Medium" pitchFamily="34" charset="0"/>
              </a:rPr>
              <a:t> and </a:t>
            </a:r>
            <a:r>
              <a:rPr lang="sv-SE" altLang="sv-SE" sz="4000" dirty="0" err="1" smtClean="0">
                <a:solidFill>
                  <a:schemeClr val="bg2"/>
                </a:solidFill>
                <a:latin typeface="Optima Medium" pitchFamily="34" charset="0"/>
              </a:rPr>
              <a:t>counting</a:t>
            </a:r>
            <a:r>
              <a:rPr lang="sv-SE" altLang="sv-SE" sz="4000" dirty="0" smtClean="0">
                <a:solidFill>
                  <a:schemeClr val="bg2"/>
                </a:solidFill>
                <a:latin typeface="Optima Medium" pitchFamily="34" charset="0"/>
              </a:rPr>
              <a:t> </a:t>
            </a:r>
            <a:r>
              <a:rPr lang="sv-SE" altLang="sv-SE" sz="4000" dirty="0" err="1" smtClean="0">
                <a:solidFill>
                  <a:schemeClr val="bg2"/>
                </a:solidFill>
                <a:latin typeface="Optima Medium" pitchFamily="34" charset="0"/>
              </a:rPr>
              <a:t>processes</a:t>
            </a:r>
            <a:r>
              <a:rPr lang="sv-SE" altLang="sv-SE" sz="4000" dirty="0" smtClean="0">
                <a:solidFill>
                  <a:schemeClr val="bg2"/>
                </a:solidFill>
                <a:latin typeface="Optima Medium" pitchFamily="34" charset="0"/>
              </a:rPr>
              <a:t> - Sweden</a:t>
            </a:r>
            <a:br>
              <a:rPr lang="sv-SE" altLang="sv-SE" sz="4000" dirty="0" smtClean="0">
                <a:solidFill>
                  <a:schemeClr val="bg2"/>
                </a:solidFill>
                <a:latin typeface="Optima Medium" pitchFamily="34" charset="0"/>
              </a:rPr>
            </a:br>
            <a:r>
              <a:rPr lang="sv-SE" altLang="sv-SE" sz="4000" dirty="0" smtClean="0">
                <a:solidFill>
                  <a:schemeClr val="bg2"/>
                </a:solidFill>
                <a:latin typeface="Optima Medium" pitchFamily="34" charset="0"/>
              </a:rPr>
              <a:t/>
            </a:r>
            <a:br>
              <a:rPr lang="sv-SE" altLang="sv-SE" sz="4000" dirty="0" smtClean="0">
                <a:solidFill>
                  <a:schemeClr val="bg2"/>
                </a:solidFill>
                <a:latin typeface="Optima Medium" pitchFamily="34" charset="0"/>
              </a:rPr>
            </a:br>
            <a:endParaRPr lang="sv-SE" altLang="sv-SE" sz="4000" dirty="0" smtClean="0">
              <a:latin typeface="Optima Medium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259632" y="3717032"/>
            <a:ext cx="6400800" cy="1656184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sv-SE" altLang="sv-SE" sz="2000" dirty="0" smtClean="0">
                <a:solidFill>
                  <a:schemeClr val="bg2"/>
                </a:solidFill>
                <a:latin typeface="Optima Medium" pitchFamily="34" charset="0"/>
              </a:rPr>
              <a:t>12th EMB </a:t>
            </a:r>
            <a:r>
              <a:rPr lang="sv-SE" altLang="sv-SE" sz="2000" dirty="0" err="1" smtClean="0">
                <a:solidFill>
                  <a:schemeClr val="bg2"/>
                </a:solidFill>
                <a:latin typeface="Optima Medium" pitchFamily="34" charset="0"/>
              </a:rPr>
              <a:t>Meeting</a:t>
            </a:r>
            <a:r>
              <a:rPr lang="sv-SE" altLang="sv-SE" sz="2000" dirty="0" smtClean="0">
                <a:solidFill>
                  <a:schemeClr val="bg2"/>
                </a:solidFill>
                <a:latin typeface="Optima Medium" pitchFamily="34" charset="0"/>
              </a:rPr>
              <a:t>, </a:t>
            </a:r>
            <a:r>
              <a:rPr lang="sv-SE" altLang="sv-SE" sz="2000" dirty="0" err="1" smtClean="0">
                <a:solidFill>
                  <a:schemeClr val="bg2"/>
                </a:solidFill>
                <a:latin typeface="Optima Medium" pitchFamily="34" charset="0"/>
              </a:rPr>
              <a:t>Brussels</a:t>
            </a:r>
            <a:r>
              <a:rPr lang="sv-SE" altLang="sv-SE" sz="2000" dirty="0" smtClean="0">
                <a:solidFill>
                  <a:schemeClr val="bg2"/>
                </a:solidFill>
                <a:latin typeface="Optima Medium" pitchFamily="34" charset="0"/>
              </a:rPr>
              <a:t> 30-31 </a:t>
            </a:r>
            <a:r>
              <a:rPr lang="sv-SE" altLang="sv-SE" sz="2000" dirty="0" err="1" smtClean="0">
                <a:solidFill>
                  <a:schemeClr val="bg2"/>
                </a:solidFill>
                <a:latin typeface="Optima Medium" pitchFamily="34" charset="0"/>
              </a:rPr>
              <a:t>March</a:t>
            </a:r>
            <a:r>
              <a:rPr lang="sv-SE" altLang="sv-SE" sz="2000" dirty="0" smtClean="0">
                <a:solidFill>
                  <a:schemeClr val="bg2"/>
                </a:solidFill>
                <a:latin typeface="Optima Medium" pitchFamily="34" charset="0"/>
              </a:rPr>
              <a:t> 2015</a:t>
            </a:r>
          </a:p>
          <a:p>
            <a:pPr eaLnBrk="1" hangingPunct="1">
              <a:lnSpc>
                <a:spcPct val="90000"/>
              </a:lnSpc>
            </a:pPr>
            <a:r>
              <a:rPr lang="sv-SE" altLang="sv-SE" sz="2000" dirty="0" smtClean="0">
                <a:solidFill>
                  <a:schemeClr val="bg2"/>
                </a:solidFill>
                <a:latin typeface="Optima Medium" pitchFamily="34" charset="0"/>
              </a:rPr>
              <a:t>2nd </a:t>
            </a:r>
            <a:r>
              <a:rPr lang="sv-SE" altLang="sv-SE" sz="2000" dirty="0" err="1" smtClean="0">
                <a:solidFill>
                  <a:schemeClr val="bg2"/>
                </a:solidFill>
                <a:latin typeface="Optima Medium" pitchFamily="34" charset="0"/>
              </a:rPr>
              <a:t>Plenary</a:t>
            </a:r>
            <a:r>
              <a:rPr lang="sv-SE" altLang="sv-SE" sz="2000" dirty="0" smtClean="0">
                <a:solidFill>
                  <a:schemeClr val="bg2"/>
                </a:solidFill>
                <a:latin typeface="Optima Medium" pitchFamily="34" charset="0"/>
              </a:rPr>
              <a:t> session – </a:t>
            </a:r>
            <a:r>
              <a:rPr lang="sv-SE" altLang="sv-SE" sz="2000" dirty="0" err="1" smtClean="0">
                <a:solidFill>
                  <a:schemeClr val="bg2"/>
                </a:solidFill>
                <a:latin typeface="Optima Medium" pitchFamily="34" charset="0"/>
              </a:rPr>
              <a:t>functioning</a:t>
            </a:r>
            <a:r>
              <a:rPr lang="sv-SE" altLang="sv-SE" sz="2000" dirty="0" smtClean="0">
                <a:solidFill>
                  <a:schemeClr val="bg2"/>
                </a:solidFill>
                <a:latin typeface="Optima Medium" pitchFamily="34" charset="0"/>
              </a:rPr>
              <a:t> of </a:t>
            </a:r>
            <a:r>
              <a:rPr lang="sv-SE" altLang="sv-SE" sz="2000" dirty="0" err="1" smtClean="0">
                <a:solidFill>
                  <a:schemeClr val="bg2"/>
                </a:solidFill>
                <a:latin typeface="Optima Medium" pitchFamily="34" charset="0"/>
              </a:rPr>
              <a:t>EMBs</a:t>
            </a:r>
            <a:endParaRPr lang="sv-SE" altLang="sv-SE" sz="2000" dirty="0" smtClean="0">
              <a:solidFill>
                <a:schemeClr val="bg2"/>
              </a:solidFill>
              <a:latin typeface="Optima Medium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sv-SE" altLang="sv-SE" sz="2000" dirty="0" smtClean="0">
              <a:solidFill>
                <a:schemeClr val="bg2"/>
              </a:solidFill>
              <a:latin typeface="Optima Medium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v-SE" altLang="sv-SE" sz="2000" dirty="0" smtClean="0">
                <a:solidFill>
                  <a:schemeClr val="bg2"/>
                </a:solidFill>
                <a:latin typeface="Optima Medium" pitchFamily="34" charset="0"/>
              </a:rPr>
              <a:t>By Kristina </a:t>
            </a:r>
            <a:r>
              <a:rPr lang="sv-SE" altLang="sv-SE" sz="2000" dirty="0" err="1" smtClean="0">
                <a:solidFill>
                  <a:schemeClr val="bg2"/>
                </a:solidFill>
                <a:latin typeface="Optima Medium" pitchFamily="34" charset="0"/>
              </a:rPr>
              <a:t>Lemon</a:t>
            </a:r>
            <a:endParaRPr lang="sv-SE" altLang="sv-SE" sz="2000" dirty="0" smtClean="0">
              <a:solidFill>
                <a:schemeClr val="bg2"/>
              </a:solidFill>
              <a:latin typeface="Optima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557338"/>
            <a:ext cx="7772400" cy="417671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sv-SE" sz="4400" dirty="0" smtClean="0">
              <a:solidFill>
                <a:schemeClr val="bg2"/>
              </a:solidFill>
              <a:latin typeface="Optima Medium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sv-SE" sz="4400" dirty="0" smtClean="0">
              <a:solidFill>
                <a:schemeClr val="bg2"/>
              </a:solidFill>
              <a:latin typeface="Optima Medium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v-SE" sz="4400" dirty="0" smtClean="0">
                <a:solidFill>
                  <a:schemeClr val="bg2"/>
                </a:solidFill>
                <a:latin typeface="Optima Medium" pitchFamily="34" charset="0"/>
              </a:rPr>
              <a:t>Thank you for your attention!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sv-SE" altLang="sv-SE" sz="4000" dirty="0" smtClean="0">
                <a:solidFill>
                  <a:schemeClr val="bg2"/>
                </a:solidFill>
                <a:latin typeface="Optima Medium" pitchFamily="34" charset="0"/>
              </a:rPr>
              <a:t>Public access – a key feature </a:t>
            </a:r>
            <a:r>
              <a:rPr lang="sv-SE" altLang="sv-SE" sz="4000" dirty="0" err="1" smtClean="0">
                <a:solidFill>
                  <a:schemeClr val="bg2"/>
                </a:solidFill>
                <a:latin typeface="Optima Medium" pitchFamily="34" charset="0"/>
              </a:rPr>
              <a:t>towards</a:t>
            </a:r>
            <a:r>
              <a:rPr lang="sv-SE" altLang="sv-SE" sz="4000" dirty="0" smtClean="0">
                <a:solidFill>
                  <a:schemeClr val="bg2"/>
                </a:solidFill>
                <a:latin typeface="Optima Medium" pitchFamily="34" charset="0"/>
              </a:rPr>
              <a:t> </a:t>
            </a:r>
            <a:r>
              <a:rPr lang="sv-SE" altLang="sv-SE" sz="4000" dirty="0" err="1" smtClean="0">
                <a:solidFill>
                  <a:schemeClr val="bg2"/>
                </a:solidFill>
                <a:latin typeface="Optima Medium" pitchFamily="34" charset="0"/>
              </a:rPr>
              <a:t>transparency</a:t>
            </a:r>
            <a:endParaRPr lang="sv-SE" altLang="sv-SE" sz="4000" dirty="0" smtClean="0">
              <a:solidFill>
                <a:schemeClr val="bg2"/>
              </a:solidFill>
              <a:latin typeface="Optima Medium" pitchFamily="34" charset="0"/>
            </a:endParaRP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467544" y="2708920"/>
            <a:ext cx="7715250" cy="223224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457200" indent="-457200" eaLnBrk="1" hangingPunct="1">
              <a:spcBef>
                <a:spcPct val="20000"/>
              </a:spcBef>
              <a:buAutoNum type="arabicPeriod"/>
              <a:defRPr/>
            </a:pPr>
            <a:r>
              <a:rPr lang="sv-SE" sz="3200" kern="0" dirty="0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Public access to </a:t>
            </a:r>
            <a:r>
              <a:rPr lang="sv-SE" sz="3200" kern="0" dirty="0" err="1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official</a:t>
            </a:r>
            <a:r>
              <a:rPr lang="sv-SE" sz="3200" kern="0" dirty="0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 </a:t>
            </a:r>
            <a:r>
              <a:rPr lang="sv-SE" sz="3200" kern="0" dirty="0" err="1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documents</a:t>
            </a:r>
            <a:endParaRPr lang="sv-SE" sz="3200" kern="0" dirty="0" smtClean="0">
              <a:solidFill>
                <a:schemeClr val="bg2"/>
              </a:solidFill>
              <a:latin typeface="Optima Medium" pitchFamily="34" charset="0"/>
              <a:ea typeface="+mn-ea"/>
            </a:endParaRPr>
          </a:p>
          <a:p>
            <a:pPr marL="457200" indent="-457200" eaLnBrk="1" hangingPunct="1">
              <a:spcBef>
                <a:spcPct val="20000"/>
              </a:spcBef>
              <a:defRPr/>
            </a:pPr>
            <a:endParaRPr lang="sv-SE" sz="3200" kern="0" dirty="0" smtClean="0">
              <a:solidFill>
                <a:schemeClr val="bg2"/>
              </a:solidFill>
              <a:latin typeface="Optima Medium" pitchFamily="34" charset="0"/>
              <a:ea typeface="+mn-ea"/>
            </a:endParaRPr>
          </a:p>
          <a:p>
            <a:pPr marL="457200" indent="-457200" eaLnBrk="1" hangingPunct="1">
              <a:spcBef>
                <a:spcPct val="20000"/>
              </a:spcBef>
              <a:defRPr/>
            </a:pPr>
            <a:r>
              <a:rPr lang="sv-SE" sz="3200" kern="0" dirty="0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2. Public </a:t>
            </a:r>
            <a:r>
              <a:rPr lang="sv-SE" sz="3200" kern="0" dirty="0" err="1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voting</a:t>
            </a:r>
            <a:r>
              <a:rPr lang="sv-SE" sz="3200" kern="0" dirty="0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 and </a:t>
            </a:r>
            <a:r>
              <a:rPr lang="sv-SE" sz="3200" kern="0" dirty="0" err="1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counting</a:t>
            </a:r>
            <a:r>
              <a:rPr lang="sv-SE" sz="3200" kern="0" dirty="0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 </a:t>
            </a:r>
            <a:r>
              <a:rPr lang="sv-SE" sz="3200" kern="0" dirty="0" err="1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processes</a:t>
            </a:r>
            <a:endParaRPr lang="sv-SE" sz="3200" kern="0" dirty="0">
              <a:solidFill>
                <a:schemeClr val="bg2"/>
              </a:solidFill>
              <a:latin typeface="Optima Medium" pitchFamily="34" charset="0"/>
              <a:ea typeface="+mn-ea"/>
            </a:endParaRPr>
          </a:p>
          <a:p>
            <a:pPr marL="342900" indent="-342900" eaLnBrk="1" hangingPunct="1">
              <a:spcBef>
                <a:spcPct val="20000"/>
              </a:spcBef>
              <a:defRPr/>
            </a:pPr>
            <a:endParaRPr lang="sv-SE" sz="2400" kern="0" dirty="0">
              <a:solidFill>
                <a:schemeClr val="bg2"/>
              </a:solidFill>
              <a:latin typeface="Optima Medium" pitchFamily="34" charset="0"/>
              <a:ea typeface="+mn-ea"/>
            </a:endParaRPr>
          </a:p>
          <a:p>
            <a:pPr marL="342900" indent="-342900" eaLnBrk="1" hangingPunct="1">
              <a:spcBef>
                <a:spcPct val="20000"/>
              </a:spcBef>
              <a:defRPr/>
            </a:pPr>
            <a:endParaRPr lang="sv-SE" sz="2400" kern="0" dirty="0">
              <a:solidFill>
                <a:schemeClr val="bg2"/>
              </a:solidFill>
              <a:latin typeface="Optima Medium" pitchFamily="34" charset="0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549275"/>
            <a:ext cx="77724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sv-SE" altLang="sv-SE" sz="4000" dirty="0" smtClean="0">
                <a:solidFill>
                  <a:schemeClr val="bg2"/>
                </a:solidFill>
                <a:latin typeface="Optima Medium" pitchFamily="34" charset="0"/>
              </a:rPr>
              <a:t>1. Public access to </a:t>
            </a:r>
            <a:r>
              <a:rPr lang="sv-SE" altLang="sv-SE" sz="4000" dirty="0" err="1" smtClean="0">
                <a:solidFill>
                  <a:schemeClr val="bg2"/>
                </a:solidFill>
                <a:latin typeface="Optima Medium" pitchFamily="34" charset="0"/>
              </a:rPr>
              <a:t>official</a:t>
            </a:r>
            <a:r>
              <a:rPr lang="sv-SE" altLang="sv-SE" sz="4000" dirty="0" smtClean="0">
                <a:solidFill>
                  <a:schemeClr val="bg2"/>
                </a:solidFill>
                <a:latin typeface="Optima Medium" pitchFamily="34" charset="0"/>
              </a:rPr>
              <a:t> </a:t>
            </a:r>
            <a:r>
              <a:rPr lang="sv-SE" altLang="sv-SE" sz="4000" dirty="0" err="1" smtClean="0">
                <a:solidFill>
                  <a:schemeClr val="bg2"/>
                </a:solidFill>
                <a:latin typeface="Optima Medium" pitchFamily="34" charset="0"/>
              </a:rPr>
              <a:t>documents</a:t>
            </a:r>
            <a:endParaRPr lang="sv-SE" altLang="sv-SE" sz="4000" dirty="0" smtClean="0">
              <a:solidFill>
                <a:schemeClr val="bg2"/>
              </a:solidFill>
              <a:latin typeface="Optima Medium" pitchFamily="34" charset="0"/>
            </a:endParaRP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467544" y="2132856"/>
            <a:ext cx="7715250" cy="338437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sv-SE" sz="2800" kern="0" dirty="0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- </a:t>
            </a:r>
            <a:r>
              <a:rPr lang="sv-SE" sz="2800" kern="0" dirty="0" err="1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Constitutional</a:t>
            </a:r>
            <a:r>
              <a:rPr lang="sv-SE" sz="2800" kern="0" dirty="0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 provision</a:t>
            </a:r>
            <a:endParaRPr lang="sv-SE" sz="2800" kern="0" dirty="0">
              <a:solidFill>
                <a:schemeClr val="bg2"/>
              </a:solidFill>
              <a:latin typeface="Optima Medium" pitchFamily="34" charset="0"/>
              <a:ea typeface="+mn-ea"/>
            </a:endParaRPr>
          </a:p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sv-SE" sz="2800" kern="0" dirty="0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- </a:t>
            </a:r>
            <a:r>
              <a:rPr lang="sv-SE" sz="2800" kern="0" dirty="0" err="1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Applicable</a:t>
            </a:r>
            <a:r>
              <a:rPr lang="sv-SE" sz="2800" kern="0" dirty="0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 to the </a:t>
            </a:r>
            <a:r>
              <a:rPr lang="sv-SE" sz="2800" kern="0" dirty="0" err="1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entire</a:t>
            </a:r>
            <a:r>
              <a:rPr lang="sv-SE" sz="2800" kern="0" dirty="0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 public </a:t>
            </a:r>
            <a:r>
              <a:rPr lang="sv-SE" sz="2800" kern="0" dirty="0" err="1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sector</a:t>
            </a:r>
            <a:endParaRPr lang="sv-SE" sz="2800" kern="0" dirty="0">
              <a:solidFill>
                <a:schemeClr val="bg2"/>
              </a:solidFill>
              <a:latin typeface="Optima Medium" pitchFamily="34" charset="0"/>
              <a:ea typeface="+mn-ea"/>
            </a:endParaRPr>
          </a:p>
          <a:p>
            <a:pPr marL="342900" indent="-342900" eaLnBrk="1" hangingPunct="1">
              <a:spcBef>
                <a:spcPct val="20000"/>
              </a:spcBef>
              <a:defRPr/>
            </a:pPr>
            <a:endParaRPr lang="sv-SE" sz="2800" kern="0" dirty="0">
              <a:solidFill>
                <a:schemeClr val="bg2"/>
              </a:solidFill>
              <a:latin typeface="Optima Medium" pitchFamily="34" charset="0"/>
              <a:ea typeface="+mn-ea"/>
            </a:endParaRPr>
          </a:p>
          <a:p>
            <a:pPr eaLnBrk="1" hangingPunct="1">
              <a:spcBef>
                <a:spcPct val="20000"/>
              </a:spcBef>
              <a:defRPr/>
            </a:pPr>
            <a:r>
              <a:rPr lang="sv-SE" sz="2800" kern="0" dirty="0" err="1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Purpose</a:t>
            </a:r>
            <a:r>
              <a:rPr lang="sv-SE" sz="2800" kern="0" dirty="0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: to </a:t>
            </a:r>
            <a:r>
              <a:rPr lang="sv-SE" sz="2800" kern="0" dirty="0" err="1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have</a:t>
            </a:r>
            <a:r>
              <a:rPr lang="sv-SE" sz="2800" kern="0" dirty="0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 </a:t>
            </a:r>
            <a:r>
              <a:rPr lang="sv-SE" sz="2800" kern="0" dirty="0" err="1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transparency</a:t>
            </a:r>
            <a:r>
              <a:rPr lang="sv-SE" sz="2800" kern="0" dirty="0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 in public </a:t>
            </a:r>
            <a:r>
              <a:rPr lang="sv-SE" sz="2800" kern="0" dirty="0" err="1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decision-making</a:t>
            </a:r>
            <a:r>
              <a:rPr lang="sv-SE" sz="2800" kern="0" dirty="0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 and </a:t>
            </a:r>
            <a:r>
              <a:rPr lang="sv-SE" sz="2800" kern="0" dirty="0" err="1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how</a:t>
            </a:r>
            <a:r>
              <a:rPr lang="sv-SE" sz="2800" kern="0" dirty="0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 the public </a:t>
            </a:r>
            <a:r>
              <a:rPr lang="sv-SE" sz="2800" kern="0" dirty="0" err="1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sector</a:t>
            </a:r>
            <a:r>
              <a:rPr lang="sv-SE" sz="2800" kern="0" dirty="0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 </a:t>
            </a:r>
            <a:r>
              <a:rPr lang="sv-SE" sz="2800" kern="0" dirty="0" err="1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conduct</a:t>
            </a:r>
            <a:r>
              <a:rPr lang="sv-SE" sz="2800" kern="0" dirty="0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 </a:t>
            </a:r>
            <a:r>
              <a:rPr lang="sv-SE" sz="2800" kern="0" dirty="0" err="1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their</a:t>
            </a:r>
            <a:r>
              <a:rPr lang="sv-SE" sz="2800" kern="0" dirty="0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 </a:t>
            </a:r>
            <a:r>
              <a:rPr lang="sv-SE" sz="2800" kern="0" dirty="0" err="1" smtClean="0">
                <a:solidFill>
                  <a:schemeClr val="bg2"/>
                </a:solidFill>
                <a:latin typeface="Optima Medium" pitchFamily="34" charset="0"/>
                <a:ea typeface="+mn-ea"/>
              </a:rPr>
              <a:t>duties</a:t>
            </a:r>
            <a:endParaRPr lang="sv-SE" sz="2800" kern="0" dirty="0" smtClean="0">
              <a:solidFill>
                <a:schemeClr val="bg2"/>
              </a:solidFill>
              <a:latin typeface="Optima Medium" pitchFamily="34" charset="0"/>
              <a:ea typeface="+mn-ea"/>
            </a:endParaRPr>
          </a:p>
          <a:p>
            <a:pPr eaLnBrk="1" hangingPunct="1">
              <a:spcBef>
                <a:spcPct val="20000"/>
              </a:spcBef>
              <a:defRPr/>
            </a:pPr>
            <a:endParaRPr lang="sv-SE" sz="2400" kern="0" dirty="0">
              <a:solidFill>
                <a:schemeClr val="bg2"/>
              </a:solidFill>
              <a:latin typeface="Optima Medium" pitchFamily="34" charset="0"/>
              <a:ea typeface="+mn-ea"/>
            </a:endParaRPr>
          </a:p>
          <a:p>
            <a:pPr eaLnBrk="1" hangingPunct="1">
              <a:spcBef>
                <a:spcPct val="20000"/>
              </a:spcBef>
              <a:defRPr/>
            </a:pPr>
            <a:endParaRPr lang="sv-SE" sz="2400" kern="0" dirty="0">
              <a:solidFill>
                <a:schemeClr val="bg2"/>
              </a:solidFill>
              <a:latin typeface="Optima Medium" pitchFamily="34" charset="0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7544" y="476672"/>
            <a:ext cx="8229600" cy="99412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sv-SE" altLang="sv-SE" sz="3600" dirty="0" err="1" smtClean="0">
                <a:solidFill>
                  <a:schemeClr val="bg2"/>
                </a:solidFill>
                <a:latin typeface="Optima Medium" pitchFamily="34" charset="0"/>
              </a:rPr>
              <a:t>What</a:t>
            </a:r>
            <a:r>
              <a:rPr lang="sv-SE" altLang="sv-SE" sz="3600" dirty="0" smtClean="0">
                <a:solidFill>
                  <a:schemeClr val="bg2"/>
                </a:solidFill>
                <a:latin typeface="Optima Medium" pitchFamily="34" charset="0"/>
              </a:rPr>
              <a:t> is an </a:t>
            </a:r>
            <a:r>
              <a:rPr lang="sv-SE" altLang="sv-SE" sz="3600" dirty="0" err="1" smtClean="0">
                <a:solidFill>
                  <a:schemeClr val="bg2"/>
                </a:solidFill>
                <a:latin typeface="Optima Medium" pitchFamily="34" charset="0"/>
              </a:rPr>
              <a:t>official</a:t>
            </a:r>
            <a:r>
              <a:rPr lang="sv-SE" altLang="sv-SE" sz="3600" dirty="0" smtClean="0">
                <a:solidFill>
                  <a:schemeClr val="bg2"/>
                </a:solidFill>
                <a:latin typeface="Optima Medium" pitchFamily="34" charset="0"/>
              </a:rPr>
              <a:t> </a:t>
            </a:r>
            <a:r>
              <a:rPr lang="sv-SE" altLang="sv-SE" sz="3600" dirty="0" err="1" smtClean="0">
                <a:solidFill>
                  <a:schemeClr val="bg2"/>
                </a:solidFill>
                <a:latin typeface="Optima Medium" pitchFamily="34" charset="0"/>
              </a:rPr>
              <a:t>document</a:t>
            </a:r>
            <a:r>
              <a:rPr lang="sv-SE" altLang="sv-SE" sz="3600" dirty="0" smtClean="0">
                <a:solidFill>
                  <a:schemeClr val="bg2"/>
                </a:solidFill>
                <a:latin typeface="Optima Medium" pitchFamily="34" charset="0"/>
              </a:rPr>
              <a:t>?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395536" y="1772817"/>
            <a:ext cx="7786688" cy="3600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Char char="-"/>
            </a:pPr>
            <a:r>
              <a:rPr lang="sv-SE" altLang="sv-SE" sz="2400" dirty="0" err="1" smtClean="0">
                <a:solidFill>
                  <a:schemeClr val="bg2"/>
                </a:solidFill>
                <a:latin typeface="Optima Medium" pitchFamily="34" charset="0"/>
              </a:rPr>
              <a:t>Errands</a:t>
            </a:r>
            <a:r>
              <a:rPr lang="sv-SE" altLang="sv-SE" sz="2400" dirty="0" smtClean="0">
                <a:solidFill>
                  <a:schemeClr val="bg2"/>
                </a:solidFill>
                <a:latin typeface="Optima Medium" pitchFamily="34" charset="0"/>
              </a:rPr>
              <a:t>: </a:t>
            </a:r>
            <a:r>
              <a:rPr lang="sv-SE" altLang="sv-SE" sz="2400" dirty="0" err="1" smtClean="0">
                <a:solidFill>
                  <a:schemeClr val="bg2"/>
                </a:solidFill>
                <a:latin typeface="Optima Medium" pitchFamily="34" charset="0"/>
              </a:rPr>
              <a:t>decisions</a:t>
            </a:r>
            <a:r>
              <a:rPr lang="sv-SE" altLang="sv-SE" sz="2400" dirty="0" smtClean="0">
                <a:solidFill>
                  <a:schemeClr val="bg2"/>
                </a:solidFill>
                <a:latin typeface="Optima Medium" pitchFamily="34" charset="0"/>
              </a:rPr>
              <a:t>, pm:s, reports, policy </a:t>
            </a:r>
            <a:r>
              <a:rPr lang="sv-SE" altLang="sv-SE" sz="2400" dirty="0" err="1" smtClean="0">
                <a:solidFill>
                  <a:schemeClr val="bg2"/>
                </a:solidFill>
                <a:latin typeface="Optima Medium" pitchFamily="34" charset="0"/>
              </a:rPr>
              <a:t>documents</a:t>
            </a:r>
            <a:r>
              <a:rPr lang="sv-SE" altLang="sv-SE" sz="2400" dirty="0" smtClean="0">
                <a:solidFill>
                  <a:schemeClr val="bg2"/>
                </a:solidFill>
                <a:latin typeface="Optima Medium" pitchFamily="34" charset="0"/>
              </a:rPr>
              <a:t>, </a:t>
            </a:r>
            <a:r>
              <a:rPr lang="sv-SE" altLang="sv-SE" sz="2400" dirty="0" err="1" smtClean="0">
                <a:solidFill>
                  <a:schemeClr val="bg2"/>
                </a:solidFill>
                <a:latin typeface="Optima Medium" pitchFamily="34" charset="0"/>
              </a:rPr>
              <a:t>agreements</a:t>
            </a:r>
            <a:r>
              <a:rPr lang="sv-SE" altLang="sv-SE" sz="2400" dirty="0" smtClean="0">
                <a:solidFill>
                  <a:schemeClr val="bg2"/>
                </a:solidFill>
                <a:latin typeface="Optima Medium" pitchFamily="34" charset="0"/>
              </a:rPr>
              <a:t>, </a:t>
            </a:r>
            <a:r>
              <a:rPr lang="sv-SE" altLang="sv-SE" sz="2400" dirty="0" err="1" smtClean="0">
                <a:solidFill>
                  <a:schemeClr val="bg2"/>
                </a:solidFill>
                <a:latin typeface="Optima Medium" pitchFamily="34" charset="0"/>
              </a:rPr>
              <a:t>procurement</a:t>
            </a:r>
            <a:r>
              <a:rPr lang="sv-SE" altLang="sv-SE" sz="2400" dirty="0" smtClean="0">
                <a:solidFill>
                  <a:schemeClr val="bg2"/>
                </a:solidFill>
                <a:latin typeface="Optima Medium" pitchFamily="34" charset="0"/>
              </a:rPr>
              <a:t> etc.</a:t>
            </a:r>
          </a:p>
          <a:p>
            <a:pPr eaLnBrk="1" hangingPunct="1">
              <a:buFontTx/>
              <a:buNone/>
            </a:pPr>
            <a:endParaRPr lang="sv-SE" altLang="sv-SE" sz="2400" dirty="0" smtClean="0">
              <a:solidFill>
                <a:schemeClr val="bg2"/>
              </a:solidFill>
              <a:latin typeface="Optima Medium" pitchFamily="34" charset="0"/>
            </a:endParaRPr>
          </a:p>
          <a:p>
            <a:pPr eaLnBrk="1" hangingPunct="1">
              <a:buFontTx/>
              <a:buNone/>
            </a:pPr>
            <a:r>
              <a:rPr lang="sv-SE" altLang="sv-SE" sz="2400" dirty="0" smtClean="0">
                <a:solidFill>
                  <a:schemeClr val="bg2"/>
                </a:solidFill>
                <a:latin typeface="Optima Medium" pitchFamily="34" charset="0"/>
              </a:rPr>
              <a:t>- 	</a:t>
            </a:r>
            <a:r>
              <a:rPr lang="sv-SE" altLang="sv-SE" sz="2400" dirty="0" smtClean="0">
                <a:solidFill>
                  <a:schemeClr val="bg2"/>
                </a:solidFill>
                <a:latin typeface="Optima Medium" pitchFamily="34" charset="0"/>
              </a:rPr>
              <a:t>Registers – </a:t>
            </a:r>
            <a:r>
              <a:rPr lang="sv-SE" altLang="sv-SE" sz="2400" dirty="0" err="1" smtClean="0">
                <a:solidFill>
                  <a:schemeClr val="bg2"/>
                </a:solidFill>
                <a:latin typeface="Optima Medium" pitchFamily="34" charset="0"/>
              </a:rPr>
              <a:t>surrounded</a:t>
            </a:r>
            <a:r>
              <a:rPr lang="sv-SE" altLang="sv-SE" sz="2400" dirty="0" smtClean="0">
                <a:solidFill>
                  <a:schemeClr val="bg2"/>
                </a:solidFill>
                <a:latin typeface="Optima Medium" pitchFamily="34" charset="0"/>
              </a:rPr>
              <a:t> by </a:t>
            </a:r>
            <a:r>
              <a:rPr lang="sv-SE" altLang="sv-SE" sz="2400" dirty="0" err="1" smtClean="0">
                <a:solidFill>
                  <a:schemeClr val="bg2"/>
                </a:solidFill>
                <a:latin typeface="Optima Medium" pitchFamily="34" charset="0"/>
              </a:rPr>
              <a:t>strict</a:t>
            </a:r>
            <a:r>
              <a:rPr lang="sv-SE" altLang="sv-SE" sz="2400" dirty="0" smtClean="0">
                <a:solidFill>
                  <a:schemeClr val="bg2"/>
                </a:solidFill>
                <a:latin typeface="Optima Medium" pitchFamily="34" charset="0"/>
              </a:rPr>
              <a:t> </a:t>
            </a:r>
            <a:r>
              <a:rPr lang="sv-SE" altLang="sv-SE" sz="2400" dirty="0" err="1" smtClean="0">
                <a:solidFill>
                  <a:schemeClr val="bg2"/>
                </a:solidFill>
                <a:latin typeface="Optima Medium" pitchFamily="34" charset="0"/>
              </a:rPr>
              <a:t>frameworks</a:t>
            </a:r>
            <a:endParaRPr lang="sv-SE" altLang="sv-SE" sz="2400" dirty="0" smtClean="0">
              <a:solidFill>
                <a:schemeClr val="bg2"/>
              </a:solidFill>
              <a:latin typeface="Optima Medium" pitchFamily="34" charset="0"/>
            </a:endParaRPr>
          </a:p>
          <a:p>
            <a:pPr eaLnBrk="1" hangingPunct="1">
              <a:buFontTx/>
              <a:buChar char="-"/>
            </a:pPr>
            <a:endParaRPr lang="sv-SE" altLang="sv-SE" sz="2400" dirty="0" smtClean="0">
              <a:solidFill>
                <a:schemeClr val="bg2"/>
              </a:solidFill>
              <a:latin typeface="Optima Medium" pitchFamily="34" charset="0"/>
            </a:endParaRPr>
          </a:p>
          <a:p>
            <a:pPr eaLnBrk="1" hangingPunct="1">
              <a:buFontTx/>
              <a:buChar char="-"/>
            </a:pPr>
            <a:r>
              <a:rPr lang="sv-SE" altLang="sv-SE" sz="2400" dirty="0" err="1" smtClean="0">
                <a:solidFill>
                  <a:schemeClr val="bg2"/>
                </a:solidFill>
                <a:latin typeface="Optima Medium" pitchFamily="34" charset="0"/>
              </a:rPr>
              <a:t>E-mail</a:t>
            </a:r>
            <a:r>
              <a:rPr lang="sv-SE" altLang="sv-SE" sz="2400" dirty="0" smtClean="0">
                <a:solidFill>
                  <a:schemeClr val="bg2"/>
                </a:solidFill>
                <a:latin typeface="Optima Medium" pitchFamily="34" charset="0"/>
              </a:rPr>
              <a:t> </a:t>
            </a:r>
            <a:r>
              <a:rPr lang="sv-SE" altLang="sv-SE" sz="2400" dirty="0" err="1" smtClean="0">
                <a:solidFill>
                  <a:schemeClr val="bg2"/>
                </a:solidFill>
                <a:latin typeface="Optima Medium" pitchFamily="34" charset="0"/>
              </a:rPr>
              <a:t>conversations</a:t>
            </a:r>
            <a:endParaRPr lang="sv-SE" altLang="sv-SE" sz="2400" dirty="0" smtClean="0">
              <a:solidFill>
                <a:schemeClr val="bg2"/>
              </a:solidFill>
              <a:latin typeface="Optima Medium" pitchFamily="34" charset="0"/>
            </a:endParaRPr>
          </a:p>
          <a:p>
            <a:pPr eaLnBrk="1" hangingPunct="1">
              <a:buFontTx/>
              <a:buNone/>
            </a:pPr>
            <a:endParaRPr lang="sv-SE" altLang="sv-SE" sz="2400" dirty="0" smtClean="0">
              <a:solidFill>
                <a:schemeClr val="bg2"/>
              </a:solidFill>
              <a:latin typeface="Optima Medium" pitchFamily="34" charset="0"/>
            </a:endParaRPr>
          </a:p>
          <a:p>
            <a:pPr eaLnBrk="1" hangingPunct="1">
              <a:buFontTx/>
              <a:buChar char="-"/>
            </a:pPr>
            <a:r>
              <a:rPr lang="sv-SE" altLang="sv-SE" sz="2400" dirty="0" err="1" smtClean="0">
                <a:solidFill>
                  <a:schemeClr val="bg2"/>
                </a:solidFill>
                <a:latin typeface="Optima Medium" pitchFamily="34" charset="0"/>
              </a:rPr>
              <a:t>Correspondence</a:t>
            </a:r>
            <a:r>
              <a:rPr lang="sv-SE" altLang="sv-SE" sz="2400" dirty="0" smtClean="0">
                <a:solidFill>
                  <a:schemeClr val="bg2"/>
                </a:solidFill>
                <a:latin typeface="Optima Medium" pitchFamily="34" charset="0"/>
              </a:rPr>
              <a:t> to and from the public </a:t>
            </a:r>
            <a:r>
              <a:rPr lang="sv-SE" altLang="sv-SE" sz="2400" dirty="0" err="1" smtClean="0">
                <a:solidFill>
                  <a:schemeClr val="bg2"/>
                </a:solidFill>
                <a:latin typeface="Optima Medium" pitchFamily="34" charset="0"/>
              </a:rPr>
              <a:t>sector</a:t>
            </a:r>
            <a:endParaRPr lang="sv-SE" altLang="sv-SE" sz="2400" dirty="0" smtClean="0">
              <a:solidFill>
                <a:schemeClr val="bg2"/>
              </a:solidFill>
              <a:latin typeface="Optima Medium" pitchFamily="34" charset="0"/>
            </a:endParaRPr>
          </a:p>
          <a:p>
            <a:pPr eaLnBrk="1" hangingPunct="1">
              <a:buFontTx/>
              <a:buNone/>
            </a:pPr>
            <a:endParaRPr lang="sv-SE" altLang="sv-SE" sz="2400" dirty="0" smtClean="0">
              <a:solidFill>
                <a:schemeClr val="bg2"/>
              </a:solidFill>
              <a:latin typeface="Optima Medium" pitchFamily="34" charset="0"/>
            </a:endParaRPr>
          </a:p>
          <a:p>
            <a:pPr eaLnBrk="1" hangingPunct="1">
              <a:buFontTx/>
              <a:buNone/>
            </a:pPr>
            <a:endParaRPr lang="sv-SE" altLang="sv-SE" sz="2400" dirty="0" smtClean="0">
              <a:solidFill>
                <a:schemeClr val="bg2"/>
              </a:solidFill>
              <a:latin typeface="Optima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3568" y="620688"/>
            <a:ext cx="8013328" cy="9937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sv-SE" altLang="sv-SE" sz="3600" dirty="0" smtClean="0">
                <a:solidFill>
                  <a:schemeClr val="bg2"/>
                </a:solidFill>
                <a:latin typeface="Optima Medium" pitchFamily="34" charset="0"/>
              </a:rPr>
              <a:t>Limitations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7544" y="2276872"/>
            <a:ext cx="8229600" cy="254888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Char char="-"/>
            </a:pPr>
            <a:r>
              <a:rPr lang="sv-SE" altLang="sv-SE" sz="2400" dirty="0" err="1" smtClean="0">
                <a:solidFill>
                  <a:schemeClr val="bg2"/>
                </a:solidFill>
                <a:latin typeface="Optima Medium" pitchFamily="34" charset="0"/>
              </a:rPr>
              <a:t>Errands</a:t>
            </a:r>
            <a:r>
              <a:rPr lang="sv-SE" altLang="sv-SE" sz="2400" dirty="0" smtClean="0">
                <a:solidFill>
                  <a:schemeClr val="bg2"/>
                </a:solidFill>
                <a:latin typeface="Optima Medium" pitchFamily="34" charset="0"/>
              </a:rPr>
              <a:t> </a:t>
            </a:r>
            <a:r>
              <a:rPr lang="sv-SE" altLang="sv-SE" sz="2400" dirty="0" err="1" smtClean="0">
                <a:solidFill>
                  <a:schemeClr val="bg2"/>
                </a:solidFill>
                <a:latin typeface="Optima Medium" pitchFamily="34" charset="0"/>
              </a:rPr>
              <a:t>concerning</a:t>
            </a:r>
            <a:r>
              <a:rPr lang="sv-SE" altLang="sv-SE" sz="2400" dirty="0" smtClean="0">
                <a:solidFill>
                  <a:schemeClr val="bg2"/>
                </a:solidFill>
                <a:latin typeface="Optima Medium" pitchFamily="34" charset="0"/>
              </a:rPr>
              <a:t> the </a:t>
            </a:r>
            <a:r>
              <a:rPr lang="sv-SE" altLang="sv-SE" sz="2400" dirty="0" err="1" smtClean="0">
                <a:solidFill>
                  <a:schemeClr val="bg2"/>
                </a:solidFill>
                <a:latin typeface="Optima Medium" pitchFamily="34" charset="0"/>
              </a:rPr>
              <a:t>security</a:t>
            </a:r>
            <a:r>
              <a:rPr lang="sv-SE" altLang="sv-SE" sz="2400" dirty="0" smtClean="0">
                <a:solidFill>
                  <a:schemeClr val="bg2"/>
                </a:solidFill>
                <a:latin typeface="Optima Medium" pitchFamily="34" charset="0"/>
              </a:rPr>
              <a:t> of the </a:t>
            </a:r>
            <a:r>
              <a:rPr lang="sv-SE" altLang="sv-SE" sz="2400" dirty="0" err="1" smtClean="0">
                <a:solidFill>
                  <a:schemeClr val="bg2"/>
                </a:solidFill>
                <a:latin typeface="Optima Medium" pitchFamily="34" charset="0"/>
              </a:rPr>
              <a:t>Realm</a:t>
            </a:r>
            <a:endParaRPr lang="sv-SE" altLang="sv-SE" sz="2400" dirty="0" smtClean="0">
              <a:solidFill>
                <a:schemeClr val="bg2"/>
              </a:solidFill>
              <a:latin typeface="Optima Medium" pitchFamily="34" charset="0"/>
            </a:endParaRPr>
          </a:p>
          <a:p>
            <a:pPr eaLnBrk="1" hangingPunct="1">
              <a:buFontTx/>
              <a:buChar char="-"/>
            </a:pPr>
            <a:r>
              <a:rPr lang="sv-SE" altLang="sv-SE" sz="2400" dirty="0" smtClean="0">
                <a:solidFill>
                  <a:schemeClr val="bg2"/>
                </a:solidFill>
                <a:latin typeface="Optima Medium" pitchFamily="34" charset="0"/>
              </a:rPr>
              <a:t>Central </a:t>
            </a:r>
            <a:r>
              <a:rPr lang="sv-SE" altLang="sv-SE" sz="2400" dirty="0" err="1" smtClean="0">
                <a:solidFill>
                  <a:schemeClr val="bg2"/>
                </a:solidFill>
                <a:latin typeface="Optima Medium" pitchFamily="34" charset="0"/>
              </a:rPr>
              <a:t>fiscal</a:t>
            </a:r>
            <a:r>
              <a:rPr lang="sv-SE" altLang="sv-SE" sz="2400" dirty="0" smtClean="0">
                <a:solidFill>
                  <a:schemeClr val="bg2"/>
                </a:solidFill>
                <a:latin typeface="Optima Medium" pitchFamily="34" charset="0"/>
              </a:rPr>
              <a:t> </a:t>
            </a:r>
            <a:r>
              <a:rPr lang="sv-SE" altLang="sv-SE" sz="2400" dirty="0" err="1" smtClean="0">
                <a:solidFill>
                  <a:schemeClr val="bg2"/>
                </a:solidFill>
                <a:latin typeface="Optima Medium" pitchFamily="34" charset="0"/>
              </a:rPr>
              <a:t>errands</a:t>
            </a:r>
            <a:endParaRPr lang="sv-SE" altLang="sv-SE" sz="2400" dirty="0" smtClean="0">
              <a:solidFill>
                <a:schemeClr val="bg2"/>
              </a:solidFill>
              <a:latin typeface="Optima Medium" pitchFamily="34" charset="0"/>
            </a:endParaRPr>
          </a:p>
          <a:p>
            <a:pPr eaLnBrk="1" hangingPunct="1">
              <a:buFontTx/>
              <a:buChar char="-"/>
            </a:pPr>
            <a:r>
              <a:rPr lang="sv-SE" altLang="sv-SE" sz="2400" dirty="0" err="1" smtClean="0">
                <a:solidFill>
                  <a:schemeClr val="bg2"/>
                </a:solidFill>
                <a:latin typeface="Optima Medium" pitchFamily="34" charset="0"/>
              </a:rPr>
              <a:t>Protection</a:t>
            </a:r>
            <a:r>
              <a:rPr lang="sv-SE" altLang="sv-SE" sz="2400" dirty="0" smtClean="0">
                <a:solidFill>
                  <a:schemeClr val="bg2"/>
                </a:solidFill>
                <a:latin typeface="Optima Medium" pitchFamily="34" charset="0"/>
              </a:rPr>
              <a:t> or personal </a:t>
            </a:r>
            <a:r>
              <a:rPr lang="sv-SE" altLang="sv-SE" sz="2400" dirty="0" err="1" smtClean="0">
                <a:solidFill>
                  <a:schemeClr val="bg2"/>
                </a:solidFill>
                <a:latin typeface="Optima Medium" pitchFamily="34" charset="0"/>
              </a:rPr>
              <a:t>circumstances</a:t>
            </a:r>
            <a:r>
              <a:rPr lang="sv-SE" altLang="sv-SE" sz="2400" dirty="0" smtClean="0">
                <a:solidFill>
                  <a:schemeClr val="bg2"/>
                </a:solidFill>
                <a:latin typeface="Optima Medium" pitchFamily="34" charset="0"/>
              </a:rPr>
              <a:t> of private </a:t>
            </a:r>
            <a:r>
              <a:rPr lang="sv-SE" altLang="sv-SE" sz="2400" dirty="0" err="1" smtClean="0">
                <a:solidFill>
                  <a:schemeClr val="bg2"/>
                </a:solidFill>
                <a:latin typeface="Optima Medium" pitchFamily="34" charset="0"/>
              </a:rPr>
              <a:t>subjects</a:t>
            </a:r>
            <a:endParaRPr lang="sv-SE" altLang="sv-SE" sz="2400" dirty="0" smtClean="0">
              <a:solidFill>
                <a:schemeClr val="bg2"/>
              </a:solidFill>
              <a:latin typeface="Optima Medium" pitchFamily="34" charset="0"/>
            </a:endParaRPr>
          </a:p>
          <a:p>
            <a:pPr eaLnBrk="1" hangingPunct="1">
              <a:buNone/>
            </a:pPr>
            <a:endParaRPr lang="sv-SE" altLang="sv-SE" sz="2400" dirty="0" smtClean="0">
              <a:solidFill>
                <a:schemeClr val="bg2"/>
              </a:solidFill>
              <a:latin typeface="Optima Medium" pitchFamily="34" charset="0"/>
            </a:endParaRPr>
          </a:p>
          <a:p>
            <a:pPr eaLnBrk="1" hangingPunct="1">
              <a:buNone/>
            </a:pPr>
            <a:endParaRPr lang="sv-SE" altLang="sv-SE" sz="2400" dirty="0" smtClean="0">
              <a:solidFill>
                <a:schemeClr val="bg2"/>
              </a:solidFill>
              <a:latin typeface="Optima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sv-SE" altLang="sv-SE" sz="3600" dirty="0" err="1" smtClean="0">
                <a:solidFill>
                  <a:schemeClr val="bg2"/>
                </a:solidFill>
                <a:latin typeface="Optima Medium" pitchFamily="34" charset="0"/>
              </a:rPr>
              <a:t>How</a:t>
            </a:r>
            <a:r>
              <a:rPr lang="sv-SE" altLang="sv-SE" sz="3600" dirty="0" smtClean="0">
                <a:solidFill>
                  <a:schemeClr val="bg2"/>
                </a:solidFill>
                <a:latin typeface="Optima Medium" pitchFamily="34" charset="0"/>
              </a:rPr>
              <a:t> </a:t>
            </a:r>
            <a:r>
              <a:rPr lang="sv-SE" altLang="sv-SE" sz="3600" dirty="0" err="1" smtClean="0">
                <a:solidFill>
                  <a:schemeClr val="bg2"/>
                </a:solidFill>
                <a:latin typeface="Optima Medium" pitchFamily="34" charset="0"/>
              </a:rPr>
              <a:t>does</a:t>
            </a:r>
            <a:r>
              <a:rPr lang="sv-SE" altLang="sv-SE" sz="3600" dirty="0" smtClean="0">
                <a:solidFill>
                  <a:schemeClr val="bg2"/>
                </a:solidFill>
                <a:latin typeface="Optima Medium" pitchFamily="34" charset="0"/>
              </a:rPr>
              <a:t> this </a:t>
            </a:r>
            <a:r>
              <a:rPr lang="sv-SE" altLang="sv-SE" sz="3600" dirty="0" err="1" smtClean="0">
                <a:solidFill>
                  <a:schemeClr val="bg2"/>
                </a:solidFill>
                <a:latin typeface="Optima Medium" pitchFamily="34" charset="0"/>
              </a:rPr>
              <a:t>apply</a:t>
            </a:r>
            <a:r>
              <a:rPr lang="sv-SE" altLang="sv-SE" sz="3600" dirty="0" smtClean="0">
                <a:solidFill>
                  <a:schemeClr val="bg2"/>
                </a:solidFill>
                <a:latin typeface="Optima Medium" pitchFamily="34" charset="0"/>
              </a:rPr>
              <a:t> to the </a:t>
            </a:r>
            <a:r>
              <a:rPr lang="sv-SE" altLang="sv-SE" sz="3600" dirty="0" err="1" smtClean="0">
                <a:solidFill>
                  <a:schemeClr val="bg2"/>
                </a:solidFill>
                <a:latin typeface="Optima Medium" pitchFamily="34" charset="0"/>
              </a:rPr>
              <a:t>election</a:t>
            </a:r>
            <a:r>
              <a:rPr lang="sv-SE" altLang="sv-SE" sz="3600" dirty="0" smtClean="0">
                <a:solidFill>
                  <a:schemeClr val="bg2"/>
                </a:solidFill>
                <a:latin typeface="Optima Medium" pitchFamily="34" charset="0"/>
              </a:rPr>
              <a:t> administration?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456384"/>
          </a:xfrm>
        </p:spPr>
        <p:txBody>
          <a:bodyPr/>
          <a:lstStyle/>
          <a:p>
            <a:pPr>
              <a:buFontTx/>
              <a:buChar char="-"/>
            </a:pP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Electoral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 roll</a:t>
            </a:r>
          </a:p>
          <a:p>
            <a:pPr>
              <a:buFontTx/>
              <a:buChar char="-"/>
            </a:pP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Candidate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 registers</a:t>
            </a:r>
          </a:p>
          <a:p>
            <a:pPr>
              <a:buFontTx/>
              <a:buChar char="-"/>
            </a:pP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Decisions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 on party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denominations</a:t>
            </a:r>
            <a:endParaRPr lang="sv-SE" sz="2800" dirty="0" smtClean="0">
              <a:solidFill>
                <a:schemeClr val="bg2"/>
              </a:solidFill>
              <a:latin typeface="Optima Medium"/>
            </a:endParaRPr>
          </a:p>
          <a:p>
            <a:pPr>
              <a:buFontTx/>
              <a:buChar char="-"/>
            </a:pP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General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scrutiny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 of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errands</a:t>
            </a:r>
            <a:endParaRPr lang="sv-SE" sz="2800" dirty="0" smtClean="0">
              <a:solidFill>
                <a:schemeClr val="bg2"/>
              </a:solidFill>
              <a:latin typeface="Optima Medium"/>
            </a:endParaRPr>
          </a:p>
          <a:p>
            <a:pPr>
              <a:buNone/>
            </a:pPr>
            <a:endParaRPr lang="sv-SE" sz="2800" dirty="0" smtClean="0">
              <a:solidFill>
                <a:schemeClr val="bg2"/>
              </a:solidFill>
              <a:latin typeface="Optima Medium"/>
            </a:endParaRPr>
          </a:p>
          <a:p>
            <a:pPr>
              <a:buNone/>
            </a:pP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Used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 by media, general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people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,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parties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, researchers </a:t>
            </a:r>
            <a:endParaRPr lang="sv-SE" sz="2800" dirty="0">
              <a:solidFill>
                <a:schemeClr val="bg2"/>
              </a:solidFill>
              <a:latin typeface="Optima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sv-SE" altLang="sv-SE" sz="3600" dirty="0" smtClean="0">
                <a:solidFill>
                  <a:schemeClr val="bg2"/>
                </a:solidFill>
                <a:latin typeface="Optima Medium" pitchFamily="34" charset="0"/>
              </a:rPr>
              <a:t>2. Public </a:t>
            </a:r>
            <a:r>
              <a:rPr lang="sv-SE" altLang="sv-SE" sz="3600" dirty="0" err="1" smtClean="0">
                <a:solidFill>
                  <a:schemeClr val="bg2"/>
                </a:solidFill>
                <a:latin typeface="Optima Medium" pitchFamily="34" charset="0"/>
              </a:rPr>
              <a:t>voting</a:t>
            </a:r>
            <a:r>
              <a:rPr lang="sv-SE" altLang="sv-SE" sz="3600" dirty="0" smtClean="0">
                <a:solidFill>
                  <a:schemeClr val="bg2"/>
                </a:solidFill>
                <a:latin typeface="Optima Medium" pitchFamily="34" charset="0"/>
              </a:rPr>
              <a:t> and </a:t>
            </a:r>
            <a:r>
              <a:rPr lang="sv-SE" altLang="sv-SE" sz="3600" dirty="0" err="1" smtClean="0">
                <a:solidFill>
                  <a:schemeClr val="bg2"/>
                </a:solidFill>
                <a:latin typeface="Optima Medium" pitchFamily="34" charset="0"/>
              </a:rPr>
              <a:t>counting</a:t>
            </a:r>
            <a:r>
              <a:rPr lang="sv-SE" altLang="sv-SE" sz="3600" dirty="0" smtClean="0">
                <a:solidFill>
                  <a:schemeClr val="bg2"/>
                </a:solidFill>
                <a:latin typeface="Optima Medium" pitchFamily="34" charset="0"/>
              </a:rPr>
              <a:t> </a:t>
            </a:r>
            <a:r>
              <a:rPr lang="sv-SE" altLang="sv-SE" sz="3600" dirty="0" err="1" smtClean="0">
                <a:solidFill>
                  <a:schemeClr val="bg2"/>
                </a:solidFill>
                <a:latin typeface="Optima Medium" pitchFamily="34" charset="0"/>
              </a:rPr>
              <a:t>processes</a:t>
            </a:r>
            <a:endParaRPr lang="sv-SE" altLang="sv-SE" sz="3600" dirty="0" smtClean="0">
              <a:solidFill>
                <a:schemeClr val="bg2"/>
              </a:solidFill>
              <a:latin typeface="Optima Medium" pitchFamily="34" charset="0"/>
            </a:endParaRPr>
          </a:p>
        </p:txBody>
      </p:sp>
      <p:sp>
        <p:nvSpPr>
          <p:cNvPr id="4" name="Platshållare för innehåll 3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>
              <a:buFontTx/>
              <a:buChar char="-"/>
            </a:pP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Access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guaranteed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 by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law</a:t>
            </a:r>
            <a:endParaRPr lang="sv-SE" sz="2800" dirty="0" smtClean="0">
              <a:solidFill>
                <a:schemeClr val="bg2"/>
              </a:solidFill>
              <a:latin typeface="Optima Medium"/>
            </a:endParaRPr>
          </a:p>
          <a:p>
            <a:pPr>
              <a:buFontTx/>
              <a:buChar char="-"/>
            </a:pP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Therefore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 – no permission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needed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 for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observers</a:t>
            </a:r>
            <a:endParaRPr lang="sv-SE" sz="2800" dirty="0" smtClean="0">
              <a:solidFill>
                <a:schemeClr val="bg2"/>
              </a:solidFill>
              <a:latin typeface="Optima Medium"/>
            </a:endParaRPr>
          </a:p>
          <a:p>
            <a:pPr>
              <a:buNone/>
            </a:pPr>
            <a:endParaRPr lang="sv-SE" sz="2800" dirty="0" smtClean="0">
              <a:solidFill>
                <a:schemeClr val="bg2"/>
              </a:solidFill>
              <a:latin typeface="Optima Medium"/>
            </a:endParaRPr>
          </a:p>
          <a:p>
            <a:pPr>
              <a:buNone/>
            </a:pP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Limitation: access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only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 under the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condition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 that the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processes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 are not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disturbed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.</a:t>
            </a:r>
          </a:p>
          <a:p>
            <a:pPr>
              <a:buFontTx/>
              <a:buChar char="-"/>
            </a:pPr>
            <a:endParaRPr lang="sv-SE" dirty="0" smtClean="0">
              <a:solidFill>
                <a:schemeClr val="bg2"/>
              </a:solidFill>
              <a:latin typeface="Optima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sv-SE" altLang="sv-SE" sz="3600" dirty="0" err="1" smtClean="0">
                <a:solidFill>
                  <a:schemeClr val="bg2"/>
                </a:solidFill>
                <a:latin typeface="Optima Medium" pitchFamily="34" charset="0"/>
              </a:rPr>
              <a:t>What</a:t>
            </a:r>
            <a:r>
              <a:rPr lang="sv-SE" altLang="sv-SE" sz="3600" dirty="0" smtClean="0">
                <a:solidFill>
                  <a:schemeClr val="bg2"/>
                </a:solidFill>
                <a:latin typeface="Optima Medium" pitchFamily="34" charset="0"/>
              </a:rPr>
              <a:t> </a:t>
            </a:r>
            <a:r>
              <a:rPr lang="sv-SE" altLang="sv-SE" sz="3600" dirty="0" err="1" smtClean="0">
                <a:solidFill>
                  <a:schemeClr val="bg2"/>
                </a:solidFill>
                <a:latin typeface="Optima Medium" pitchFamily="34" charset="0"/>
              </a:rPr>
              <a:t>does</a:t>
            </a:r>
            <a:r>
              <a:rPr lang="sv-SE" altLang="sv-SE" sz="3600" dirty="0" smtClean="0">
                <a:solidFill>
                  <a:schemeClr val="bg2"/>
                </a:solidFill>
                <a:latin typeface="Optima Medium" pitchFamily="34" charset="0"/>
              </a:rPr>
              <a:t> this access </a:t>
            </a:r>
            <a:r>
              <a:rPr lang="sv-SE" altLang="sv-SE" sz="3600" dirty="0" err="1" smtClean="0">
                <a:solidFill>
                  <a:schemeClr val="bg2"/>
                </a:solidFill>
                <a:latin typeface="Optima Medium" pitchFamily="34" charset="0"/>
              </a:rPr>
              <a:t>mean</a:t>
            </a:r>
            <a:r>
              <a:rPr lang="sv-SE" altLang="sv-SE" sz="3600" dirty="0" smtClean="0">
                <a:solidFill>
                  <a:schemeClr val="bg2"/>
                </a:solidFill>
                <a:latin typeface="Optima Medium" pitchFamily="34" charset="0"/>
              </a:rPr>
              <a:t> for </a:t>
            </a:r>
            <a:r>
              <a:rPr lang="sv-SE" altLang="sv-SE" sz="3600" dirty="0" err="1" smtClean="0">
                <a:solidFill>
                  <a:schemeClr val="bg2"/>
                </a:solidFill>
                <a:latin typeface="Optima Medium" pitchFamily="34" charset="0"/>
              </a:rPr>
              <a:t>election</a:t>
            </a:r>
            <a:r>
              <a:rPr lang="sv-SE" altLang="sv-SE" sz="3600" dirty="0" smtClean="0">
                <a:solidFill>
                  <a:schemeClr val="bg2"/>
                </a:solidFill>
                <a:latin typeface="Optima Medium" pitchFamily="34" charset="0"/>
              </a:rPr>
              <a:t> </a:t>
            </a:r>
            <a:r>
              <a:rPr lang="sv-SE" altLang="sv-SE" sz="3600" dirty="0" err="1" smtClean="0">
                <a:solidFill>
                  <a:schemeClr val="bg2"/>
                </a:solidFill>
                <a:latin typeface="Optima Medium" pitchFamily="34" charset="0"/>
              </a:rPr>
              <a:t>stakeholders</a:t>
            </a:r>
            <a:r>
              <a:rPr lang="sv-SE" altLang="sv-SE" sz="3600" dirty="0" smtClean="0">
                <a:solidFill>
                  <a:schemeClr val="bg2"/>
                </a:solidFill>
                <a:latin typeface="Optima Medium" pitchFamily="34" charset="0"/>
              </a:rPr>
              <a:t>?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176464"/>
          </a:xfrm>
        </p:spPr>
        <p:txBody>
          <a:bodyPr/>
          <a:lstStyle/>
          <a:p>
            <a:pPr>
              <a:buFontTx/>
              <a:buChar char="-"/>
            </a:pP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The administration: it makes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us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do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better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!</a:t>
            </a:r>
          </a:p>
          <a:p>
            <a:pPr>
              <a:buFontTx/>
              <a:buChar char="-"/>
            </a:pP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The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parties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: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creates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 an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open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 landscape for fair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competition</a:t>
            </a:r>
            <a:endParaRPr lang="sv-SE" sz="2800" dirty="0" smtClean="0">
              <a:solidFill>
                <a:schemeClr val="bg2"/>
              </a:solidFill>
              <a:latin typeface="Optima Medium"/>
            </a:endParaRPr>
          </a:p>
          <a:p>
            <a:pPr>
              <a:buFontTx/>
              <a:buChar char="-"/>
            </a:pP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The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voters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: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creates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good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opportunities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 to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follow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 -  and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judge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 -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decision-makers</a:t>
            </a:r>
            <a:endParaRPr lang="sv-SE" sz="2800" dirty="0" smtClean="0">
              <a:solidFill>
                <a:schemeClr val="bg2"/>
              </a:solidFill>
              <a:latin typeface="Optima Medium"/>
            </a:endParaRPr>
          </a:p>
          <a:p>
            <a:pPr>
              <a:buNone/>
            </a:pPr>
            <a:endParaRPr lang="sv-SE" sz="2800" dirty="0" smtClean="0">
              <a:solidFill>
                <a:schemeClr val="bg2"/>
              </a:solidFill>
              <a:latin typeface="Optima Medium"/>
            </a:endParaRPr>
          </a:p>
          <a:p>
            <a:pPr>
              <a:buNone/>
            </a:pP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Provides the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possibility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 to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increased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knowlede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 of the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electoral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 process</a:t>
            </a:r>
          </a:p>
          <a:p>
            <a:pPr>
              <a:buNone/>
            </a:pPr>
            <a:endParaRPr lang="sv-SE" sz="2800" dirty="0" smtClean="0">
              <a:solidFill>
                <a:schemeClr val="bg2"/>
              </a:solidFill>
              <a:latin typeface="Optima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sv-SE" altLang="sv-SE" sz="3600" dirty="0" smtClean="0">
                <a:solidFill>
                  <a:schemeClr val="bg2"/>
                </a:solidFill>
                <a:latin typeface="Optima Medium" pitchFamily="34" charset="0"/>
              </a:rPr>
              <a:t>Outlook </a:t>
            </a:r>
            <a:r>
              <a:rPr lang="sv-SE" altLang="sv-SE" sz="3600" dirty="0" err="1" smtClean="0">
                <a:solidFill>
                  <a:schemeClr val="bg2"/>
                </a:solidFill>
                <a:latin typeface="Optima Medium" pitchFamily="34" charset="0"/>
              </a:rPr>
              <a:t>towards</a:t>
            </a:r>
            <a:r>
              <a:rPr lang="sv-SE" altLang="sv-SE" sz="3600" dirty="0" smtClean="0">
                <a:solidFill>
                  <a:schemeClr val="bg2"/>
                </a:solidFill>
                <a:latin typeface="Optima Medium" pitchFamily="34" charset="0"/>
              </a:rPr>
              <a:t> the </a:t>
            </a:r>
            <a:r>
              <a:rPr lang="sv-SE" altLang="sv-SE" sz="3600" dirty="0" err="1" smtClean="0">
                <a:solidFill>
                  <a:schemeClr val="bg2"/>
                </a:solidFill>
                <a:latin typeface="Optima Medium" pitchFamily="34" charset="0"/>
              </a:rPr>
              <a:t>future</a:t>
            </a:r>
            <a:endParaRPr lang="sv-SE" altLang="sv-SE" sz="3600" dirty="0" smtClean="0">
              <a:solidFill>
                <a:schemeClr val="bg2"/>
              </a:solidFill>
              <a:latin typeface="Optima Medium" pitchFamily="34" charset="0"/>
            </a:endParaRPr>
          </a:p>
        </p:txBody>
      </p:sp>
      <p:sp>
        <p:nvSpPr>
          <p:cNvPr id="4" name="Platshållare för innehåll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96952"/>
          </a:xfrm>
        </p:spPr>
        <p:txBody>
          <a:bodyPr/>
          <a:lstStyle/>
          <a:p>
            <a:pPr>
              <a:buFontTx/>
              <a:buChar char="-"/>
            </a:pP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Transparency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 and access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become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increasingly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 inresting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also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 for the general public</a:t>
            </a:r>
          </a:p>
          <a:p>
            <a:pPr>
              <a:buFontTx/>
              <a:buChar char="-"/>
            </a:pP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Access to registers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raises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questions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 on personal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integrity</a:t>
            </a:r>
            <a:endParaRPr lang="sv-SE" sz="2800" dirty="0" smtClean="0">
              <a:solidFill>
                <a:schemeClr val="bg2"/>
              </a:solidFill>
              <a:latin typeface="Optima Medium"/>
            </a:endParaRPr>
          </a:p>
          <a:p>
            <a:pPr>
              <a:buFontTx/>
              <a:buChar char="-"/>
            </a:pP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Increased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 multinational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decisionmaking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creating</a:t>
            </a:r>
            <a:r>
              <a:rPr lang="sv-SE" sz="2800" dirty="0" smtClean="0">
                <a:solidFill>
                  <a:schemeClr val="bg2"/>
                </a:solidFill>
                <a:latin typeface="Optima Medium"/>
              </a:rPr>
              <a:t> </a:t>
            </a:r>
            <a:r>
              <a:rPr lang="sv-SE" sz="2800" dirty="0" err="1" smtClean="0">
                <a:solidFill>
                  <a:schemeClr val="bg2"/>
                </a:solidFill>
                <a:latin typeface="Optima Medium"/>
              </a:rPr>
              <a:t>challenges</a:t>
            </a:r>
            <a:endParaRPr lang="sv-SE" sz="2800" dirty="0" smtClean="0">
              <a:solidFill>
                <a:schemeClr val="bg2"/>
              </a:solidFill>
              <a:latin typeface="Optima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om presentation">
  <a:themeElements>
    <a:clrScheme name="Tom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om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1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128" charset="-128"/>
          </a:defRPr>
        </a:defPPr>
      </a:lstStyle>
    </a:lnDef>
  </a:objectDefaults>
  <a:extraClrSchemeLst>
    <a:extraClrScheme>
      <a:clrScheme name="Tom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npassad formgivning">
  <a:themeElements>
    <a:clrScheme name="Anpassad 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npassad 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1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128" charset="-128"/>
          </a:defRPr>
        </a:defPPr>
      </a:lstStyle>
    </a:lnDef>
  </a:objectDefaults>
  <a:extraClrSchemeLst>
    <a:extraClrScheme>
      <a:clrScheme name="Anpassad 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passad 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passad 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passad 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passad 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passad 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passad 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passad 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passad 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passad 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passad 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passad 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1285</TotalTime>
  <Words>281</Words>
  <Application>Microsoft Office PowerPoint</Application>
  <PresentationFormat>Bildspel på skärmen (4:3)</PresentationFormat>
  <Paragraphs>60</Paragraphs>
  <Slides>10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Bildrubriker</vt:lpstr>
      </vt:variant>
      <vt:variant>
        <vt:i4>10</vt:i4>
      </vt:variant>
    </vt:vector>
  </HeadingPairs>
  <TitlesOfParts>
    <vt:vector size="12" baseType="lpstr">
      <vt:lpstr>Tom presentation</vt:lpstr>
      <vt:lpstr>Anpassad formgivning</vt:lpstr>
      <vt:lpstr>Public access to documents &amp; public voting and counting processes - Sweden  </vt:lpstr>
      <vt:lpstr>Public access – a key feature towards transparency</vt:lpstr>
      <vt:lpstr>1. Public access to official documents</vt:lpstr>
      <vt:lpstr>What is an official document?</vt:lpstr>
      <vt:lpstr>Limitations</vt:lpstr>
      <vt:lpstr>How does this apply to the election administration?</vt:lpstr>
      <vt:lpstr>2. Public voting and counting processes</vt:lpstr>
      <vt:lpstr>What does this access mean for election stakeholders?</vt:lpstr>
      <vt:lpstr>Outlook towards the future</vt:lpstr>
      <vt:lpstr>Bild 10</vt:lpstr>
    </vt:vector>
  </TitlesOfParts>
  <Company>Jonas Bergqvist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VÄLKOMMEN TILL VALMYNDIGHETEN</dc:title>
  <dc:creator>Jonas Bergqvist</dc:creator>
  <cp:lastModifiedBy>Kristina Lemon</cp:lastModifiedBy>
  <cp:revision>59</cp:revision>
  <cp:lastPrinted>2008-03-26T10:09:05Z</cp:lastPrinted>
  <dcterms:created xsi:type="dcterms:W3CDTF">2008-03-07T14:41:46Z</dcterms:created>
  <dcterms:modified xsi:type="dcterms:W3CDTF">2015-03-30T10:20:25Z</dcterms:modified>
</cp:coreProperties>
</file>