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56" r:id="rId2"/>
    <p:sldId id="318" r:id="rId3"/>
    <p:sldId id="290" r:id="rId4"/>
    <p:sldId id="302" r:id="rId5"/>
    <p:sldId id="317" r:id="rId6"/>
    <p:sldId id="303" r:id="rId7"/>
    <p:sldId id="304" r:id="rId8"/>
    <p:sldId id="296" r:id="rId9"/>
    <p:sldId id="310" r:id="rId10"/>
    <p:sldId id="295" r:id="rId11"/>
    <p:sldId id="307" r:id="rId12"/>
    <p:sldId id="309" r:id="rId13"/>
    <p:sldId id="294" r:id="rId14"/>
    <p:sldId id="301"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80808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01" autoAdjust="0"/>
    <p:restoredTop sz="70027" autoAdjust="0"/>
  </p:normalViewPr>
  <p:slideViewPr>
    <p:cSldViewPr>
      <p:cViewPr varScale="1">
        <p:scale>
          <a:sx n="90" d="100"/>
          <a:sy n="90" d="100"/>
        </p:scale>
        <p:origin x="-14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D8E402-EA17-41CC-B1E1-9B50B1FECC32}" type="datetimeFigureOut">
              <a:rPr lang="en-US" smtClean="0"/>
              <a:pPr/>
              <a:t>3/31/15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417E211-3C09-46CE-B644-46AED82C10CE}" type="slidenum">
              <a:rPr lang="en-US" smtClean="0"/>
              <a:pPr/>
              <a:t>‹#›</a:t>
            </a:fld>
            <a:endParaRPr lang="en-US"/>
          </a:p>
        </p:txBody>
      </p:sp>
    </p:spTree>
    <p:extLst>
      <p:ext uri="{BB962C8B-B14F-4D97-AF65-F5344CB8AC3E}">
        <p14:creationId xmlns:p14="http://schemas.microsoft.com/office/powerpoint/2010/main" val="23804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17E211-3C09-46CE-B644-46AED82C10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B4463D73-60BD-9043-BF31-19AE617CF6EB}" type="slidenum">
              <a:rPr lang="en-US" sz="1300">
                <a:solidFill>
                  <a:schemeClr val="tx1"/>
                </a:solidFill>
                <a:latin typeface="Arial" charset="0"/>
              </a:rPr>
              <a:pPr eaLnBrk="1" hangingPunct="1"/>
              <a:t>11</a:t>
            </a:fld>
            <a:endParaRPr lang="en-US" sz="1300">
              <a:solidFill>
                <a:schemeClr val="tx1"/>
              </a:solidFill>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B4463D73-60BD-9043-BF31-19AE617CF6EB}" type="slidenum">
              <a:rPr lang="en-US" sz="1300">
                <a:solidFill>
                  <a:schemeClr val="tx1"/>
                </a:solidFill>
                <a:latin typeface="Arial" charset="0"/>
              </a:rPr>
              <a:pPr eaLnBrk="1" hangingPunct="1"/>
              <a:t>12</a:t>
            </a:fld>
            <a:endParaRPr lang="en-US" sz="1300">
              <a:solidFill>
                <a:schemeClr val="tx1"/>
              </a:solidFill>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8CFA74E5-F55A-7848-8E05-CE976F203E6D}" type="slidenum">
              <a:rPr lang="en-US" sz="1300">
                <a:solidFill>
                  <a:schemeClr val="tx1"/>
                </a:solidFill>
                <a:latin typeface="Arial" charset="0"/>
              </a:rPr>
              <a:pPr eaLnBrk="1" hangingPunct="1"/>
              <a:t>13</a:t>
            </a:fld>
            <a:endParaRPr lang="en-US" sz="1300">
              <a:solidFill>
                <a:schemeClr val="tx1"/>
              </a:solidFill>
              <a:latin typeface="Arial" charset="0"/>
            </a:endParaRPr>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38D0B47B-C6DF-BA4D-8D07-A7B4483B78ED}" type="slidenum">
              <a:rPr lang="en-US" sz="1300">
                <a:solidFill>
                  <a:schemeClr val="tx1"/>
                </a:solidFill>
                <a:latin typeface="Arial" charset="0"/>
              </a:rPr>
              <a:pPr eaLnBrk="1" hangingPunct="1"/>
              <a:t>2</a:t>
            </a:fld>
            <a:endParaRPr lang="en-US" sz="1300">
              <a:solidFill>
                <a:schemeClr val="tx1"/>
              </a:solidFill>
              <a:latin typeface="Arial"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84069124-D1A3-3E4E-BDB6-A9998BDA5BA4}" type="slidenum">
              <a:rPr lang="en-US" sz="1300">
                <a:solidFill>
                  <a:schemeClr val="tx1"/>
                </a:solidFill>
                <a:latin typeface="Arial" charset="0"/>
              </a:rPr>
              <a:pPr eaLnBrk="1" hangingPunct="1"/>
              <a:t>3</a:t>
            </a:fld>
            <a:endParaRPr lang="en-US" sz="1300">
              <a:solidFill>
                <a:schemeClr val="tx1"/>
              </a:solidFill>
              <a:latin typeface="Arial" charset="0"/>
            </a:endParaRPr>
          </a:p>
        </p:txBody>
      </p:sp>
      <p:sp>
        <p:nvSpPr>
          <p:cNvPr id="7170" name="Rectangle 1026"/>
          <p:cNvSpPr>
            <a:spLocks noGrp="1" noRot="1" noChangeAspect="1" noChangeArrowheads="1" noTextEdit="1"/>
          </p:cNvSpPr>
          <p:nvPr>
            <p:ph type="sldImg"/>
          </p:nvPr>
        </p:nvSpPr>
        <p:spPr>
          <a:ln/>
        </p:spPr>
      </p:sp>
      <p:sp>
        <p:nvSpPr>
          <p:cNvPr id="71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84069124-D1A3-3E4E-BDB6-A9998BDA5BA4}" type="slidenum">
              <a:rPr lang="en-US" sz="1300">
                <a:solidFill>
                  <a:schemeClr val="tx1"/>
                </a:solidFill>
                <a:latin typeface="Arial" charset="0"/>
              </a:rPr>
              <a:pPr eaLnBrk="1" hangingPunct="1"/>
              <a:t>4</a:t>
            </a:fld>
            <a:endParaRPr lang="en-US" sz="1300">
              <a:solidFill>
                <a:schemeClr val="tx1"/>
              </a:solidFill>
              <a:latin typeface="Arial" charset="0"/>
            </a:endParaRPr>
          </a:p>
        </p:txBody>
      </p:sp>
      <p:sp>
        <p:nvSpPr>
          <p:cNvPr id="7170" name="Rectangle 1026"/>
          <p:cNvSpPr>
            <a:spLocks noGrp="1" noRot="1" noChangeAspect="1" noChangeArrowheads="1" noTextEdit="1"/>
          </p:cNvSpPr>
          <p:nvPr>
            <p:ph type="sldImg"/>
          </p:nvPr>
        </p:nvSpPr>
        <p:spPr>
          <a:ln/>
        </p:spPr>
      </p:sp>
      <p:sp>
        <p:nvSpPr>
          <p:cNvPr id="71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7E211-3C09-46CE-B644-46AED82C10CE}" type="slidenum">
              <a:rPr lang="en-US" smtClean="0"/>
              <a:pPr/>
              <a:t>6</a:t>
            </a:fld>
            <a:endParaRPr lang="en-US"/>
          </a:p>
        </p:txBody>
      </p:sp>
    </p:spTree>
    <p:extLst>
      <p:ext uri="{BB962C8B-B14F-4D97-AF65-F5344CB8AC3E}">
        <p14:creationId xmlns:p14="http://schemas.microsoft.com/office/powerpoint/2010/main" val="379296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7E211-3C09-46CE-B644-46AED82C10CE}" type="slidenum">
              <a:rPr lang="en-US" smtClean="0"/>
              <a:pPr/>
              <a:t>7</a:t>
            </a:fld>
            <a:endParaRPr lang="en-US"/>
          </a:p>
        </p:txBody>
      </p:sp>
    </p:spTree>
    <p:extLst>
      <p:ext uri="{BB962C8B-B14F-4D97-AF65-F5344CB8AC3E}">
        <p14:creationId xmlns:p14="http://schemas.microsoft.com/office/powerpoint/2010/main" val="298834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A25D2187-2E60-E749-A464-29105127131B}" type="slidenum">
              <a:rPr lang="en-US" sz="1300">
                <a:solidFill>
                  <a:schemeClr val="tx1"/>
                </a:solidFill>
                <a:latin typeface="Arial" charset="0"/>
              </a:rPr>
              <a:pPr eaLnBrk="1" hangingPunct="1"/>
              <a:t>8</a:t>
            </a:fld>
            <a:endParaRPr lang="en-US" sz="1300">
              <a:solidFill>
                <a:schemeClr val="tx1"/>
              </a:solidFill>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A25D2187-2E60-E749-A464-29105127131B}" type="slidenum">
              <a:rPr lang="en-US" sz="1300">
                <a:solidFill>
                  <a:schemeClr val="tx1"/>
                </a:solidFill>
                <a:latin typeface="Arial" charset="0"/>
              </a:rPr>
              <a:pPr eaLnBrk="1" hangingPunct="1"/>
              <a:t>9</a:t>
            </a:fld>
            <a:endParaRPr lang="en-US" sz="1300">
              <a:solidFill>
                <a:schemeClr val="tx1"/>
              </a:solidFill>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1"/>
                </a:solidFill>
                <a:latin typeface="Tahoma" charset="0"/>
                <a:ea typeface="ＭＳ Ｐゴシック" charset="0"/>
                <a:cs typeface="ＭＳ Ｐゴシック" charset="0"/>
              </a:defRPr>
            </a:lvl1pPr>
            <a:lvl2pPr marL="785372" indent="-302066" eaLnBrk="0" hangingPunct="0">
              <a:defRPr sz="3000">
                <a:solidFill>
                  <a:schemeClr val="bg1"/>
                </a:solidFill>
                <a:latin typeface="Tahoma" charset="0"/>
                <a:ea typeface="ＭＳ Ｐゴシック" charset="0"/>
              </a:defRPr>
            </a:lvl2pPr>
            <a:lvl3pPr marL="1208265" indent="-241653" eaLnBrk="0" hangingPunct="0">
              <a:defRPr sz="3000">
                <a:solidFill>
                  <a:schemeClr val="bg1"/>
                </a:solidFill>
                <a:latin typeface="Tahoma" charset="0"/>
                <a:ea typeface="ＭＳ Ｐゴシック" charset="0"/>
              </a:defRPr>
            </a:lvl3pPr>
            <a:lvl4pPr marL="1691571" indent="-241653" eaLnBrk="0" hangingPunct="0">
              <a:defRPr sz="3000">
                <a:solidFill>
                  <a:schemeClr val="bg1"/>
                </a:solidFill>
                <a:latin typeface="Tahoma" charset="0"/>
                <a:ea typeface="ＭＳ Ｐゴシック" charset="0"/>
              </a:defRPr>
            </a:lvl4pPr>
            <a:lvl5pPr marL="2174878" indent="-241653" eaLnBrk="0" hangingPunct="0">
              <a:defRPr sz="3000">
                <a:solidFill>
                  <a:schemeClr val="bg1"/>
                </a:solidFill>
                <a:latin typeface="Tahoma" charset="0"/>
                <a:ea typeface="ＭＳ Ｐゴシック" charset="0"/>
              </a:defRPr>
            </a:lvl5pPr>
            <a:lvl6pPr marL="2658184" indent="-241653" algn="ctr" eaLnBrk="0" fontAlgn="base" hangingPunct="0">
              <a:spcBef>
                <a:spcPct val="20000"/>
              </a:spcBef>
              <a:spcAft>
                <a:spcPct val="0"/>
              </a:spcAft>
              <a:defRPr sz="3000">
                <a:solidFill>
                  <a:schemeClr val="bg1"/>
                </a:solidFill>
                <a:latin typeface="Tahoma" charset="0"/>
                <a:ea typeface="ＭＳ Ｐゴシック" charset="0"/>
              </a:defRPr>
            </a:lvl6pPr>
            <a:lvl7pPr marL="3141490" indent="-241653" algn="ctr" eaLnBrk="0" fontAlgn="base" hangingPunct="0">
              <a:spcBef>
                <a:spcPct val="20000"/>
              </a:spcBef>
              <a:spcAft>
                <a:spcPct val="0"/>
              </a:spcAft>
              <a:defRPr sz="3000">
                <a:solidFill>
                  <a:schemeClr val="bg1"/>
                </a:solidFill>
                <a:latin typeface="Tahoma" charset="0"/>
                <a:ea typeface="ＭＳ Ｐゴシック" charset="0"/>
              </a:defRPr>
            </a:lvl7pPr>
            <a:lvl8pPr marL="3624796" indent="-241653" algn="ctr" eaLnBrk="0" fontAlgn="base" hangingPunct="0">
              <a:spcBef>
                <a:spcPct val="20000"/>
              </a:spcBef>
              <a:spcAft>
                <a:spcPct val="0"/>
              </a:spcAft>
              <a:defRPr sz="3000">
                <a:solidFill>
                  <a:schemeClr val="bg1"/>
                </a:solidFill>
                <a:latin typeface="Tahoma" charset="0"/>
                <a:ea typeface="ＭＳ Ｐゴシック" charset="0"/>
              </a:defRPr>
            </a:lvl8pPr>
            <a:lvl9pPr marL="4108102" indent="-241653" algn="ctr" eaLnBrk="0" fontAlgn="base" hangingPunct="0">
              <a:spcBef>
                <a:spcPct val="20000"/>
              </a:spcBef>
              <a:spcAft>
                <a:spcPct val="0"/>
              </a:spcAft>
              <a:defRPr sz="3000">
                <a:solidFill>
                  <a:schemeClr val="bg1"/>
                </a:solidFill>
                <a:latin typeface="Tahoma" charset="0"/>
                <a:ea typeface="ＭＳ Ｐゴシック" charset="0"/>
              </a:defRPr>
            </a:lvl9pPr>
          </a:lstStyle>
          <a:p>
            <a:pPr eaLnBrk="1" hangingPunct="1"/>
            <a:fld id="{B4463D73-60BD-9043-BF31-19AE617CF6EB}" type="slidenum">
              <a:rPr lang="en-US" sz="1300">
                <a:solidFill>
                  <a:schemeClr val="tx1"/>
                </a:solidFill>
                <a:latin typeface="Arial" charset="0"/>
              </a:rPr>
              <a:pPr eaLnBrk="1" hangingPunct="1"/>
              <a:t>10</a:t>
            </a:fld>
            <a:endParaRPr lang="en-US" sz="1300">
              <a:solidFill>
                <a:schemeClr val="tx1"/>
              </a:solidFill>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EE7F100-F903-443A-B4C3-E118527BD02C}" type="datetimeFigureOut">
              <a:rPr lang="en-US" smtClean="0"/>
              <a:pPr/>
              <a:t>3/31/15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DA7188-295D-4BE3-9AC3-FF2F4C20A8D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7F100-F903-443A-B4C3-E118527BD02C}" type="datetimeFigureOut">
              <a:rPr lang="en-US" smtClean="0"/>
              <a:pPr/>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7188-295D-4BE3-9AC3-FF2F4C20A8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7F100-F903-443A-B4C3-E118527BD02C}" type="datetimeFigureOut">
              <a:rPr lang="en-US" smtClean="0"/>
              <a:pPr/>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7188-295D-4BE3-9AC3-FF2F4C20A8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E7F100-F903-443A-B4C3-E118527BD02C}" type="datetimeFigureOut">
              <a:rPr lang="en-US" smtClean="0"/>
              <a:pPr/>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A7188-295D-4BE3-9AC3-FF2F4C20A8D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E7F100-F903-443A-B4C3-E118527BD02C}" type="datetimeFigureOut">
              <a:rPr lang="en-US" smtClean="0"/>
              <a:pPr/>
              <a:t>3/31/15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DA7188-295D-4BE3-9AC3-FF2F4C20A8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EE7F100-F903-443A-B4C3-E118527BD02C}" type="datetimeFigureOut">
              <a:rPr lang="en-US" smtClean="0"/>
              <a:pPr/>
              <a:t>3/31/15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A7188-295D-4BE3-9AC3-FF2F4C20A8D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E7F100-F903-443A-B4C3-E118527BD02C}" type="datetimeFigureOut">
              <a:rPr lang="en-US" smtClean="0"/>
              <a:pPr/>
              <a:t>3/31/15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A7188-295D-4BE3-9AC3-FF2F4C20A8D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E7F100-F903-443A-B4C3-E118527BD02C}" type="datetimeFigureOut">
              <a:rPr lang="en-US" smtClean="0"/>
              <a:pPr/>
              <a:t>3/31/15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A7188-295D-4BE3-9AC3-FF2F4C20A8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F100-F903-443A-B4C3-E118527BD02C}" type="datetimeFigureOut">
              <a:rPr lang="en-US" smtClean="0"/>
              <a:pPr/>
              <a:t>3/31/15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A7188-295D-4BE3-9AC3-FF2F4C20A8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E7F100-F903-443A-B4C3-E118527BD02C}" type="datetimeFigureOut">
              <a:rPr lang="en-US" smtClean="0"/>
              <a:pPr/>
              <a:t>3/31/15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A7188-295D-4BE3-9AC3-FF2F4C20A8D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E7F100-F903-443A-B4C3-E118527BD02C}" type="datetimeFigureOut">
              <a:rPr lang="en-US" smtClean="0"/>
              <a:pPr/>
              <a:t>3/31/15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FDA7188-295D-4BE3-9AC3-FF2F4C20A8D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EE7F100-F903-443A-B4C3-E118527BD02C}" type="datetimeFigureOut">
              <a:rPr lang="en-US" smtClean="0"/>
              <a:pPr/>
              <a:t>3/31/15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DA7188-295D-4BE3-9AC3-FF2F4C20A8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uzel@memo98.s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33800"/>
            <a:ext cx="6934200" cy="1981200"/>
          </a:xfrm>
        </p:spPr>
        <p:txBody>
          <a:bodyPr>
            <a:normAutofit/>
          </a:bodyPr>
          <a:lstStyle/>
          <a:p>
            <a:r>
              <a:rPr lang="en-US" sz="3600" dirty="0" err="1" smtClean="0">
                <a:latin typeface="Calibri" pitchFamily="34" charset="0"/>
                <a:cs typeface="Calibri" pitchFamily="34" charset="0"/>
              </a:rPr>
              <a:t>Rasťo</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Kužel</a:t>
            </a:r>
            <a:endParaRPr lang="en-US" sz="3600" dirty="0" smtClean="0">
              <a:latin typeface="Calibri" pitchFamily="34" charset="0"/>
              <a:cs typeface="Calibri" pitchFamily="34" charset="0"/>
            </a:endParaRPr>
          </a:p>
          <a:p>
            <a:r>
              <a:rPr lang="en-US" sz="3600" dirty="0" smtClean="0">
                <a:latin typeface="Calibri" pitchFamily="34" charset="0"/>
                <a:cs typeface="Calibri" pitchFamily="34" charset="0"/>
              </a:rPr>
              <a:t>Media &amp; Election Analyst </a:t>
            </a:r>
          </a:p>
          <a:p>
            <a:r>
              <a:rPr lang="en-US" sz="3600" dirty="0" smtClean="0">
                <a:latin typeface="Calibri" pitchFamily="34" charset="0"/>
                <a:cs typeface="Calibri" pitchFamily="34" charset="0"/>
                <a:hlinkClick r:id="rId3"/>
              </a:rPr>
              <a:t>kuzel@memo98.sk</a:t>
            </a:r>
            <a:endParaRPr lang="en-US" sz="3600"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2" name="Title 1"/>
          <p:cNvSpPr>
            <a:spLocks noGrp="1"/>
          </p:cNvSpPr>
          <p:nvPr>
            <p:ph type="ctrTitle"/>
          </p:nvPr>
        </p:nvSpPr>
        <p:spPr>
          <a:xfrm>
            <a:off x="914400" y="1371600"/>
            <a:ext cx="7315200" cy="1828800"/>
          </a:xfrm>
        </p:spPr>
        <p:txBody>
          <a:bodyPr>
            <a:noAutofit/>
          </a:bodyPr>
          <a:lstStyle/>
          <a:p>
            <a:r>
              <a:rPr lang="en-US" sz="3600" dirty="0" smtClean="0">
                <a:latin typeface="Calibri" pitchFamily="34" charset="0"/>
                <a:cs typeface="Calibri" pitchFamily="34" charset="0"/>
              </a:rPr>
              <a:t>Media Monitoring During Electoral Processes</a:t>
            </a:r>
            <a:endParaRPr lang="en-US" sz="36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219200"/>
            <a:ext cx="7772400" cy="609600"/>
          </a:xfrm>
        </p:spPr>
        <p:txBody>
          <a:bodyPr>
            <a:normAutofit fontScale="90000"/>
          </a:bodyPr>
          <a:lstStyle/>
          <a:p>
            <a:r>
              <a:rPr lang="en-US" dirty="0" err="1" smtClean="0">
                <a:solidFill>
                  <a:srgbClr val="FFFFFF"/>
                </a:solidFill>
                <a:latin typeface="Garamond" charset="0"/>
              </a:rPr>
              <a:t>BiH</a:t>
            </a:r>
            <a:r>
              <a:rPr lang="en-US" dirty="0" smtClean="0">
                <a:solidFill>
                  <a:srgbClr val="FFFFFF"/>
                </a:solidFill>
                <a:latin typeface="Garamond" charset="0"/>
              </a:rPr>
              <a:t> General Elections 2015</a:t>
            </a:r>
            <a:endParaRPr lang="en-US" dirty="0">
              <a:solidFill>
                <a:srgbClr val="FFFFFF"/>
              </a:solidFill>
              <a:latin typeface="Garamond" charset="0"/>
            </a:endParaRPr>
          </a:p>
        </p:txBody>
      </p:sp>
      <p:sp>
        <p:nvSpPr>
          <p:cNvPr id="24579" name="Rectangle 3"/>
          <p:cNvSpPr>
            <a:spLocks noGrp="1" noChangeArrowheads="1"/>
          </p:cNvSpPr>
          <p:nvPr>
            <p:ph sz="quarter" idx="1"/>
          </p:nvPr>
        </p:nvSpPr>
        <p:spPr>
          <a:xfrm>
            <a:off x="457200" y="2209800"/>
            <a:ext cx="8229600" cy="4114800"/>
          </a:xfrm>
        </p:spPr>
        <p:txBody>
          <a:bodyPr/>
          <a:lstStyle/>
          <a:p>
            <a:endParaRPr lang="en-US" dirty="0">
              <a:latin typeface="Garamond" charset="0"/>
            </a:endParaRPr>
          </a:p>
          <a:p>
            <a:r>
              <a:rPr lang="en-US" dirty="0"/>
              <a:t>The Communications Regulatory Agency (CRA) is responsible for the regulation of broadcasters and is tasked with adjudicating complaints related to the activities of broadcast media in general, as well as during elections. Its sanctioning powers range from warnings to withdrawal of licenses. </a:t>
            </a:r>
          </a:p>
          <a:p>
            <a:endParaRPr lang="en-US" dirty="0">
              <a:latin typeface="Garamond" charset="0"/>
            </a:endParaRPr>
          </a:p>
        </p:txBody>
      </p:sp>
    </p:spTree>
    <p:extLst>
      <p:ext uri="{BB962C8B-B14F-4D97-AF65-F5344CB8AC3E}">
        <p14:creationId xmlns:p14="http://schemas.microsoft.com/office/powerpoint/2010/main" val="462973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p:cTn id="12"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219200"/>
            <a:ext cx="7772400" cy="609600"/>
          </a:xfrm>
        </p:spPr>
        <p:txBody>
          <a:bodyPr>
            <a:normAutofit fontScale="90000"/>
          </a:bodyPr>
          <a:lstStyle/>
          <a:p>
            <a:r>
              <a:rPr lang="en-US" dirty="0" err="1" smtClean="0">
                <a:solidFill>
                  <a:srgbClr val="FFFFFF"/>
                </a:solidFill>
                <a:latin typeface="Garamond" charset="0"/>
              </a:rPr>
              <a:t>BiH</a:t>
            </a:r>
            <a:r>
              <a:rPr lang="en-US" dirty="0" smtClean="0">
                <a:solidFill>
                  <a:srgbClr val="FFFFFF"/>
                </a:solidFill>
                <a:latin typeface="Garamond" charset="0"/>
              </a:rPr>
              <a:t> General Elections 2015</a:t>
            </a:r>
            <a:endParaRPr lang="en-US" dirty="0">
              <a:solidFill>
                <a:srgbClr val="FFFFFF"/>
              </a:solidFill>
              <a:latin typeface="Garamond" charset="0"/>
            </a:endParaRPr>
          </a:p>
        </p:txBody>
      </p:sp>
      <p:sp>
        <p:nvSpPr>
          <p:cNvPr id="24579" name="Rectangle 3"/>
          <p:cNvSpPr>
            <a:spLocks noGrp="1" noChangeArrowheads="1"/>
          </p:cNvSpPr>
          <p:nvPr>
            <p:ph sz="quarter" idx="1"/>
          </p:nvPr>
        </p:nvSpPr>
        <p:spPr>
          <a:xfrm>
            <a:off x="457200" y="2209800"/>
            <a:ext cx="8229600" cy="4114800"/>
          </a:xfrm>
        </p:spPr>
        <p:txBody>
          <a:bodyPr>
            <a:normAutofit fontScale="92500" lnSpcReduction="10000"/>
          </a:bodyPr>
          <a:lstStyle/>
          <a:p>
            <a:endParaRPr lang="en-US" dirty="0">
              <a:latin typeface="Garamond" charset="0"/>
            </a:endParaRPr>
          </a:p>
          <a:p>
            <a:pPr algn="just"/>
            <a:r>
              <a:rPr lang="en-US" dirty="0"/>
              <a:t>A total of 11 election-related complaints were filed with the CRA; a relatively small number when contrasted with the bias noted by civil society media monitoring in the pre-election period. </a:t>
            </a:r>
            <a:endParaRPr lang="en-US" dirty="0" smtClean="0"/>
          </a:p>
          <a:p>
            <a:pPr algn="just"/>
            <a:r>
              <a:rPr lang="en-US" dirty="0" smtClean="0"/>
              <a:t>The </a:t>
            </a:r>
            <a:r>
              <a:rPr lang="en-US" dirty="0"/>
              <a:t>CRA does not conduct its own systematic monitoring of the media and only acts upon complaints received. The law regulating the CRA does not set deadlines for the review of complaints and none of the complaints received in the pre-election period were decided upon before election day. Combined with the lack of a proactive approach by the CRA to identify violations, this undermined the effective enforcement of several media-related regulations.</a:t>
            </a:r>
          </a:p>
          <a:p>
            <a:endParaRPr lang="en-US" dirty="0">
              <a:latin typeface="Garamond" charset="0"/>
            </a:endParaRPr>
          </a:p>
        </p:txBody>
      </p:sp>
    </p:spTree>
    <p:extLst>
      <p:ext uri="{BB962C8B-B14F-4D97-AF65-F5344CB8AC3E}">
        <p14:creationId xmlns:p14="http://schemas.microsoft.com/office/powerpoint/2010/main" val="1512917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p:cTn id="12"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p:cTn id="17"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219200"/>
            <a:ext cx="7772400" cy="609600"/>
          </a:xfrm>
        </p:spPr>
        <p:txBody>
          <a:bodyPr>
            <a:normAutofit fontScale="90000"/>
          </a:bodyPr>
          <a:lstStyle/>
          <a:p>
            <a:r>
              <a:rPr lang="en-US" dirty="0" err="1" smtClean="0">
                <a:solidFill>
                  <a:srgbClr val="FFFFFF"/>
                </a:solidFill>
                <a:latin typeface="Garamond" charset="0"/>
              </a:rPr>
              <a:t>BiH</a:t>
            </a:r>
            <a:r>
              <a:rPr lang="en-US" dirty="0" smtClean="0">
                <a:solidFill>
                  <a:srgbClr val="FFFFFF"/>
                </a:solidFill>
                <a:latin typeface="Garamond" charset="0"/>
              </a:rPr>
              <a:t> General Elections 2015</a:t>
            </a:r>
            <a:endParaRPr lang="en-US" dirty="0">
              <a:solidFill>
                <a:srgbClr val="FFFFFF"/>
              </a:solidFill>
              <a:latin typeface="Garamond" charset="0"/>
            </a:endParaRPr>
          </a:p>
        </p:txBody>
      </p:sp>
      <p:sp>
        <p:nvSpPr>
          <p:cNvPr id="24579" name="Rectangle 3"/>
          <p:cNvSpPr>
            <a:spLocks noGrp="1" noChangeArrowheads="1"/>
          </p:cNvSpPr>
          <p:nvPr>
            <p:ph sz="quarter" idx="1"/>
          </p:nvPr>
        </p:nvSpPr>
        <p:spPr>
          <a:xfrm>
            <a:off x="457200" y="2209800"/>
            <a:ext cx="8229600" cy="4114800"/>
          </a:xfrm>
        </p:spPr>
        <p:txBody>
          <a:bodyPr>
            <a:normAutofit/>
          </a:bodyPr>
          <a:lstStyle/>
          <a:p>
            <a:endParaRPr lang="en-US" dirty="0">
              <a:latin typeface="Garamond" charset="0"/>
            </a:endParaRPr>
          </a:p>
          <a:p>
            <a:pPr algn="just"/>
            <a:r>
              <a:rPr lang="en-US" dirty="0" smtClean="0"/>
              <a:t>OSCE</a:t>
            </a:r>
            <a:r>
              <a:rPr lang="en-US" dirty="0"/>
              <a:t>/</a:t>
            </a:r>
            <a:r>
              <a:rPr lang="en-US" dirty="0" smtClean="0"/>
              <a:t>ODIHR </a:t>
            </a:r>
            <a:r>
              <a:rPr lang="en-US" dirty="0" smtClean="0"/>
              <a:t>recommended:</a:t>
            </a:r>
          </a:p>
          <a:p>
            <a:pPr algn="just"/>
            <a:r>
              <a:rPr lang="en-US" dirty="0" smtClean="0"/>
              <a:t>The </a:t>
            </a:r>
            <a:r>
              <a:rPr lang="en-US" dirty="0"/>
              <a:t>law should provide clear deadlines for the timely adjudication of media-related complaints. In addition, the CRA should act upon its initiative and could be mandated to conduct systematic monitoring of the broadcasters’ election coverage and their compliance with the rules and regulations.</a:t>
            </a:r>
          </a:p>
          <a:p>
            <a:pPr algn="just"/>
            <a:endParaRPr lang="en-US" dirty="0">
              <a:latin typeface="Garamond" charset="0"/>
            </a:endParaRPr>
          </a:p>
        </p:txBody>
      </p:sp>
    </p:spTree>
    <p:extLst>
      <p:ext uri="{BB962C8B-B14F-4D97-AF65-F5344CB8AC3E}">
        <p14:creationId xmlns:p14="http://schemas.microsoft.com/office/powerpoint/2010/main" val="1093259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p:cTn id="12"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p:cTn id="17"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066800"/>
            <a:ext cx="7772400" cy="609600"/>
          </a:xfrm>
        </p:spPr>
        <p:txBody>
          <a:bodyPr>
            <a:normAutofit fontScale="90000"/>
          </a:bodyPr>
          <a:lstStyle/>
          <a:p>
            <a:r>
              <a:rPr lang="en-US" b="1" dirty="0" smtClean="0">
                <a:solidFill>
                  <a:srgbClr val="FFFFFF"/>
                </a:solidFill>
                <a:latin typeface="Garamond" charset="0"/>
              </a:rPr>
              <a:t>Media monitoring by regulators? </a:t>
            </a:r>
            <a:endParaRPr lang="en-US" b="1" dirty="0">
              <a:solidFill>
                <a:srgbClr val="FFFFFF"/>
              </a:solidFill>
              <a:latin typeface="Garamond" charset="0"/>
            </a:endParaRPr>
          </a:p>
        </p:txBody>
      </p:sp>
      <p:sp>
        <p:nvSpPr>
          <p:cNvPr id="23555" name="Rectangle 3"/>
          <p:cNvSpPr>
            <a:spLocks noGrp="1" noChangeArrowheads="1"/>
          </p:cNvSpPr>
          <p:nvPr>
            <p:ph sz="quarter" idx="1"/>
          </p:nvPr>
        </p:nvSpPr>
        <p:spPr>
          <a:xfrm>
            <a:off x="457200" y="2057400"/>
            <a:ext cx="8229600" cy="4267200"/>
          </a:xfrm>
        </p:spPr>
        <p:txBody>
          <a:bodyPr/>
          <a:lstStyle/>
          <a:p>
            <a:r>
              <a:rPr lang="en-US" dirty="0" smtClean="0">
                <a:latin typeface="Garamond" charset="0"/>
              </a:rPr>
              <a:t>Media regulators or EMBs?</a:t>
            </a:r>
            <a:endParaRPr lang="en-US" dirty="0">
              <a:latin typeface="Garamond" charset="0"/>
            </a:endParaRPr>
          </a:p>
          <a:p>
            <a:r>
              <a:rPr lang="en-US" dirty="0" smtClean="0"/>
              <a:t>The </a:t>
            </a:r>
            <a:r>
              <a:rPr lang="en-US" dirty="0"/>
              <a:t>establishment of </a:t>
            </a:r>
            <a:r>
              <a:rPr lang="en-US" dirty="0" smtClean="0"/>
              <a:t>a systematic </a:t>
            </a:r>
            <a:r>
              <a:rPr lang="en-US" dirty="0"/>
              <a:t>media monitoring during an election campaign would assist a media regulator in identification of any inequitable and preferential coverage of contestants and in taking prompt corrective action.</a:t>
            </a:r>
          </a:p>
          <a:p>
            <a:r>
              <a:rPr lang="en-US" b="1" dirty="0" smtClean="0">
                <a:solidFill>
                  <a:srgbClr val="FFFFFF"/>
                </a:solidFill>
                <a:latin typeface="Garamond" charset="0"/>
              </a:rPr>
              <a:t>Conducting </a:t>
            </a:r>
            <a:r>
              <a:rPr lang="en-US" b="1" dirty="0">
                <a:solidFill>
                  <a:srgbClr val="FFFFFF"/>
                </a:solidFill>
                <a:latin typeface="Garamond" charset="0"/>
              </a:rPr>
              <a:t>the monitoring in house or outsourcing?</a:t>
            </a:r>
            <a:endParaRPr lang="en-US" dirty="0" smtClean="0">
              <a:latin typeface="Garamond" charset="0"/>
            </a:endParaRPr>
          </a:p>
          <a:p>
            <a:r>
              <a:rPr lang="en-US" dirty="0" smtClean="0">
                <a:latin typeface="Garamond" charset="0"/>
              </a:rPr>
              <a:t>Advantages &amp; disadvantages</a:t>
            </a:r>
          </a:p>
          <a:p>
            <a:pPr marL="0" indent="0">
              <a:buNone/>
            </a:pPr>
            <a:endParaRPr lang="en-US" dirty="0">
              <a:latin typeface="Garamond" charset="0"/>
            </a:endParaRPr>
          </a:p>
          <a:p>
            <a:endParaRPr lang="en-US" dirty="0">
              <a:latin typeface="Garamond" charset="0"/>
            </a:endParaRPr>
          </a:p>
          <a:p>
            <a:endParaRPr lang="en-US" dirty="0">
              <a:latin typeface="Garamond" charset="0"/>
            </a:endParaRPr>
          </a:p>
        </p:txBody>
      </p:sp>
    </p:spTree>
    <p:extLst>
      <p:ext uri="{BB962C8B-B14F-4D97-AF65-F5344CB8AC3E}">
        <p14:creationId xmlns:p14="http://schemas.microsoft.com/office/powerpoint/2010/main" val="3474210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fade">
                                      <p:cBhvr>
                                        <p:cTn id="7" dur="770" decel="100000"/>
                                        <p:tgtEl>
                                          <p:spTgt spid="23555">
                                            <p:txEl>
                                              <p:pRg st="3" end="3"/>
                                            </p:txEl>
                                          </p:spTgt>
                                        </p:tgtEl>
                                      </p:cBhvr>
                                    </p:animEffect>
                                    <p:animScale>
                                      <p:cBhvr>
                                        <p:cTn id="8" dur="770" decel="100000"/>
                                        <p:tgtEl>
                                          <p:spTgt spid="23555">
                                            <p:txEl>
                                              <p:pRg st="3" end="3"/>
                                            </p:txEl>
                                          </p:spTgt>
                                        </p:tgtEl>
                                      </p:cBhvr>
                                      <p:from x="10000" y="10000"/>
                                      <p:to x="200000" y="450000"/>
                                    </p:animScale>
                                    <p:animScale>
                                      <p:cBhvr>
                                        <p:cTn id="9" dur="1230" accel="100000" fill="hold">
                                          <p:stCondLst>
                                            <p:cond delay="770"/>
                                          </p:stCondLst>
                                        </p:cTn>
                                        <p:tgtEl>
                                          <p:spTgt spid="23555">
                                            <p:txEl>
                                              <p:pRg st="3" end="3"/>
                                            </p:txEl>
                                          </p:spTgt>
                                        </p:tgtEl>
                                      </p:cBhvr>
                                      <p:from x="200000" y="450000"/>
                                      <p:to x="100000" y="100000"/>
                                    </p:animScale>
                                    <p:set>
                                      <p:cBhvr>
                                        <p:cTn id="10" dur="770" fill="hold"/>
                                        <p:tgtEl>
                                          <p:spTgt spid="23555">
                                            <p:txEl>
                                              <p:pRg st="3" end="3"/>
                                            </p:txEl>
                                          </p:spTgt>
                                        </p:tgtEl>
                                        <p:attrNameLst>
                                          <p:attrName>ppt_x</p:attrName>
                                        </p:attrNameLst>
                                      </p:cBhvr>
                                      <p:to>
                                        <p:strVal val="(0.5)"/>
                                      </p:to>
                                    </p:set>
                                    <p:anim from="(0.5)" to="(#ppt_x)" calcmode="lin" valueType="num">
                                      <p:cBhvr>
                                        <p:cTn id="11" dur="1230" accel="100000" fill="hold">
                                          <p:stCondLst>
                                            <p:cond delay="770"/>
                                          </p:stCondLst>
                                        </p:cTn>
                                        <p:tgtEl>
                                          <p:spTgt spid="23555">
                                            <p:txEl>
                                              <p:pRg st="3" end="3"/>
                                            </p:txEl>
                                          </p:spTgt>
                                        </p:tgtEl>
                                        <p:attrNameLst>
                                          <p:attrName>ppt_x</p:attrName>
                                        </p:attrNameLst>
                                      </p:cBhvr>
                                    </p:anim>
                                    <p:set>
                                      <p:cBhvr>
                                        <p:cTn id="12" dur="770" fill="hold"/>
                                        <p:tgtEl>
                                          <p:spTgt spid="23555">
                                            <p:txEl>
                                              <p:pRg st="3" end="3"/>
                                            </p:txEl>
                                          </p:spTgt>
                                        </p:tgtEl>
                                        <p:attrNameLst>
                                          <p:attrName>ppt_y</p:attrName>
                                        </p:attrNameLst>
                                      </p:cBhvr>
                                      <p:to>
                                        <p:strVal val="(#ppt_y+0.4)"/>
                                      </p:to>
                                    </p:set>
                                    <p:anim from="(#ppt_y+0.4)" to="(#ppt_y)" calcmode="lin" valueType="num">
                                      <p:cBhvr>
                                        <p:cTn id="13" dur="1230" accel="100000" fill="hold">
                                          <p:stCondLst>
                                            <p:cond delay="770"/>
                                          </p:stCondLst>
                                        </p:cTn>
                                        <p:tgtEl>
                                          <p:spTgt spid="23555">
                                            <p:txEl>
                                              <p:pRg st="3" end="3"/>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770" decel="100000"/>
                                        <p:tgtEl>
                                          <p:spTgt spid="23555">
                                            <p:txEl>
                                              <p:pRg st="2" end="2"/>
                                            </p:txEl>
                                          </p:spTgt>
                                        </p:tgtEl>
                                      </p:cBhvr>
                                    </p:animEffect>
                                    <p:animScale>
                                      <p:cBhvr>
                                        <p:cTn id="17" dur="770" decel="100000"/>
                                        <p:tgtEl>
                                          <p:spTgt spid="23555">
                                            <p:txEl>
                                              <p:pRg st="2" end="2"/>
                                            </p:txEl>
                                          </p:spTgt>
                                        </p:tgtEl>
                                      </p:cBhvr>
                                      <p:from x="10000" y="10000"/>
                                      <p:to x="200000" y="450000"/>
                                    </p:animScale>
                                    <p:animScale>
                                      <p:cBhvr>
                                        <p:cTn id="18" dur="1230" accel="100000" fill="hold">
                                          <p:stCondLst>
                                            <p:cond delay="770"/>
                                          </p:stCondLst>
                                        </p:cTn>
                                        <p:tgtEl>
                                          <p:spTgt spid="23555">
                                            <p:txEl>
                                              <p:pRg st="2" end="2"/>
                                            </p:txEl>
                                          </p:spTgt>
                                        </p:tgtEl>
                                      </p:cBhvr>
                                      <p:from x="200000" y="450000"/>
                                      <p:to x="100000" y="100000"/>
                                    </p:animScale>
                                    <p:set>
                                      <p:cBhvr>
                                        <p:cTn id="19" dur="770" fill="hold"/>
                                        <p:tgtEl>
                                          <p:spTgt spid="23555">
                                            <p:txEl>
                                              <p:pRg st="2" end="2"/>
                                            </p:txEl>
                                          </p:spTgt>
                                        </p:tgtEl>
                                        <p:attrNameLst>
                                          <p:attrName>ppt_x</p:attrName>
                                        </p:attrNameLst>
                                      </p:cBhvr>
                                      <p:to>
                                        <p:strVal val="(0.5)"/>
                                      </p:to>
                                    </p:set>
                                    <p:anim from="(0.5)" to="(#ppt_x)" calcmode="lin" valueType="num">
                                      <p:cBhvr>
                                        <p:cTn id="20" dur="1230" accel="100000" fill="hold">
                                          <p:stCondLst>
                                            <p:cond delay="770"/>
                                          </p:stCondLst>
                                        </p:cTn>
                                        <p:tgtEl>
                                          <p:spTgt spid="23555">
                                            <p:txEl>
                                              <p:pRg st="2" end="2"/>
                                            </p:txEl>
                                          </p:spTgt>
                                        </p:tgtEl>
                                        <p:attrNameLst>
                                          <p:attrName>ppt_x</p:attrName>
                                        </p:attrNameLst>
                                      </p:cBhvr>
                                    </p:anim>
                                    <p:set>
                                      <p:cBhvr>
                                        <p:cTn id="21" dur="770" fill="hold"/>
                                        <p:tgtEl>
                                          <p:spTgt spid="23555">
                                            <p:txEl>
                                              <p:pRg st="2" end="2"/>
                                            </p:txEl>
                                          </p:spTgt>
                                        </p:tgtEl>
                                        <p:attrNameLst>
                                          <p:attrName>ppt_y</p:attrName>
                                        </p:attrNameLst>
                                      </p:cBhvr>
                                      <p:to>
                                        <p:strVal val="(#ppt_y+0.4)"/>
                                      </p:to>
                                    </p:set>
                                    <p:anim from="(#ppt_y+0.4)" to="(#ppt_y)" calcmode="lin" valueType="num">
                                      <p:cBhvr>
                                        <p:cTn id="22" dur="1230" accel="100000" fill="hold">
                                          <p:stCondLst>
                                            <p:cond delay="770"/>
                                          </p:stCondLst>
                                        </p:cTn>
                                        <p:tgtEl>
                                          <p:spTgt spid="23555">
                                            <p:txEl>
                                              <p:pRg st="2" end="2"/>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23555">
                                            <p:txEl>
                                              <p:pRg st="1" end="1"/>
                                            </p:txEl>
                                          </p:spTgt>
                                        </p:tgtEl>
                                        <p:attrNameLst>
                                          <p:attrName>style.visibility</p:attrName>
                                        </p:attrNameLst>
                                      </p:cBhvr>
                                      <p:to>
                                        <p:strVal val="visible"/>
                                      </p:to>
                                    </p:set>
                                    <p:animEffect transition="in" filter="fade">
                                      <p:cBhvr>
                                        <p:cTn id="25" dur="770" decel="100000"/>
                                        <p:tgtEl>
                                          <p:spTgt spid="23555">
                                            <p:txEl>
                                              <p:pRg st="1" end="1"/>
                                            </p:txEl>
                                          </p:spTgt>
                                        </p:tgtEl>
                                      </p:cBhvr>
                                    </p:animEffect>
                                    <p:animScale>
                                      <p:cBhvr>
                                        <p:cTn id="26" dur="770" decel="100000"/>
                                        <p:tgtEl>
                                          <p:spTgt spid="23555">
                                            <p:txEl>
                                              <p:pRg st="1" end="1"/>
                                            </p:txEl>
                                          </p:spTgt>
                                        </p:tgtEl>
                                      </p:cBhvr>
                                      <p:from x="10000" y="10000"/>
                                      <p:to x="200000" y="450000"/>
                                    </p:animScale>
                                    <p:animScale>
                                      <p:cBhvr>
                                        <p:cTn id="27" dur="1230" accel="100000" fill="hold">
                                          <p:stCondLst>
                                            <p:cond delay="770"/>
                                          </p:stCondLst>
                                        </p:cTn>
                                        <p:tgtEl>
                                          <p:spTgt spid="23555">
                                            <p:txEl>
                                              <p:pRg st="1" end="1"/>
                                            </p:txEl>
                                          </p:spTgt>
                                        </p:tgtEl>
                                      </p:cBhvr>
                                      <p:from x="200000" y="450000"/>
                                      <p:to x="100000" y="100000"/>
                                    </p:animScale>
                                    <p:set>
                                      <p:cBhvr>
                                        <p:cTn id="28" dur="770" fill="hold"/>
                                        <p:tgtEl>
                                          <p:spTgt spid="23555">
                                            <p:txEl>
                                              <p:pRg st="1" end="1"/>
                                            </p:txEl>
                                          </p:spTgt>
                                        </p:tgtEl>
                                        <p:attrNameLst>
                                          <p:attrName>ppt_x</p:attrName>
                                        </p:attrNameLst>
                                      </p:cBhvr>
                                      <p:to>
                                        <p:strVal val="(0.5)"/>
                                      </p:to>
                                    </p:set>
                                    <p:anim from="(0.5)" to="(#ppt_x)" calcmode="lin" valueType="num">
                                      <p:cBhvr>
                                        <p:cTn id="29" dur="1230" accel="100000" fill="hold">
                                          <p:stCondLst>
                                            <p:cond delay="770"/>
                                          </p:stCondLst>
                                        </p:cTn>
                                        <p:tgtEl>
                                          <p:spTgt spid="23555">
                                            <p:txEl>
                                              <p:pRg st="1" end="1"/>
                                            </p:txEl>
                                          </p:spTgt>
                                        </p:tgtEl>
                                        <p:attrNameLst>
                                          <p:attrName>ppt_x</p:attrName>
                                        </p:attrNameLst>
                                      </p:cBhvr>
                                    </p:anim>
                                    <p:set>
                                      <p:cBhvr>
                                        <p:cTn id="30" dur="770" fill="hold"/>
                                        <p:tgtEl>
                                          <p:spTgt spid="23555">
                                            <p:txEl>
                                              <p:pRg st="1" end="1"/>
                                            </p:txEl>
                                          </p:spTgt>
                                        </p:tgtEl>
                                        <p:attrNameLst>
                                          <p:attrName>ppt_y</p:attrName>
                                        </p:attrNameLst>
                                      </p:cBhvr>
                                      <p:to>
                                        <p:strVal val="(#ppt_y+0.4)"/>
                                      </p:to>
                                    </p:set>
                                    <p:anim from="(#ppt_y+0.4)" to="(#ppt_y)" calcmode="lin" valueType="num">
                                      <p:cBhvr>
                                        <p:cTn id="31" dur="1230" accel="100000" fill="hold">
                                          <p:stCondLst>
                                            <p:cond delay="770"/>
                                          </p:stCondLst>
                                        </p:cTn>
                                        <p:tgtEl>
                                          <p:spTgt spid="23555">
                                            <p:txEl>
                                              <p:pRg st="1" end="1"/>
                                            </p:txEl>
                                          </p:spTgt>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23555">
                                            <p:txEl>
                                              <p:pRg st="0" end="0"/>
                                            </p:txEl>
                                          </p:spTgt>
                                        </p:tgtEl>
                                        <p:attrNameLst>
                                          <p:attrName>style.visibility</p:attrName>
                                        </p:attrNameLst>
                                      </p:cBhvr>
                                      <p:to>
                                        <p:strVal val="visible"/>
                                      </p:to>
                                    </p:set>
                                    <p:animEffect transition="in" filter="fade">
                                      <p:cBhvr>
                                        <p:cTn id="34" dur="770" decel="100000"/>
                                        <p:tgtEl>
                                          <p:spTgt spid="23555">
                                            <p:txEl>
                                              <p:pRg st="0" end="0"/>
                                            </p:txEl>
                                          </p:spTgt>
                                        </p:tgtEl>
                                      </p:cBhvr>
                                    </p:animEffect>
                                    <p:animScale>
                                      <p:cBhvr>
                                        <p:cTn id="35" dur="770" decel="100000"/>
                                        <p:tgtEl>
                                          <p:spTgt spid="23555">
                                            <p:txEl>
                                              <p:pRg st="0" end="0"/>
                                            </p:txEl>
                                          </p:spTgt>
                                        </p:tgtEl>
                                      </p:cBhvr>
                                      <p:from x="10000" y="10000"/>
                                      <p:to x="200000" y="450000"/>
                                    </p:animScale>
                                    <p:animScale>
                                      <p:cBhvr>
                                        <p:cTn id="36" dur="1230" accel="100000" fill="hold">
                                          <p:stCondLst>
                                            <p:cond delay="770"/>
                                          </p:stCondLst>
                                        </p:cTn>
                                        <p:tgtEl>
                                          <p:spTgt spid="23555">
                                            <p:txEl>
                                              <p:pRg st="0" end="0"/>
                                            </p:txEl>
                                          </p:spTgt>
                                        </p:tgtEl>
                                      </p:cBhvr>
                                      <p:from x="200000" y="450000"/>
                                      <p:to x="100000" y="100000"/>
                                    </p:animScale>
                                    <p:set>
                                      <p:cBhvr>
                                        <p:cTn id="37" dur="770" fill="hold"/>
                                        <p:tgtEl>
                                          <p:spTgt spid="23555">
                                            <p:txEl>
                                              <p:pRg st="0" end="0"/>
                                            </p:txEl>
                                          </p:spTgt>
                                        </p:tgtEl>
                                        <p:attrNameLst>
                                          <p:attrName>ppt_x</p:attrName>
                                        </p:attrNameLst>
                                      </p:cBhvr>
                                      <p:to>
                                        <p:strVal val="(0.5)"/>
                                      </p:to>
                                    </p:set>
                                    <p:anim from="(0.5)" to="(#ppt_x)" calcmode="lin" valueType="num">
                                      <p:cBhvr>
                                        <p:cTn id="38" dur="1230" accel="100000" fill="hold">
                                          <p:stCondLst>
                                            <p:cond delay="770"/>
                                          </p:stCondLst>
                                        </p:cTn>
                                        <p:tgtEl>
                                          <p:spTgt spid="23555">
                                            <p:txEl>
                                              <p:pRg st="0" end="0"/>
                                            </p:txEl>
                                          </p:spTgt>
                                        </p:tgtEl>
                                        <p:attrNameLst>
                                          <p:attrName>ppt_x</p:attrName>
                                        </p:attrNameLst>
                                      </p:cBhvr>
                                    </p:anim>
                                    <p:set>
                                      <p:cBhvr>
                                        <p:cTn id="39" dur="770" fill="hold"/>
                                        <p:tgtEl>
                                          <p:spTgt spid="23555">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23555">
                                            <p:txEl>
                                              <p:pRg st="0" end="0"/>
                                            </p:txEl>
                                          </p:spTgt>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3554"/>
                                        </p:tgtEl>
                                        <p:attrNameLst>
                                          <p:attrName>style.visibility</p:attrName>
                                        </p:attrNameLst>
                                      </p:cBhvr>
                                      <p:to>
                                        <p:strVal val="visible"/>
                                      </p:to>
                                    </p:set>
                                    <p:animEffect transition="in" filter="fade">
                                      <p:cBhvr>
                                        <p:cTn id="43" dur="770" decel="100000"/>
                                        <p:tgtEl>
                                          <p:spTgt spid="23554"/>
                                        </p:tgtEl>
                                      </p:cBhvr>
                                    </p:animEffect>
                                    <p:animScale>
                                      <p:cBhvr>
                                        <p:cTn id="44" dur="770" decel="100000"/>
                                        <p:tgtEl>
                                          <p:spTgt spid="23554"/>
                                        </p:tgtEl>
                                      </p:cBhvr>
                                      <p:from x="10000" y="10000"/>
                                      <p:to x="200000" y="450000"/>
                                    </p:animScale>
                                    <p:animScale>
                                      <p:cBhvr>
                                        <p:cTn id="45" dur="1230" accel="100000" fill="hold">
                                          <p:stCondLst>
                                            <p:cond delay="770"/>
                                          </p:stCondLst>
                                        </p:cTn>
                                        <p:tgtEl>
                                          <p:spTgt spid="23554"/>
                                        </p:tgtEl>
                                      </p:cBhvr>
                                      <p:from x="200000" y="450000"/>
                                      <p:to x="100000" y="100000"/>
                                    </p:animScale>
                                    <p:set>
                                      <p:cBhvr>
                                        <p:cTn id="46" dur="770" fill="hold"/>
                                        <p:tgtEl>
                                          <p:spTgt spid="23554"/>
                                        </p:tgtEl>
                                        <p:attrNameLst>
                                          <p:attrName>ppt_x</p:attrName>
                                        </p:attrNameLst>
                                      </p:cBhvr>
                                      <p:to>
                                        <p:strVal val="(0.5)"/>
                                      </p:to>
                                    </p:set>
                                    <p:anim from="(0.5)" to="(#ppt_x)" calcmode="lin" valueType="num">
                                      <p:cBhvr>
                                        <p:cTn id="47" dur="1230" accel="100000" fill="hold">
                                          <p:stCondLst>
                                            <p:cond delay="770"/>
                                          </p:stCondLst>
                                        </p:cTn>
                                        <p:tgtEl>
                                          <p:spTgt spid="23554"/>
                                        </p:tgtEl>
                                        <p:attrNameLst>
                                          <p:attrName>ppt_x</p:attrName>
                                        </p:attrNameLst>
                                      </p:cBhvr>
                                    </p:anim>
                                    <p:set>
                                      <p:cBhvr>
                                        <p:cTn id="48" dur="770" fill="hold"/>
                                        <p:tgtEl>
                                          <p:spTgt spid="23554"/>
                                        </p:tgtEl>
                                        <p:attrNameLst>
                                          <p:attrName>ppt_y</p:attrName>
                                        </p:attrNameLst>
                                      </p:cBhvr>
                                      <p:to>
                                        <p:strVal val="(#ppt_y+0.4)"/>
                                      </p:to>
                                    </p:set>
                                    <p:anim from="(#ppt_y+0.4)" to="(#ppt_y)" calcmode="lin" valueType="num">
                                      <p:cBhvr>
                                        <p:cTn id="49"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sz="quarter" idx="1"/>
          </p:nvPr>
        </p:nvSpPr>
        <p:spPr>
          <a:xfrm>
            <a:off x="381000" y="990600"/>
            <a:ext cx="8382000" cy="4953000"/>
          </a:xfrm>
        </p:spPr>
        <p:txBody>
          <a:bodyPr/>
          <a:lstStyle/>
          <a:p>
            <a:pPr marL="823913" lvl="1" algn="just" eaLnBrk="1" hangingPunct="1">
              <a:buClr>
                <a:schemeClr val="tx1"/>
              </a:buClr>
              <a:buFont typeface="Wingdings" charset="0"/>
              <a:buNone/>
            </a:pPr>
            <a:endParaRPr lang="en-US" sz="8800">
              <a:latin typeface="Garamond" charset="0"/>
              <a:cs typeface="Times New Roman" charset="0"/>
            </a:endParaRPr>
          </a:p>
          <a:p>
            <a:pPr marL="823913" lvl="1" algn="ctr" eaLnBrk="1" hangingPunct="1">
              <a:buClr>
                <a:schemeClr val="tx1"/>
              </a:buClr>
              <a:buFont typeface="Wingdings" charset="0"/>
              <a:buNone/>
            </a:pPr>
            <a:r>
              <a:rPr lang="en-US" sz="8800">
                <a:latin typeface="Garamond" charset="0"/>
                <a:cs typeface="Times New Roman" charset="0"/>
              </a:rPr>
              <a:t>Thank you</a:t>
            </a:r>
          </a:p>
          <a:p>
            <a:pPr marL="0" indent="0" eaLnBrk="1" hangingPunct="1">
              <a:buFontTx/>
              <a:buNone/>
            </a:pPr>
            <a:endParaRPr lang="sk-SK">
              <a:latin typeface="Garamond" charset="0"/>
            </a:endParaRPr>
          </a:p>
          <a:p>
            <a:pPr marL="0" indent="0" eaLnBrk="1" hangingPunct="1">
              <a:buClr>
                <a:schemeClr val="tx1"/>
              </a:buClr>
              <a:buFont typeface="Wingdings" charset="0"/>
              <a:buChar char="Ø"/>
            </a:pPr>
            <a:endParaRPr lang="en-US">
              <a:latin typeface="Garamond" charset="0"/>
            </a:endParaRPr>
          </a:p>
          <a:p>
            <a:pPr marL="0" indent="0" eaLnBrk="1" hangingPunct="1">
              <a:buClr>
                <a:schemeClr val="tx1"/>
              </a:buClr>
              <a:buFont typeface="Wingdings" charset="0"/>
              <a:buChar char="Ø"/>
            </a:pPr>
            <a:endParaRPr lang="en-US">
              <a:latin typeface="Garamond" charset="0"/>
              <a:cs typeface="Times New Roman" charset="0"/>
            </a:endParaRPr>
          </a:p>
        </p:txBody>
      </p:sp>
    </p:spTree>
    <p:extLst>
      <p:ext uri="{BB962C8B-B14F-4D97-AF65-F5344CB8AC3E}">
        <p14:creationId xmlns:p14="http://schemas.microsoft.com/office/powerpoint/2010/main" val="1531745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55331">
                                            <p:txEl>
                                              <p:pRg st="1" end="1"/>
                                            </p:txEl>
                                          </p:spTgt>
                                        </p:tgtEl>
                                        <p:attrNameLst>
                                          <p:attrName>style.visibility</p:attrName>
                                        </p:attrNameLst>
                                      </p:cBhvr>
                                      <p:to>
                                        <p:strVal val="visible"/>
                                      </p:to>
                                    </p:set>
                                    <p:animEffect transition="in" filter="fade">
                                      <p:cBhvr>
                                        <p:cTn id="7" dur="770" decel="100000"/>
                                        <p:tgtEl>
                                          <p:spTgt spid="355331">
                                            <p:txEl>
                                              <p:pRg st="1" end="1"/>
                                            </p:txEl>
                                          </p:spTgt>
                                        </p:tgtEl>
                                      </p:cBhvr>
                                    </p:animEffect>
                                    <p:animScale>
                                      <p:cBhvr>
                                        <p:cTn id="8" dur="770" decel="100000"/>
                                        <p:tgtEl>
                                          <p:spTgt spid="355331">
                                            <p:txEl>
                                              <p:pRg st="1" end="1"/>
                                            </p:txEl>
                                          </p:spTgt>
                                        </p:tgtEl>
                                      </p:cBhvr>
                                      <p:from x="10000" y="10000"/>
                                      <p:to x="200000" y="450000"/>
                                    </p:animScale>
                                    <p:animScale>
                                      <p:cBhvr>
                                        <p:cTn id="9" dur="1230" accel="100000" fill="hold">
                                          <p:stCondLst>
                                            <p:cond delay="770"/>
                                          </p:stCondLst>
                                        </p:cTn>
                                        <p:tgtEl>
                                          <p:spTgt spid="355331">
                                            <p:txEl>
                                              <p:pRg st="1" end="1"/>
                                            </p:txEl>
                                          </p:spTgt>
                                        </p:tgtEl>
                                      </p:cBhvr>
                                      <p:from x="200000" y="450000"/>
                                      <p:to x="100000" y="100000"/>
                                    </p:animScale>
                                    <p:set>
                                      <p:cBhvr>
                                        <p:cTn id="10" dur="770" fill="hold"/>
                                        <p:tgtEl>
                                          <p:spTgt spid="355331">
                                            <p:txEl>
                                              <p:pRg st="1" end="1"/>
                                            </p:txEl>
                                          </p:spTgt>
                                        </p:tgtEl>
                                        <p:attrNameLst>
                                          <p:attrName>ppt_x</p:attrName>
                                        </p:attrNameLst>
                                      </p:cBhvr>
                                      <p:to>
                                        <p:strVal val="(0.5)"/>
                                      </p:to>
                                    </p:set>
                                    <p:anim from="(0.5)" to="(#ppt_x)" calcmode="lin" valueType="num">
                                      <p:cBhvr>
                                        <p:cTn id="11" dur="1230" accel="100000" fill="hold">
                                          <p:stCondLst>
                                            <p:cond delay="770"/>
                                          </p:stCondLst>
                                        </p:cTn>
                                        <p:tgtEl>
                                          <p:spTgt spid="355331">
                                            <p:txEl>
                                              <p:pRg st="1" end="1"/>
                                            </p:txEl>
                                          </p:spTgt>
                                        </p:tgtEl>
                                        <p:attrNameLst>
                                          <p:attrName>ppt_x</p:attrName>
                                        </p:attrNameLst>
                                      </p:cBhvr>
                                    </p:anim>
                                    <p:set>
                                      <p:cBhvr>
                                        <p:cTn id="12" dur="770" fill="hold"/>
                                        <p:tgtEl>
                                          <p:spTgt spid="355331">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55331">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1143000"/>
            <a:ext cx="7772400" cy="609600"/>
          </a:xfrm>
        </p:spPr>
        <p:txBody>
          <a:bodyPr>
            <a:normAutofit fontScale="90000"/>
          </a:bodyPr>
          <a:lstStyle/>
          <a:p>
            <a:r>
              <a:rPr lang="en-US" b="1" dirty="0" smtClean="0">
                <a:solidFill>
                  <a:srgbClr val="FFFFFF"/>
                </a:solidFill>
                <a:latin typeface="Garamond" charset="0"/>
              </a:rPr>
              <a:t>Media Monitoring</a:t>
            </a:r>
            <a:endParaRPr lang="en-US" b="1" dirty="0">
              <a:solidFill>
                <a:srgbClr val="FFFFFF"/>
              </a:solidFill>
              <a:latin typeface="Garamond" charset="0"/>
            </a:endParaRPr>
          </a:p>
        </p:txBody>
      </p:sp>
      <p:sp>
        <p:nvSpPr>
          <p:cNvPr id="5123" name="Rectangle 3"/>
          <p:cNvSpPr>
            <a:spLocks noGrp="1" noChangeArrowheads="1"/>
          </p:cNvSpPr>
          <p:nvPr>
            <p:ph sz="quarter" idx="1"/>
          </p:nvPr>
        </p:nvSpPr>
        <p:spPr>
          <a:xfrm>
            <a:off x="457200" y="1981200"/>
            <a:ext cx="8229600" cy="4343400"/>
          </a:xfrm>
        </p:spPr>
        <p:txBody>
          <a:bodyPr>
            <a:normAutofit fontScale="85000" lnSpcReduction="20000"/>
          </a:bodyPr>
          <a:lstStyle/>
          <a:p>
            <a:r>
              <a:rPr lang="en-US" sz="2800" i="1" dirty="0"/>
              <a:t>Monitoring media conduct – when done impartially, proficiently and based on a credible methodology – establishes whether </a:t>
            </a:r>
            <a:r>
              <a:rPr lang="en-US" sz="2800" i="1" dirty="0" smtClean="0"/>
              <a:t>the </a:t>
            </a:r>
            <a:r>
              <a:rPr lang="en-US" sz="2800" i="1" dirty="0"/>
              <a:t>key aspect of an election process contributes to or subverts the democratic nature of elections</a:t>
            </a:r>
            <a:r>
              <a:rPr lang="en-US" sz="2800" i="1" dirty="0" smtClean="0"/>
              <a:t>.</a:t>
            </a:r>
          </a:p>
          <a:p>
            <a:r>
              <a:rPr lang="en-US" sz="2800" i="1" dirty="0" smtClean="0"/>
              <a:t> </a:t>
            </a:r>
            <a:r>
              <a:rPr lang="en-US" sz="2800" i="1" dirty="0"/>
              <a:t>Media monitoring can measure the amount of coverage of electoral subjects, the presence of news bias, appropriateness of media access for political competitors and the adequacy of information conveyed to voters through news, direct political messages, public information programming and voter education announcements. </a:t>
            </a:r>
            <a:endParaRPr lang="en-US" sz="2800" i="1" dirty="0" smtClean="0"/>
          </a:p>
          <a:p>
            <a:r>
              <a:rPr lang="en-US" sz="2800" i="1" dirty="0" smtClean="0"/>
              <a:t>Shortcomings </a:t>
            </a:r>
            <a:r>
              <a:rPr lang="en-US" sz="2800" i="1" dirty="0"/>
              <a:t>in media conduct can be identified through monitoring in time for corrective action. Abuse of the mass media power to affect voter choices also can be documented, which allows the population and the international community to appropriately characterize the true nature of the electoral process.</a:t>
            </a:r>
            <a:endParaRPr lang="en-US" sz="2800" dirty="0"/>
          </a:p>
          <a:p>
            <a:endParaRPr lang="en-US" sz="2800" dirty="0">
              <a:latin typeface="Garamond" charset="0"/>
            </a:endParaRPr>
          </a:p>
        </p:txBody>
      </p:sp>
      <p:pic>
        <p:nvPicPr>
          <p:cNvPr id="2" name="Picture 1"/>
          <p:cNvPicPr>
            <a:picLocks noChangeAspect="1"/>
          </p:cNvPicPr>
          <p:nvPr/>
        </p:nvPicPr>
        <p:blipFill>
          <a:blip r:embed="rId3"/>
          <a:stretch>
            <a:fillRect/>
          </a:stretch>
        </p:blipFill>
        <p:spPr>
          <a:xfrm>
            <a:off x="4800600" y="304800"/>
            <a:ext cx="4089400" cy="1701800"/>
          </a:xfrm>
          <a:prstGeom prst="rect">
            <a:avLst/>
          </a:prstGeom>
        </p:spPr>
      </p:pic>
    </p:spTree>
    <p:extLst>
      <p:ext uri="{BB962C8B-B14F-4D97-AF65-F5344CB8AC3E}">
        <p14:creationId xmlns:p14="http://schemas.microsoft.com/office/powerpoint/2010/main" val="1245450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par>
                                <p:cTn id="10" presetID="53" presetClass="entr" presetSubtype="16" fill="hold" nodeType="with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p:cTn id="12"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12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 calcmode="lin" valueType="num">
                                      <p:cBhvr>
                                        <p:cTn id="1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12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 calcmode="lin" valueType="num">
                                      <p:cBhvr>
                                        <p:cTn id="22"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512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295400"/>
            <a:ext cx="7772400" cy="609600"/>
          </a:xfrm>
        </p:spPr>
        <p:txBody>
          <a:bodyPr>
            <a:normAutofit fontScale="90000"/>
          </a:bodyPr>
          <a:lstStyle/>
          <a:p>
            <a:r>
              <a:rPr lang="en-US" dirty="0">
                <a:solidFill>
                  <a:schemeClr val="tx1"/>
                </a:solidFill>
                <a:latin typeface="Garamond" charset="0"/>
              </a:rPr>
              <a:t>Who monitors </a:t>
            </a:r>
            <a:r>
              <a:rPr lang="en-US" dirty="0" smtClean="0">
                <a:solidFill>
                  <a:schemeClr val="tx1"/>
                </a:solidFill>
                <a:latin typeface="Garamond" charset="0"/>
              </a:rPr>
              <a:t>the media?</a:t>
            </a:r>
            <a:endParaRPr lang="en-US" dirty="0">
              <a:solidFill>
                <a:schemeClr val="tx1"/>
              </a:solidFill>
              <a:latin typeface="Garamond" charset="0"/>
            </a:endParaRPr>
          </a:p>
        </p:txBody>
      </p:sp>
      <p:sp>
        <p:nvSpPr>
          <p:cNvPr id="3075" name="Rectangle 3"/>
          <p:cNvSpPr>
            <a:spLocks noGrp="1" noChangeArrowheads="1"/>
          </p:cNvSpPr>
          <p:nvPr>
            <p:ph sz="quarter" idx="1"/>
          </p:nvPr>
        </p:nvSpPr>
        <p:spPr>
          <a:xfrm>
            <a:off x="457200" y="2209800"/>
            <a:ext cx="8229600" cy="3657600"/>
          </a:xfrm>
        </p:spPr>
        <p:txBody>
          <a:bodyPr/>
          <a:lstStyle/>
          <a:p>
            <a:r>
              <a:rPr lang="en-US" dirty="0">
                <a:latin typeface="Garamond" charset="0"/>
              </a:rPr>
              <a:t>Academics</a:t>
            </a:r>
          </a:p>
          <a:p>
            <a:r>
              <a:rPr lang="en-US" dirty="0">
                <a:latin typeface="Garamond" charset="0"/>
              </a:rPr>
              <a:t>Election observers</a:t>
            </a:r>
          </a:p>
          <a:p>
            <a:r>
              <a:rPr lang="en-US" dirty="0">
                <a:latin typeface="Garamond" charset="0"/>
              </a:rPr>
              <a:t>NGOs</a:t>
            </a:r>
          </a:p>
          <a:p>
            <a:r>
              <a:rPr lang="en-US" dirty="0">
                <a:latin typeface="Garamond" charset="0"/>
              </a:rPr>
              <a:t>Market researchers</a:t>
            </a:r>
          </a:p>
          <a:p>
            <a:r>
              <a:rPr lang="en-US" dirty="0">
                <a:latin typeface="Garamond" charset="0"/>
              </a:rPr>
              <a:t>Regulators</a:t>
            </a:r>
          </a:p>
          <a:p>
            <a:r>
              <a:rPr lang="en-US" dirty="0">
                <a:latin typeface="Garamond" charset="0"/>
              </a:rPr>
              <a:t>Media</a:t>
            </a:r>
          </a:p>
        </p:txBody>
      </p:sp>
      <p:pic>
        <p:nvPicPr>
          <p:cNvPr id="4" name="Picture 5" descr="IMG_049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2200"/>
            <a:ext cx="487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69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770" decel="100000"/>
                                        <p:tgtEl>
                                          <p:spTgt spid="3075">
                                            <p:txEl>
                                              <p:pRg st="0" end="0"/>
                                            </p:txEl>
                                          </p:spTgt>
                                        </p:tgtEl>
                                      </p:cBhvr>
                                    </p:animEffect>
                                    <p:animScale>
                                      <p:cBhvr>
                                        <p:cTn id="8" dur="770" decel="100000"/>
                                        <p:tgtEl>
                                          <p:spTgt spid="3075">
                                            <p:txEl>
                                              <p:pRg st="0" end="0"/>
                                            </p:txEl>
                                          </p:spTgt>
                                        </p:tgtEl>
                                      </p:cBhvr>
                                      <p:from x="10000" y="10000"/>
                                      <p:to x="200000" y="450000"/>
                                    </p:animScale>
                                    <p:animScale>
                                      <p:cBhvr>
                                        <p:cTn id="9" dur="1230" accel="100000" fill="hold">
                                          <p:stCondLst>
                                            <p:cond delay="770"/>
                                          </p:stCondLst>
                                        </p:cTn>
                                        <p:tgtEl>
                                          <p:spTgt spid="3075">
                                            <p:txEl>
                                              <p:pRg st="0" end="0"/>
                                            </p:txEl>
                                          </p:spTgt>
                                        </p:tgtEl>
                                      </p:cBhvr>
                                      <p:from x="200000" y="450000"/>
                                      <p:to x="100000" y="100000"/>
                                    </p:animScale>
                                    <p:set>
                                      <p:cBhvr>
                                        <p:cTn id="10" dur="770" fill="hold"/>
                                        <p:tgtEl>
                                          <p:spTgt spid="3075">
                                            <p:txEl>
                                              <p:pRg st="0" end="0"/>
                                            </p:txEl>
                                          </p:spTgt>
                                        </p:tgtEl>
                                        <p:attrNameLst>
                                          <p:attrName>ppt_x</p:attrName>
                                        </p:attrNameLst>
                                      </p:cBhvr>
                                      <p:to>
                                        <p:strVal val="(0.5)"/>
                                      </p:to>
                                    </p:set>
                                    <p:anim from="(0.5)" to="(#ppt_x)" calcmode="lin" valueType="num">
                                      <p:cBhvr>
                                        <p:cTn id="11" dur="1230" accel="100000" fill="hold">
                                          <p:stCondLst>
                                            <p:cond delay="770"/>
                                          </p:stCondLst>
                                        </p:cTn>
                                        <p:tgtEl>
                                          <p:spTgt spid="3075">
                                            <p:txEl>
                                              <p:pRg st="0" end="0"/>
                                            </p:txEl>
                                          </p:spTgt>
                                        </p:tgtEl>
                                        <p:attrNameLst>
                                          <p:attrName>ppt_x</p:attrName>
                                        </p:attrNameLst>
                                      </p:cBhvr>
                                    </p:anim>
                                    <p:set>
                                      <p:cBhvr>
                                        <p:cTn id="12" dur="770" fill="hold"/>
                                        <p:tgtEl>
                                          <p:spTgt spid="307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075">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770" decel="100000"/>
                                        <p:tgtEl>
                                          <p:spTgt spid="3075">
                                            <p:txEl>
                                              <p:pRg st="1" end="1"/>
                                            </p:txEl>
                                          </p:spTgt>
                                        </p:tgtEl>
                                      </p:cBhvr>
                                    </p:animEffect>
                                    <p:animScale>
                                      <p:cBhvr>
                                        <p:cTn id="17" dur="770" decel="100000"/>
                                        <p:tgtEl>
                                          <p:spTgt spid="3075">
                                            <p:txEl>
                                              <p:pRg st="1" end="1"/>
                                            </p:txEl>
                                          </p:spTgt>
                                        </p:tgtEl>
                                      </p:cBhvr>
                                      <p:from x="10000" y="10000"/>
                                      <p:to x="200000" y="450000"/>
                                    </p:animScale>
                                    <p:animScale>
                                      <p:cBhvr>
                                        <p:cTn id="18" dur="1230" accel="100000" fill="hold">
                                          <p:stCondLst>
                                            <p:cond delay="770"/>
                                          </p:stCondLst>
                                        </p:cTn>
                                        <p:tgtEl>
                                          <p:spTgt spid="3075">
                                            <p:txEl>
                                              <p:pRg st="1" end="1"/>
                                            </p:txEl>
                                          </p:spTgt>
                                        </p:tgtEl>
                                      </p:cBhvr>
                                      <p:from x="200000" y="450000"/>
                                      <p:to x="100000" y="100000"/>
                                    </p:animScale>
                                    <p:set>
                                      <p:cBhvr>
                                        <p:cTn id="19" dur="770" fill="hold"/>
                                        <p:tgtEl>
                                          <p:spTgt spid="3075">
                                            <p:txEl>
                                              <p:pRg st="1" end="1"/>
                                            </p:txEl>
                                          </p:spTgt>
                                        </p:tgtEl>
                                        <p:attrNameLst>
                                          <p:attrName>ppt_x</p:attrName>
                                        </p:attrNameLst>
                                      </p:cBhvr>
                                      <p:to>
                                        <p:strVal val="(0.5)"/>
                                      </p:to>
                                    </p:set>
                                    <p:anim from="(0.5)" to="(#ppt_x)" calcmode="lin" valueType="num">
                                      <p:cBhvr>
                                        <p:cTn id="20" dur="1230" accel="100000" fill="hold">
                                          <p:stCondLst>
                                            <p:cond delay="770"/>
                                          </p:stCondLst>
                                        </p:cTn>
                                        <p:tgtEl>
                                          <p:spTgt spid="3075">
                                            <p:txEl>
                                              <p:pRg st="1" end="1"/>
                                            </p:txEl>
                                          </p:spTgt>
                                        </p:tgtEl>
                                        <p:attrNameLst>
                                          <p:attrName>ppt_x</p:attrName>
                                        </p:attrNameLst>
                                      </p:cBhvr>
                                    </p:anim>
                                    <p:set>
                                      <p:cBhvr>
                                        <p:cTn id="21" dur="770" fill="hold"/>
                                        <p:tgtEl>
                                          <p:spTgt spid="3075">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075">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Effect transition="in" filter="fade">
                                      <p:cBhvr>
                                        <p:cTn id="25" dur="770" decel="100000"/>
                                        <p:tgtEl>
                                          <p:spTgt spid="3075">
                                            <p:txEl>
                                              <p:pRg st="2" end="2"/>
                                            </p:txEl>
                                          </p:spTgt>
                                        </p:tgtEl>
                                      </p:cBhvr>
                                    </p:animEffect>
                                    <p:animScale>
                                      <p:cBhvr>
                                        <p:cTn id="26" dur="770" decel="100000"/>
                                        <p:tgtEl>
                                          <p:spTgt spid="3075">
                                            <p:txEl>
                                              <p:pRg st="2" end="2"/>
                                            </p:txEl>
                                          </p:spTgt>
                                        </p:tgtEl>
                                      </p:cBhvr>
                                      <p:from x="10000" y="10000"/>
                                      <p:to x="200000" y="450000"/>
                                    </p:animScale>
                                    <p:animScale>
                                      <p:cBhvr>
                                        <p:cTn id="27" dur="1230" accel="100000" fill="hold">
                                          <p:stCondLst>
                                            <p:cond delay="770"/>
                                          </p:stCondLst>
                                        </p:cTn>
                                        <p:tgtEl>
                                          <p:spTgt spid="3075">
                                            <p:txEl>
                                              <p:pRg st="2" end="2"/>
                                            </p:txEl>
                                          </p:spTgt>
                                        </p:tgtEl>
                                      </p:cBhvr>
                                      <p:from x="200000" y="450000"/>
                                      <p:to x="100000" y="100000"/>
                                    </p:animScale>
                                    <p:set>
                                      <p:cBhvr>
                                        <p:cTn id="28" dur="770" fill="hold"/>
                                        <p:tgtEl>
                                          <p:spTgt spid="3075">
                                            <p:txEl>
                                              <p:pRg st="2" end="2"/>
                                            </p:txEl>
                                          </p:spTgt>
                                        </p:tgtEl>
                                        <p:attrNameLst>
                                          <p:attrName>ppt_x</p:attrName>
                                        </p:attrNameLst>
                                      </p:cBhvr>
                                      <p:to>
                                        <p:strVal val="(0.5)"/>
                                      </p:to>
                                    </p:set>
                                    <p:anim from="(0.5)" to="(#ppt_x)" calcmode="lin" valueType="num">
                                      <p:cBhvr>
                                        <p:cTn id="29" dur="1230" accel="100000" fill="hold">
                                          <p:stCondLst>
                                            <p:cond delay="770"/>
                                          </p:stCondLst>
                                        </p:cTn>
                                        <p:tgtEl>
                                          <p:spTgt spid="3075">
                                            <p:txEl>
                                              <p:pRg st="2" end="2"/>
                                            </p:txEl>
                                          </p:spTgt>
                                        </p:tgtEl>
                                        <p:attrNameLst>
                                          <p:attrName>ppt_x</p:attrName>
                                        </p:attrNameLst>
                                      </p:cBhvr>
                                    </p:anim>
                                    <p:set>
                                      <p:cBhvr>
                                        <p:cTn id="30" dur="770" fill="hold"/>
                                        <p:tgtEl>
                                          <p:spTgt spid="3075">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075">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075">
                                            <p:txEl>
                                              <p:pRg st="3" end="3"/>
                                            </p:txEl>
                                          </p:spTgt>
                                        </p:tgtEl>
                                        <p:attrNameLst>
                                          <p:attrName>style.visibility</p:attrName>
                                        </p:attrNameLst>
                                      </p:cBhvr>
                                      <p:to>
                                        <p:strVal val="visible"/>
                                      </p:to>
                                    </p:set>
                                    <p:animEffect transition="in" filter="fade">
                                      <p:cBhvr>
                                        <p:cTn id="34" dur="770" decel="100000"/>
                                        <p:tgtEl>
                                          <p:spTgt spid="3075">
                                            <p:txEl>
                                              <p:pRg st="3" end="3"/>
                                            </p:txEl>
                                          </p:spTgt>
                                        </p:tgtEl>
                                      </p:cBhvr>
                                    </p:animEffect>
                                    <p:animScale>
                                      <p:cBhvr>
                                        <p:cTn id="35" dur="770" decel="100000"/>
                                        <p:tgtEl>
                                          <p:spTgt spid="3075">
                                            <p:txEl>
                                              <p:pRg st="3" end="3"/>
                                            </p:txEl>
                                          </p:spTgt>
                                        </p:tgtEl>
                                      </p:cBhvr>
                                      <p:from x="10000" y="10000"/>
                                      <p:to x="200000" y="450000"/>
                                    </p:animScale>
                                    <p:animScale>
                                      <p:cBhvr>
                                        <p:cTn id="36" dur="1230" accel="100000" fill="hold">
                                          <p:stCondLst>
                                            <p:cond delay="770"/>
                                          </p:stCondLst>
                                        </p:cTn>
                                        <p:tgtEl>
                                          <p:spTgt spid="3075">
                                            <p:txEl>
                                              <p:pRg st="3" end="3"/>
                                            </p:txEl>
                                          </p:spTgt>
                                        </p:tgtEl>
                                      </p:cBhvr>
                                      <p:from x="200000" y="450000"/>
                                      <p:to x="100000" y="100000"/>
                                    </p:animScale>
                                    <p:set>
                                      <p:cBhvr>
                                        <p:cTn id="37" dur="770" fill="hold"/>
                                        <p:tgtEl>
                                          <p:spTgt spid="3075">
                                            <p:txEl>
                                              <p:pRg st="3" end="3"/>
                                            </p:txEl>
                                          </p:spTgt>
                                        </p:tgtEl>
                                        <p:attrNameLst>
                                          <p:attrName>ppt_x</p:attrName>
                                        </p:attrNameLst>
                                      </p:cBhvr>
                                      <p:to>
                                        <p:strVal val="(0.5)"/>
                                      </p:to>
                                    </p:set>
                                    <p:anim from="(0.5)" to="(#ppt_x)" calcmode="lin" valueType="num">
                                      <p:cBhvr>
                                        <p:cTn id="38" dur="1230" accel="100000" fill="hold">
                                          <p:stCondLst>
                                            <p:cond delay="770"/>
                                          </p:stCondLst>
                                        </p:cTn>
                                        <p:tgtEl>
                                          <p:spTgt spid="3075">
                                            <p:txEl>
                                              <p:pRg st="3" end="3"/>
                                            </p:txEl>
                                          </p:spTgt>
                                        </p:tgtEl>
                                        <p:attrNameLst>
                                          <p:attrName>ppt_x</p:attrName>
                                        </p:attrNameLst>
                                      </p:cBhvr>
                                    </p:anim>
                                    <p:set>
                                      <p:cBhvr>
                                        <p:cTn id="39" dur="770" fill="hold"/>
                                        <p:tgtEl>
                                          <p:spTgt spid="3075">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3075">
                                            <p:txEl>
                                              <p:pRg st="3" end="3"/>
                                            </p:txEl>
                                          </p:spTgt>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3075">
                                            <p:txEl>
                                              <p:pRg st="4" end="4"/>
                                            </p:txEl>
                                          </p:spTgt>
                                        </p:tgtEl>
                                        <p:attrNameLst>
                                          <p:attrName>style.visibility</p:attrName>
                                        </p:attrNameLst>
                                      </p:cBhvr>
                                      <p:to>
                                        <p:strVal val="visible"/>
                                      </p:to>
                                    </p:set>
                                    <p:animEffect transition="in" filter="fade">
                                      <p:cBhvr>
                                        <p:cTn id="43" dur="770" decel="100000"/>
                                        <p:tgtEl>
                                          <p:spTgt spid="3075">
                                            <p:txEl>
                                              <p:pRg st="4" end="4"/>
                                            </p:txEl>
                                          </p:spTgt>
                                        </p:tgtEl>
                                      </p:cBhvr>
                                    </p:animEffect>
                                    <p:animScale>
                                      <p:cBhvr>
                                        <p:cTn id="44" dur="770" decel="100000"/>
                                        <p:tgtEl>
                                          <p:spTgt spid="3075">
                                            <p:txEl>
                                              <p:pRg st="4" end="4"/>
                                            </p:txEl>
                                          </p:spTgt>
                                        </p:tgtEl>
                                      </p:cBhvr>
                                      <p:from x="10000" y="10000"/>
                                      <p:to x="200000" y="450000"/>
                                    </p:animScale>
                                    <p:animScale>
                                      <p:cBhvr>
                                        <p:cTn id="45" dur="1230" accel="100000" fill="hold">
                                          <p:stCondLst>
                                            <p:cond delay="770"/>
                                          </p:stCondLst>
                                        </p:cTn>
                                        <p:tgtEl>
                                          <p:spTgt spid="3075">
                                            <p:txEl>
                                              <p:pRg st="4" end="4"/>
                                            </p:txEl>
                                          </p:spTgt>
                                        </p:tgtEl>
                                      </p:cBhvr>
                                      <p:from x="200000" y="450000"/>
                                      <p:to x="100000" y="100000"/>
                                    </p:animScale>
                                    <p:set>
                                      <p:cBhvr>
                                        <p:cTn id="46" dur="770" fill="hold"/>
                                        <p:tgtEl>
                                          <p:spTgt spid="3075">
                                            <p:txEl>
                                              <p:pRg st="4" end="4"/>
                                            </p:txEl>
                                          </p:spTgt>
                                        </p:tgtEl>
                                        <p:attrNameLst>
                                          <p:attrName>ppt_x</p:attrName>
                                        </p:attrNameLst>
                                      </p:cBhvr>
                                      <p:to>
                                        <p:strVal val="(0.5)"/>
                                      </p:to>
                                    </p:set>
                                    <p:anim from="(0.5)" to="(#ppt_x)" calcmode="lin" valueType="num">
                                      <p:cBhvr>
                                        <p:cTn id="47" dur="1230" accel="100000" fill="hold">
                                          <p:stCondLst>
                                            <p:cond delay="770"/>
                                          </p:stCondLst>
                                        </p:cTn>
                                        <p:tgtEl>
                                          <p:spTgt spid="3075">
                                            <p:txEl>
                                              <p:pRg st="4" end="4"/>
                                            </p:txEl>
                                          </p:spTgt>
                                        </p:tgtEl>
                                        <p:attrNameLst>
                                          <p:attrName>ppt_x</p:attrName>
                                        </p:attrNameLst>
                                      </p:cBhvr>
                                    </p:anim>
                                    <p:set>
                                      <p:cBhvr>
                                        <p:cTn id="48" dur="770" fill="hold"/>
                                        <p:tgtEl>
                                          <p:spTgt spid="3075">
                                            <p:txEl>
                                              <p:pRg st="4" end="4"/>
                                            </p:txEl>
                                          </p:spTgt>
                                        </p:tgtEl>
                                        <p:attrNameLst>
                                          <p:attrName>ppt_y</p:attrName>
                                        </p:attrNameLst>
                                      </p:cBhvr>
                                      <p:to>
                                        <p:strVal val="(#ppt_y+0.4)"/>
                                      </p:to>
                                    </p:set>
                                    <p:anim from="(#ppt_y+0.4)" to="(#ppt_y)" calcmode="lin" valueType="num">
                                      <p:cBhvr>
                                        <p:cTn id="49" dur="1230" accel="100000" fill="hold">
                                          <p:stCondLst>
                                            <p:cond delay="770"/>
                                          </p:stCondLst>
                                        </p:cTn>
                                        <p:tgtEl>
                                          <p:spTgt spid="3075">
                                            <p:txEl>
                                              <p:pRg st="4" end="4"/>
                                            </p:txEl>
                                          </p:spTgt>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3075">
                                            <p:txEl>
                                              <p:pRg st="5" end="5"/>
                                            </p:txEl>
                                          </p:spTgt>
                                        </p:tgtEl>
                                        <p:attrNameLst>
                                          <p:attrName>style.visibility</p:attrName>
                                        </p:attrNameLst>
                                      </p:cBhvr>
                                      <p:to>
                                        <p:strVal val="visible"/>
                                      </p:to>
                                    </p:set>
                                    <p:animEffect transition="in" filter="fade">
                                      <p:cBhvr>
                                        <p:cTn id="52" dur="770" decel="100000"/>
                                        <p:tgtEl>
                                          <p:spTgt spid="3075">
                                            <p:txEl>
                                              <p:pRg st="5" end="5"/>
                                            </p:txEl>
                                          </p:spTgt>
                                        </p:tgtEl>
                                      </p:cBhvr>
                                    </p:animEffect>
                                    <p:animScale>
                                      <p:cBhvr>
                                        <p:cTn id="53" dur="770" decel="100000"/>
                                        <p:tgtEl>
                                          <p:spTgt spid="3075">
                                            <p:txEl>
                                              <p:pRg st="5" end="5"/>
                                            </p:txEl>
                                          </p:spTgt>
                                        </p:tgtEl>
                                      </p:cBhvr>
                                      <p:from x="10000" y="10000"/>
                                      <p:to x="200000" y="450000"/>
                                    </p:animScale>
                                    <p:animScale>
                                      <p:cBhvr>
                                        <p:cTn id="54" dur="1230" accel="100000" fill="hold">
                                          <p:stCondLst>
                                            <p:cond delay="770"/>
                                          </p:stCondLst>
                                        </p:cTn>
                                        <p:tgtEl>
                                          <p:spTgt spid="3075">
                                            <p:txEl>
                                              <p:pRg st="5" end="5"/>
                                            </p:txEl>
                                          </p:spTgt>
                                        </p:tgtEl>
                                      </p:cBhvr>
                                      <p:from x="200000" y="450000"/>
                                      <p:to x="100000" y="100000"/>
                                    </p:animScale>
                                    <p:set>
                                      <p:cBhvr>
                                        <p:cTn id="55" dur="770" fill="hold"/>
                                        <p:tgtEl>
                                          <p:spTgt spid="3075">
                                            <p:txEl>
                                              <p:pRg st="5" end="5"/>
                                            </p:txEl>
                                          </p:spTgt>
                                        </p:tgtEl>
                                        <p:attrNameLst>
                                          <p:attrName>ppt_x</p:attrName>
                                        </p:attrNameLst>
                                      </p:cBhvr>
                                      <p:to>
                                        <p:strVal val="(0.5)"/>
                                      </p:to>
                                    </p:set>
                                    <p:anim from="(0.5)" to="(#ppt_x)" calcmode="lin" valueType="num">
                                      <p:cBhvr>
                                        <p:cTn id="56" dur="1230" accel="100000" fill="hold">
                                          <p:stCondLst>
                                            <p:cond delay="770"/>
                                          </p:stCondLst>
                                        </p:cTn>
                                        <p:tgtEl>
                                          <p:spTgt spid="3075">
                                            <p:txEl>
                                              <p:pRg st="5" end="5"/>
                                            </p:txEl>
                                          </p:spTgt>
                                        </p:tgtEl>
                                        <p:attrNameLst>
                                          <p:attrName>ppt_x</p:attrName>
                                        </p:attrNameLst>
                                      </p:cBhvr>
                                    </p:anim>
                                    <p:set>
                                      <p:cBhvr>
                                        <p:cTn id="57" dur="770" fill="hold"/>
                                        <p:tgtEl>
                                          <p:spTgt spid="3075">
                                            <p:txEl>
                                              <p:pRg st="5" end="5"/>
                                            </p:txEl>
                                          </p:spTgt>
                                        </p:tgtEl>
                                        <p:attrNameLst>
                                          <p:attrName>ppt_y</p:attrName>
                                        </p:attrNameLst>
                                      </p:cBhvr>
                                      <p:to>
                                        <p:strVal val="(#ppt_y+0.4)"/>
                                      </p:to>
                                    </p:set>
                                    <p:anim from="(#ppt_y+0.4)" to="(#ppt_y)" calcmode="lin" valueType="num">
                                      <p:cBhvr>
                                        <p:cTn id="58" dur="1230" accel="100000" fill="hold">
                                          <p:stCondLst>
                                            <p:cond delay="770"/>
                                          </p:stCondLst>
                                        </p:cTn>
                                        <p:tgtEl>
                                          <p:spTgt spid="3075">
                                            <p:txEl>
                                              <p:pRg st="5" end="5"/>
                                            </p:txEl>
                                          </p:spTgt>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16386"/>
                                        </p:tgtEl>
                                        <p:attrNameLst>
                                          <p:attrName>style.visibility</p:attrName>
                                        </p:attrNameLst>
                                      </p:cBhvr>
                                      <p:to>
                                        <p:strVal val="visible"/>
                                      </p:to>
                                    </p:set>
                                    <p:animEffect transition="in" filter="fade">
                                      <p:cBhvr>
                                        <p:cTn id="61" dur="770" decel="100000"/>
                                        <p:tgtEl>
                                          <p:spTgt spid="16386"/>
                                        </p:tgtEl>
                                      </p:cBhvr>
                                    </p:animEffect>
                                    <p:animScale>
                                      <p:cBhvr>
                                        <p:cTn id="62" dur="770" decel="100000"/>
                                        <p:tgtEl>
                                          <p:spTgt spid="16386"/>
                                        </p:tgtEl>
                                      </p:cBhvr>
                                      <p:from x="10000" y="10000"/>
                                      <p:to x="200000" y="450000"/>
                                    </p:animScale>
                                    <p:animScale>
                                      <p:cBhvr>
                                        <p:cTn id="63" dur="1230" accel="100000" fill="hold">
                                          <p:stCondLst>
                                            <p:cond delay="770"/>
                                          </p:stCondLst>
                                        </p:cTn>
                                        <p:tgtEl>
                                          <p:spTgt spid="16386"/>
                                        </p:tgtEl>
                                      </p:cBhvr>
                                      <p:from x="200000" y="450000"/>
                                      <p:to x="100000" y="100000"/>
                                    </p:animScale>
                                    <p:set>
                                      <p:cBhvr>
                                        <p:cTn id="64" dur="770" fill="hold"/>
                                        <p:tgtEl>
                                          <p:spTgt spid="16386"/>
                                        </p:tgtEl>
                                        <p:attrNameLst>
                                          <p:attrName>ppt_x</p:attrName>
                                        </p:attrNameLst>
                                      </p:cBhvr>
                                      <p:to>
                                        <p:strVal val="(0.5)"/>
                                      </p:to>
                                    </p:set>
                                    <p:anim from="(0.5)" to="(#ppt_x)" calcmode="lin" valueType="num">
                                      <p:cBhvr>
                                        <p:cTn id="65" dur="1230" accel="100000" fill="hold">
                                          <p:stCondLst>
                                            <p:cond delay="770"/>
                                          </p:stCondLst>
                                        </p:cTn>
                                        <p:tgtEl>
                                          <p:spTgt spid="16386"/>
                                        </p:tgtEl>
                                        <p:attrNameLst>
                                          <p:attrName>ppt_x</p:attrName>
                                        </p:attrNameLst>
                                      </p:cBhvr>
                                    </p:anim>
                                    <p:set>
                                      <p:cBhvr>
                                        <p:cTn id="66" dur="770" fill="hold"/>
                                        <p:tgtEl>
                                          <p:spTgt spid="16386"/>
                                        </p:tgtEl>
                                        <p:attrNameLst>
                                          <p:attrName>ppt_y</p:attrName>
                                        </p:attrNameLst>
                                      </p:cBhvr>
                                      <p:to>
                                        <p:strVal val="(#ppt_y+0.4)"/>
                                      </p:to>
                                    </p:set>
                                    <p:anim from="(#ppt_y+0.4)" to="(#ppt_y)" calcmode="lin" valueType="num">
                                      <p:cBhvr>
                                        <p:cTn id="67" dur="1230" accel="100000" fill="hold">
                                          <p:stCondLst>
                                            <p:cond delay="770"/>
                                          </p:stCondLst>
                                        </p:cTn>
                                        <p:tgtEl>
                                          <p:spTgt spid="16386"/>
                                        </p:tgtEl>
                                        <p:attrNameLst>
                                          <p:attrName>ppt_y</p:attrName>
                                        </p:attrNameLst>
                                      </p:cBhvr>
                                    </p:anim>
                                  </p:childTnLst>
                                </p:cTn>
                              </p:par>
                            </p:childTnLst>
                          </p:cTn>
                        </p:par>
                        <p:par>
                          <p:cTn id="68" fill="hold">
                            <p:stCondLst>
                              <p:cond delay="2000"/>
                            </p:stCondLst>
                            <p:childTnLst>
                              <p:par>
                                <p:cTn id="69" presetID="23" presetClass="entr" presetSubtype="1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295400"/>
            <a:ext cx="7772400" cy="609600"/>
          </a:xfrm>
        </p:spPr>
        <p:txBody>
          <a:bodyPr>
            <a:normAutofit fontScale="90000"/>
          </a:bodyPr>
          <a:lstStyle/>
          <a:p>
            <a:r>
              <a:rPr lang="en-US" dirty="0">
                <a:solidFill>
                  <a:schemeClr val="tx1"/>
                </a:solidFill>
                <a:latin typeface="Garamond" charset="0"/>
              </a:rPr>
              <a:t>Who </a:t>
            </a:r>
            <a:r>
              <a:rPr lang="en-US" dirty="0" smtClean="0">
                <a:solidFill>
                  <a:schemeClr val="tx1"/>
                </a:solidFill>
                <a:latin typeface="Garamond" charset="0"/>
              </a:rPr>
              <a:t>is best fit from among regulators to monitor media ?</a:t>
            </a:r>
            <a:endParaRPr lang="en-US" dirty="0">
              <a:solidFill>
                <a:schemeClr val="tx1"/>
              </a:solidFill>
              <a:latin typeface="Garamond" charset="0"/>
            </a:endParaRPr>
          </a:p>
        </p:txBody>
      </p:sp>
      <p:sp>
        <p:nvSpPr>
          <p:cNvPr id="3075" name="Rectangle 3"/>
          <p:cNvSpPr>
            <a:spLocks noGrp="1" noChangeArrowheads="1"/>
          </p:cNvSpPr>
          <p:nvPr>
            <p:ph sz="quarter" idx="1"/>
          </p:nvPr>
        </p:nvSpPr>
        <p:spPr>
          <a:xfrm>
            <a:off x="457200" y="2209800"/>
            <a:ext cx="8229600" cy="3657600"/>
          </a:xfrm>
        </p:spPr>
        <p:txBody>
          <a:bodyPr/>
          <a:lstStyle/>
          <a:p>
            <a:r>
              <a:rPr lang="en-US" dirty="0" smtClean="0">
                <a:latin typeface="Garamond" charset="0"/>
              </a:rPr>
              <a:t>Election Management Bodies?</a:t>
            </a:r>
            <a:endParaRPr lang="en-US" dirty="0">
              <a:latin typeface="Garamond" charset="0"/>
            </a:endParaRPr>
          </a:p>
          <a:p>
            <a:r>
              <a:rPr lang="en-US" dirty="0" smtClean="0">
                <a:latin typeface="Garamond" charset="0"/>
              </a:rPr>
              <a:t>Media regulators?</a:t>
            </a:r>
          </a:p>
          <a:p>
            <a:r>
              <a:rPr lang="en-US" dirty="0" smtClean="0">
                <a:latin typeface="Garamond" charset="0"/>
              </a:rPr>
              <a:t>Problems of the media</a:t>
            </a:r>
          </a:p>
          <a:p>
            <a:pPr marL="0" indent="0">
              <a:buNone/>
            </a:pPr>
            <a:r>
              <a:rPr lang="en-US" dirty="0">
                <a:latin typeface="Garamond" charset="0"/>
              </a:rPr>
              <a:t> </a:t>
            </a:r>
            <a:r>
              <a:rPr lang="en-US" dirty="0" smtClean="0">
                <a:latin typeface="Garamond" charset="0"/>
              </a:rPr>
              <a:t>  </a:t>
            </a:r>
            <a:r>
              <a:rPr lang="en-US" dirty="0">
                <a:latin typeface="Garamond" charset="0"/>
              </a:rPr>
              <a:t>c</a:t>
            </a:r>
            <a:r>
              <a:rPr lang="en-US" dirty="0" smtClean="0">
                <a:latin typeface="Garamond" charset="0"/>
              </a:rPr>
              <a:t>overage</a:t>
            </a:r>
            <a:endParaRPr lang="en-US" dirty="0">
              <a:latin typeface="Garamond" charset="0"/>
            </a:endParaRPr>
          </a:p>
        </p:txBody>
      </p:sp>
      <p:pic>
        <p:nvPicPr>
          <p:cNvPr id="2" name="Picture 1"/>
          <p:cNvPicPr>
            <a:picLocks noChangeAspect="1"/>
          </p:cNvPicPr>
          <p:nvPr/>
        </p:nvPicPr>
        <p:blipFill>
          <a:blip r:embed="rId3"/>
          <a:stretch>
            <a:fillRect/>
          </a:stretch>
        </p:blipFill>
        <p:spPr>
          <a:xfrm>
            <a:off x="3886200" y="3276600"/>
            <a:ext cx="4800600" cy="3200400"/>
          </a:xfrm>
          <a:prstGeom prst="rect">
            <a:avLst/>
          </a:prstGeom>
        </p:spPr>
      </p:pic>
    </p:spTree>
    <p:extLst>
      <p:ext uri="{BB962C8B-B14F-4D97-AF65-F5344CB8AC3E}">
        <p14:creationId xmlns:p14="http://schemas.microsoft.com/office/powerpoint/2010/main" val="2472027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07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p:cTn id="17"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07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 calcmode="lin" valueType="num">
                                      <p:cBhvr>
                                        <p:cTn id="22"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075">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386"/>
                                        </p:tgtEl>
                                        <p:attrNameLst>
                                          <p:attrName>style.visibility</p:attrName>
                                        </p:attrNameLst>
                                      </p:cBhvr>
                                      <p:to>
                                        <p:strVal val="visible"/>
                                      </p:to>
                                    </p:set>
                                    <p:anim calcmode="lin" valueType="num">
                                      <p:cBhvr>
                                        <p:cTn id="27" dur="500" fill="hold"/>
                                        <p:tgtEl>
                                          <p:spTgt spid="16386"/>
                                        </p:tgtEl>
                                        <p:attrNameLst>
                                          <p:attrName>ppt_w</p:attrName>
                                        </p:attrNameLst>
                                      </p:cBhvr>
                                      <p:tavLst>
                                        <p:tav tm="0">
                                          <p:val>
                                            <p:fltVal val="0"/>
                                          </p:val>
                                        </p:tav>
                                        <p:tav tm="100000">
                                          <p:val>
                                            <p:strVal val="#ppt_w"/>
                                          </p:val>
                                        </p:tav>
                                      </p:tavLst>
                                    </p:anim>
                                    <p:anim calcmode="lin" valueType="num">
                                      <p:cBhvr>
                                        <p:cTn id="28" dur="500" fill="hold"/>
                                        <p:tgtEl>
                                          <p:spTgt spid="16386"/>
                                        </p:tgtEl>
                                        <p:attrNameLst>
                                          <p:attrName>ppt_h</p:attrName>
                                        </p:attrNameLst>
                                      </p:cBhvr>
                                      <p:tavLst>
                                        <p:tav tm="0">
                                          <p:val>
                                            <p:fltVal val="0"/>
                                          </p:val>
                                        </p:tav>
                                        <p:tav tm="100000">
                                          <p:val>
                                            <p:strVal val="#ppt_h"/>
                                          </p:val>
                                        </p:tav>
                                      </p:tavLst>
                                    </p:anim>
                                    <p:animEffect transition="in" filter="fade">
                                      <p:cBhvr>
                                        <p:cTn id="29" dur="500"/>
                                        <p:tgtEl>
                                          <p:spTgt spid="16386"/>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E:\pictures\ugulava in the fa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419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E:\pictures\Ugulava cutting the ribbon 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600"/>
            <a:ext cx="4495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
            <a:ext cx="3971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3819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863057"/>
      </p:ext>
    </p:extLst>
  </p:cSld>
  <p:clrMapOvr>
    <a:masterClrMapping/>
  </p:clrMapOvr>
  <mc:AlternateContent xmlns:mc="http://schemas.openxmlformats.org/markup-compatibility/2006" xmlns:p14="http://schemas.microsoft.com/office/powerpoint/2010/main">
    <mc:Choice Requires="p14">
      <p:transition spd="slow" p14:dur="2000" advTm="19110"/>
    </mc:Choice>
    <mc:Fallback xmlns="">
      <p:transition xmlns:p14="http://schemas.microsoft.com/office/powerpoint/2010/main" spd="slow" advTm="1911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770" decel="100000"/>
                                        <p:tgtEl>
                                          <p:spTgt spid="15367"/>
                                        </p:tgtEl>
                                      </p:cBhvr>
                                    </p:animEffect>
                                    <p:animScale>
                                      <p:cBhvr>
                                        <p:cTn id="8" dur="770" decel="100000"/>
                                        <p:tgtEl>
                                          <p:spTgt spid="15367"/>
                                        </p:tgtEl>
                                      </p:cBhvr>
                                      <p:from x="10000" y="10000"/>
                                      <p:to x="200000" y="450000"/>
                                    </p:animScale>
                                    <p:animScale>
                                      <p:cBhvr>
                                        <p:cTn id="9" dur="1230" accel="100000" fill="hold">
                                          <p:stCondLst>
                                            <p:cond delay="770"/>
                                          </p:stCondLst>
                                        </p:cTn>
                                        <p:tgtEl>
                                          <p:spTgt spid="15367"/>
                                        </p:tgtEl>
                                      </p:cBhvr>
                                      <p:from x="200000" y="450000"/>
                                      <p:to x="100000" y="100000"/>
                                    </p:animScale>
                                    <p:set>
                                      <p:cBhvr>
                                        <p:cTn id="10" dur="770" fill="hold"/>
                                        <p:tgtEl>
                                          <p:spTgt spid="15367"/>
                                        </p:tgtEl>
                                        <p:attrNameLst>
                                          <p:attrName>ppt_x</p:attrName>
                                        </p:attrNameLst>
                                      </p:cBhvr>
                                      <p:to>
                                        <p:strVal val="(0.5)"/>
                                      </p:to>
                                    </p:set>
                                    <p:anim from="(0.5)" to="(#ppt_x)" calcmode="lin" valueType="num">
                                      <p:cBhvr>
                                        <p:cTn id="11" dur="1230" accel="100000" fill="hold">
                                          <p:stCondLst>
                                            <p:cond delay="770"/>
                                          </p:stCondLst>
                                        </p:cTn>
                                        <p:tgtEl>
                                          <p:spTgt spid="15367"/>
                                        </p:tgtEl>
                                        <p:attrNameLst>
                                          <p:attrName>ppt_x</p:attrName>
                                        </p:attrNameLst>
                                      </p:cBhvr>
                                    </p:anim>
                                    <p:set>
                                      <p:cBhvr>
                                        <p:cTn id="12" dur="770" fill="hold"/>
                                        <p:tgtEl>
                                          <p:spTgt spid="15367"/>
                                        </p:tgtEl>
                                        <p:attrNameLst>
                                          <p:attrName>ppt_y</p:attrName>
                                        </p:attrNameLst>
                                      </p:cBhvr>
                                      <p:to>
                                        <p:strVal val="(#ppt_y+0.4)"/>
                                      </p:to>
                                    </p:set>
                                    <p:anim from="(#ppt_y+0.4)" to="(#ppt_y)" calcmode="lin" valueType="num">
                                      <p:cBhvr>
                                        <p:cTn id="13" dur="1230" accel="100000" fill="hold">
                                          <p:stCondLst>
                                            <p:cond delay="770"/>
                                          </p:stCondLst>
                                        </p:cTn>
                                        <p:tgtEl>
                                          <p:spTgt spid="1536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fade">
                                      <p:cBhvr>
                                        <p:cTn id="16" dur="770" decel="100000"/>
                                        <p:tgtEl>
                                          <p:spTgt spid="15366"/>
                                        </p:tgtEl>
                                      </p:cBhvr>
                                    </p:animEffect>
                                    <p:animScale>
                                      <p:cBhvr>
                                        <p:cTn id="17" dur="770" decel="100000"/>
                                        <p:tgtEl>
                                          <p:spTgt spid="15366"/>
                                        </p:tgtEl>
                                      </p:cBhvr>
                                      <p:from x="10000" y="10000"/>
                                      <p:to x="200000" y="450000"/>
                                    </p:animScale>
                                    <p:animScale>
                                      <p:cBhvr>
                                        <p:cTn id="18" dur="1230" accel="100000" fill="hold">
                                          <p:stCondLst>
                                            <p:cond delay="770"/>
                                          </p:stCondLst>
                                        </p:cTn>
                                        <p:tgtEl>
                                          <p:spTgt spid="15366"/>
                                        </p:tgtEl>
                                      </p:cBhvr>
                                      <p:from x="200000" y="450000"/>
                                      <p:to x="100000" y="100000"/>
                                    </p:animScale>
                                    <p:set>
                                      <p:cBhvr>
                                        <p:cTn id="19" dur="770" fill="hold"/>
                                        <p:tgtEl>
                                          <p:spTgt spid="15366"/>
                                        </p:tgtEl>
                                        <p:attrNameLst>
                                          <p:attrName>ppt_x</p:attrName>
                                        </p:attrNameLst>
                                      </p:cBhvr>
                                      <p:to>
                                        <p:strVal val="(0.5)"/>
                                      </p:to>
                                    </p:set>
                                    <p:anim from="(0.5)" to="(#ppt_x)" calcmode="lin" valueType="num">
                                      <p:cBhvr>
                                        <p:cTn id="20" dur="1230" accel="100000" fill="hold">
                                          <p:stCondLst>
                                            <p:cond delay="770"/>
                                          </p:stCondLst>
                                        </p:cTn>
                                        <p:tgtEl>
                                          <p:spTgt spid="15366"/>
                                        </p:tgtEl>
                                        <p:attrNameLst>
                                          <p:attrName>ppt_x</p:attrName>
                                        </p:attrNameLst>
                                      </p:cBhvr>
                                    </p:anim>
                                    <p:set>
                                      <p:cBhvr>
                                        <p:cTn id="21" dur="770" fill="hold"/>
                                        <p:tgtEl>
                                          <p:spTgt spid="15366"/>
                                        </p:tgtEl>
                                        <p:attrNameLst>
                                          <p:attrName>ppt_y</p:attrName>
                                        </p:attrNameLst>
                                      </p:cBhvr>
                                      <p:to>
                                        <p:strVal val="(#ppt_y+0.4)"/>
                                      </p:to>
                                    </p:set>
                                    <p:anim from="(#ppt_y+0.4)" to="(#ppt_y)" calcmode="lin" valueType="num">
                                      <p:cBhvr>
                                        <p:cTn id="22" dur="1230" accel="100000" fill="hold">
                                          <p:stCondLst>
                                            <p:cond delay="770"/>
                                          </p:stCondLst>
                                        </p:cTn>
                                        <p:tgtEl>
                                          <p:spTgt spid="15366"/>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70" decel="100000"/>
                                        <p:tgtEl>
                                          <p:spTgt spid="3"/>
                                        </p:tgtEl>
                                      </p:cBhvr>
                                    </p:animEffect>
                                    <p:animScale>
                                      <p:cBhvr>
                                        <p:cTn id="35" dur="770" decel="100000"/>
                                        <p:tgtEl>
                                          <p:spTgt spid="3"/>
                                        </p:tgtEl>
                                      </p:cBhvr>
                                      <p:from x="10000" y="10000"/>
                                      <p:to x="200000" y="450000"/>
                                    </p:animScale>
                                    <p:animScale>
                                      <p:cBhvr>
                                        <p:cTn id="36" dur="1230" accel="100000" fill="hold">
                                          <p:stCondLst>
                                            <p:cond delay="770"/>
                                          </p:stCondLst>
                                        </p:cTn>
                                        <p:tgtEl>
                                          <p:spTgt spid="3"/>
                                        </p:tgtEl>
                                      </p:cBhvr>
                                      <p:from x="200000" y="450000"/>
                                      <p:to x="100000" y="100000"/>
                                    </p:animScale>
                                    <p:set>
                                      <p:cBhvr>
                                        <p:cTn id="37" dur="770" fill="hold"/>
                                        <p:tgtEl>
                                          <p:spTgt spid="3"/>
                                        </p:tgtEl>
                                        <p:attrNameLst>
                                          <p:attrName>ppt_x</p:attrName>
                                        </p:attrNameLst>
                                      </p:cBhvr>
                                      <p:to>
                                        <p:strVal val="(0.5)"/>
                                      </p:to>
                                    </p:set>
                                    <p:anim from="(0.5)" to="(#ppt_x)" calcmode="lin" valueType="num">
                                      <p:cBhvr>
                                        <p:cTn id="38" dur="1230" accel="100000" fill="hold">
                                          <p:stCondLst>
                                            <p:cond delay="770"/>
                                          </p:stCondLst>
                                        </p:cTn>
                                        <p:tgtEl>
                                          <p:spTgt spid="3"/>
                                        </p:tgtEl>
                                        <p:attrNameLst>
                                          <p:attrName>ppt_x</p:attrName>
                                        </p:attrNameLst>
                                      </p:cBhvr>
                                    </p:anim>
                                    <p:set>
                                      <p:cBhvr>
                                        <p:cTn id="39" dur="770" fill="hold"/>
                                        <p:tgtEl>
                                          <p:spTgt spid="3"/>
                                        </p:tgtEl>
                                        <p:attrNameLst>
                                          <p:attrName>ppt_y</p:attrName>
                                        </p:attrNameLst>
                                      </p:cBhvr>
                                      <p:to>
                                        <p:strVal val="(#ppt_y+0.4)"/>
                                      </p:to>
                                    </p:set>
                                    <p:anim from="(#ppt_y+0.4)" to="(#ppt_y)" calcmode="lin" valueType="num">
                                      <p:cBhvr>
                                        <p:cTn id="40"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sz="half" idx="4294967295"/>
          </p:nvPr>
        </p:nvSpPr>
        <p:spPr>
          <a:xfrm>
            <a:off x="457200" y="838200"/>
            <a:ext cx="8153400" cy="5486400"/>
          </a:xfrm>
        </p:spPr>
        <p:txBody>
          <a:bodyPr/>
          <a:lstStyle/>
          <a:p>
            <a:pPr marL="823913" lvl="1" algn="just" eaLnBrk="1" hangingPunct="1">
              <a:buFont typeface="Wingdings" charset="0"/>
              <a:buNone/>
            </a:pPr>
            <a:endParaRPr lang="en-US" sz="8000">
              <a:latin typeface="Garamond" charset="0"/>
              <a:cs typeface="Times New Roman" charset="0"/>
            </a:endParaRPr>
          </a:p>
          <a:p>
            <a:pPr marL="0" indent="0" eaLnBrk="1" hangingPunct="1">
              <a:buFontTx/>
              <a:buNone/>
            </a:pPr>
            <a:endParaRPr lang="sk-SK" sz="2800">
              <a:latin typeface="Garamond" charset="0"/>
            </a:endParaRPr>
          </a:p>
          <a:p>
            <a:pPr marL="0" indent="0" eaLnBrk="1" hangingPunct="1">
              <a:buFont typeface="Wingdings" charset="0"/>
              <a:buChar char="Ø"/>
            </a:pPr>
            <a:endParaRPr lang="en-US" sz="2800">
              <a:latin typeface="Garamond" charset="0"/>
            </a:endParaRPr>
          </a:p>
          <a:p>
            <a:pPr marL="0" indent="0" eaLnBrk="1" hangingPunct="1">
              <a:buFont typeface="Wingdings" charset="0"/>
              <a:buChar char="Ø"/>
            </a:pPr>
            <a:endParaRPr lang="en-US" sz="2800">
              <a:latin typeface="Garamond" charset="0"/>
              <a:cs typeface="Times New Roman" charset="0"/>
            </a:endParaRPr>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5" name="Oval 4"/>
          <p:cNvSpPr>
            <a:spLocks noChangeArrowheads="1"/>
          </p:cNvSpPr>
          <p:nvPr/>
        </p:nvSpPr>
        <p:spPr bwMode="auto">
          <a:xfrm>
            <a:off x="7391400" y="3352800"/>
            <a:ext cx="1143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 name="Oval 5"/>
          <p:cNvSpPr>
            <a:spLocks noChangeArrowheads="1"/>
          </p:cNvSpPr>
          <p:nvPr/>
        </p:nvSpPr>
        <p:spPr bwMode="auto">
          <a:xfrm>
            <a:off x="3810000" y="5486400"/>
            <a:ext cx="1143000" cy="762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Oval 6"/>
          <p:cNvSpPr>
            <a:spLocks noChangeArrowheads="1"/>
          </p:cNvSpPr>
          <p:nvPr/>
        </p:nvSpPr>
        <p:spPr bwMode="auto">
          <a:xfrm>
            <a:off x="1981200" y="5257800"/>
            <a:ext cx="1066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 name="Oval 7"/>
          <p:cNvSpPr>
            <a:spLocks noChangeArrowheads="1"/>
          </p:cNvSpPr>
          <p:nvPr/>
        </p:nvSpPr>
        <p:spPr bwMode="auto">
          <a:xfrm>
            <a:off x="457200" y="4343400"/>
            <a:ext cx="1524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Oval 8"/>
          <p:cNvSpPr>
            <a:spLocks noChangeArrowheads="1"/>
          </p:cNvSpPr>
          <p:nvPr/>
        </p:nvSpPr>
        <p:spPr bwMode="auto">
          <a:xfrm>
            <a:off x="457200" y="3352800"/>
            <a:ext cx="12954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 name="Oval 9"/>
          <p:cNvSpPr>
            <a:spLocks noChangeArrowheads="1"/>
          </p:cNvSpPr>
          <p:nvPr/>
        </p:nvSpPr>
        <p:spPr bwMode="auto">
          <a:xfrm>
            <a:off x="381000" y="1447800"/>
            <a:ext cx="1295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Oval 10"/>
          <p:cNvSpPr>
            <a:spLocks noChangeArrowheads="1"/>
          </p:cNvSpPr>
          <p:nvPr/>
        </p:nvSpPr>
        <p:spPr bwMode="auto">
          <a:xfrm>
            <a:off x="762000" y="762000"/>
            <a:ext cx="1371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Oval 11"/>
          <p:cNvSpPr>
            <a:spLocks noChangeArrowheads="1"/>
          </p:cNvSpPr>
          <p:nvPr/>
        </p:nvSpPr>
        <p:spPr bwMode="auto">
          <a:xfrm>
            <a:off x="2514600" y="762000"/>
            <a:ext cx="8382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 name="Text Box 23"/>
          <p:cNvSpPr txBox="1">
            <a:spLocks noChangeArrowheads="1"/>
          </p:cNvSpPr>
          <p:nvPr/>
        </p:nvSpPr>
        <p:spPr bwMode="auto">
          <a:xfrm>
            <a:off x="6858000" y="228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algn="ctr" eaLnBrk="0" fontAlgn="base" hangingPunct="0">
              <a:spcBef>
                <a:spcPct val="20000"/>
              </a:spcBef>
              <a:spcAft>
                <a:spcPct val="0"/>
              </a:spcAft>
              <a:defRPr sz="2800">
                <a:solidFill>
                  <a:schemeClr val="bg1"/>
                </a:solidFill>
                <a:latin typeface="Tahoma" charset="0"/>
                <a:ea typeface="ＭＳ Ｐゴシック" charset="0"/>
              </a:defRPr>
            </a:lvl6pPr>
            <a:lvl7pPr marL="2971800" indent="-228600" algn="ctr" eaLnBrk="0" fontAlgn="base" hangingPunct="0">
              <a:spcBef>
                <a:spcPct val="20000"/>
              </a:spcBef>
              <a:spcAft>
                <a:spcPct val="0"/>
              </a:spcAft>
              <a:defRPr sz="2800">
                <a:solidFill>
                  <a:schemeClr val="bg1"/>
                </a:solidFill>
                <a:latin typeface="Tahoma" charset="0"/>
                <a:ea typeface="ＭＳ Ｐゴシック" charset="0"/>
              </a:defRPr>
            </a:lvl7pPr>
            <a:lvl8pPr marL="3429000" indent="-228600" algn="ctr" eaLnBrk="0" fontAlgn="base" hangingPunct="0">
              <a:spcBef>
                <a:spcPct val="20000"/>
              </a:spcBef>
              <a:spcAft>
                <a:spcPct val="0"/>
              </a:spcAft>
              <a:defRPr sz="2800">
                <a:solidFill>
                  <a:schemeClr val="bg1"/>
                </a:solidFill>
                <a:latin typeface="Tahoma" charset="0"/>
                <a:ea typeface="ＭＳ Ｐゴシック" charset="0"/>
              </a:defRPr>
            </a:lvl8pPr>
            <a:lvl9pPr marL="3886200" indent="-228600" algn="ctr" eaLnBrk="0" fontAlgn="base" hangingPunct="0">
              <a:spcBef>
                <a:spcPct val="20000"/>
              </a:spcBef>
              <a:spcAft>
                <a:spcPct val="0"/>
              </a:spcAft>
              <a:defRPr sz="2800">
                <a:solidFill>
                  <a:schemeClr val="bg1"/>
                </a:solidFill>
                <a:latin typeface="Tahoma" charset="0"/>
                <a:ea typeface="ＭＳ Ｐゴシック" charset="0"/>
              </a:defRPr>
            </a:lvl9pPr>
          </a:lstStyle>
          <a:p>
            <a:pPr algn="l" eaLnBrk="1" hangingPunct="1">
              <a:spcBef>
                <a:spcPct val="0"/>
              </a:spcBef>
            </a:pPr>
            <a:r>
              <a:rPr lang="en-US" sz="3600" b="1" dirty="0" smtClean="0">
                <a:solidFill>
                  <a:srgbClr val="000000"/>
                </a:solidFill>
                <a:latin typeface="Arial" charset="0"/>
                <a:cs typeface="Arial" charset="0"/>
              </a:rPr>
              <a:t>87 </a:t>
            </a:r>
            <a:r>
              <a:rPr lang="en-US" sz="3600" b="1" dirty="0">
                <a:solidFill>
                  <a:srgbClr val="000000"/>
                </a:solidFill>
                <a:latin typeface="Arial" charset="0"/>
                <a:cs typeface="Arial" charset="0"/>
              </a:rPr>
              <a:t>%</a:t>
            </a:r>
          </a:p>
        </p:txBody>
      </p:sp>
      <p:sp>
        <p:nvSpPr>
          <p:cNvPr id="14" name="Oval 22"/>
          <p:cNvSpPr>
            <a:spLocks noChangeArrowheads="1"/>
          </p:cNvSpPr>
          <p:nvPr/>
        </p:nvSpPr>
        <p:spPr bwMode="auto">
          <a:xfrm>
            <a:off x="5181600" y="838200"/>
            <a:ext cx="1447800" cy="685800"/>
          </a:xfrm>
          <a:prstGeom prst="ellipse">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42900" indent="-342900"/>
            <a:endParaRPr lang="en-US">
              <a:solidFill>
                <a:srgbClr val="0099FF"/>
              </a:solidFill>
            </a:endParaRPr>
          </a:p>
        </p:txBody>
      </p:sp>
      <p:sp>
        <p:nvSpPr>
          <p:cNvPr id="15" name="Oval 22"/>
          <p:cNvSpPr>
            <a:spLocks noChangeArrowheads="1"/>
          </p:cNvSpPr>
          <p:nvPr/>
        </p:nvSpPr>
        <p:spPr bwMode="auto">
          <a:xfrm>
            <a:off x="533400" y="2133600"/>
            <a:ext cx="762000" cy="609600"/>
          </a:xfrm>
          <a:prstGeom prst="ellipse">
            <a:avLst/>
          </a:pr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42900" indent="-342900"/>
            <a:endParaRPr lang="en-US">
              <a:solidFill>
                <a:srgbClr val="0099FF"/>
              </a:solidFill>
            </a:endParaRPr>
          </a:p>
        </p:txBody>
      </p:sp>
      <p:sp>
        <p:nvSpPr>
          <p:cNvPr id="16" name="Text Box 23"/>
          <p:cNvSpPr txBox="1">
            <a:spLocks noChangeArrowheads="1"/>
          </p:cNvSpPr>
          <p:nvPr/>
        </p:nvSpPr>
        <p:spPr bwMode="auto">
          <a:xfrm>
            <a:off x="6934200" y="43434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algn="ctr" eaLnBrk="0" fontAlgn="base" hangingPunct="0">
              <a:spcBef>
                <a:spcPct val="20000"/>
              </a:spcBef>
              <a:spcAft>
                <a:spcPct val="0"/>
              </a:spcAft>
              <a:defRPr sz="2800">
                <a:solidFill>
                  <a:schemeClr val="bg1"/>
                </a:solidFill>
                <a:latin typeface="Tahoma" charset="0"/>
                <a:ea typeface="ＭＳ Ｐゴシック" charset="0"/>
              </a:defRPr>
            </a:lvl6pPr>
            <a:lvl7pPr marL="2971800" indent="-228600" algn="ctr" eaLnBrk="0" fontAlgn="base" hangingPunct="0">
              <a:spcBef>
                <a:spcPct val="20000"/>
              </a:spcBef>
              <a:spcAft>
                <a:spcPct val="0"/>
              </a:spcAft>
              <a:defRPr sz="2800">
                <a:solidFill>
                  <a:schemeClr val="bg1"/>
                </a:solidFill>
                <a:latin typeface="Tahoma" charset="0"/>
                <a:ea typeface="ＭＳ Ｐゴシック" charset="0"/>
              </a:defRPr>
            </a:lvl7pPr>
            <a:lvl8pPr marL="3429000" indent="-228600" algn="ctr" eaLnBrk="0" fontAlgn="base" hangingPunct="0">
              <a:spcBef>
                <a:spcPct val="20000"/>
              </a:spcBef>
              <a:spcAft>
                <a:spcPct val="0"/>
              </a:spcAft>
              <a:defRPr sz="2800">
                <a:solidFill>
                  <a:schemeClr val="bg1"/>
                </a:solidFill>
                <a:latin typeface="Tahoma" charset="0"/>
                <a:ea typeface="ＭＳ Ｐゴシック" charset="0"/>
              </a:defRPr>
            </a:lvl8pPr>
            <a:lvl9pPr marL="3886200" indent="-228600" algn="ctr" eaLnBrk="0" fontAlgn="base" hangingPunct="0">
              <a:spcBef>
                <a:spcPct val="20000"/>
              </a:spcBef>
              <a:spcAft>
                <a:spcPct val="0"/>
              </a:spcAft>
              <a:defRPr sz="2800">
                <a:solidFill>
                  <a:schemeClr val="bg1"/>
                </a:solidFill>
                <a:latin typeface="Tahoma" charset="0"/>
                <a:ea typeface="ＭＳ Ｐゴシック" charset="0"/>
              </a:defRPr>
            </a:lvl9pPr>
          </a:lstStyle>
          <a:p>
            <a:pPr algn="l" eaLnBrk="1" hangingPunct="1">
              <a:spcBef>
                <a:spcPct val="0"/>
              </a:spcBef>
            </a:pPr>
            <a:r>
              <a:rPr lang="en-US" sz="3600" b="1" dirty="0">
                <a:solidFill>
                  <a:srgbClr val="000000"/>
                </a:solidFill>
                <a:latin typeface="Arial" charset="0"/>
                <a:cs typeface="Arial" charset="0"/>
              </a:rPr>
              <a:t>0 %</a:t>
            </a:r>
          </a:p>
        </p:txBody>
      </p:sp>
      <p:pic>
        <p:nvPicPr>
          <p:cNvPr id="17" name="Picture 4" descr="AZTV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97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770" decel="100000"/>
                                        <p:tgtEl>
                                          <p:spTgt spid="12292"/>
                                        </p:tgtEl>
                                      </p:cBhvr>
                                    </p:animEffect>
                                    <p:animScale>
                                      <p:cBhvr>
                                        <p:cTn id="8" dur="770" decel="100000"/>
                                        <p:tgtEl>
                                          <p:spTgt spid="12292"/>
                                        </p:tgtEl>
                                      </p:cBhvr>
                                      <p:from x="10000" y="10000"/>
                                      <p:to x="200000" y="450000"/>
                                    </p:animScale>
                                    <p:animScale>
                                      <p:cBhvr>
                                        <p:cTn id="9" dur="1230" accel="100000" fill="hold">
                                          <p:stCondLst>
                                            <p:cond delay="770"/>
                                          </p:stCondLst>
                                        </p:cTn>
                                        <p:tgtEl>
                                          <p:spTgt spid="12292"/>
                                        </p:tgtEl>
                                      </p:cBhvr>
                                      <p:from x="200000" y="450000"/>
                                      <p:to x="100000" y="100000"/>
                                    </p:animScale>
                                    <p:set>
                                      <p:cBhvr>
                                        <p:cTn id="10" dur="770" fill="hold"/>
                                        <p:tgtEl>
                                          <p:spTgt spid="12292"/>
                                        </p:tgtEl>
                                        <p:attrNameLst>
                                          <p:attrName>ppt_x</p:attrName>
                                        </p:attrNameLst>
                                      </p:cBhvr>
                                      <p:to>
                                        <p:strVal val="(0.5)"/>
                                      </p:to>
                                    </p:set>
                                    <p:anim from="(0.5)" to="(#ppt_x)" calcmode="lin" valueType="num">
                                      <p:cBhvr>
                                        <p:cTn id="11" dur="1230" accel="100000" fill="hold">
                                          <p:stCondLst>
                                            <p:cond delay="770"/>
                                          </p:stCondLst>
                                        </p:cTn>
                                        <p:tgtEl>
                                          <p:spTgt spid="12292"/>
                                        </p:tgtEl>
                                        <p:attrNameLst>
                                          <p:attrName>ppt_x</p:attrName>
                                        </p:attrNameLst>
                                      </p:cBhvr>
                                    </p:anim>
                                    <p:set>
                                      <p:cBhvr>
                                        <p:cTn id="12" dur="770" fill="hold"/>
                                        <p:tgtEl>
                                          <p:spTgt spid="12292"/>
                                        </p:tgtEl>
                                        <p:attrNameLst>
                                          <p:attrName>ppt_y</p:attrName>
                                        </p:attrNameLst>
                                      </p:cBhvr>
                                      <p:to>
                                        <p:strVal val="(#ppt_y+0.4)"/>
                                      </p:to>
                                    </p:set>
                                    <p:anim from="(#ppt_y+0.4)" to="(#ppt_y)" calcmode="lin" valueType="num">
                                      <p:cBhvr>
                                        <p:cTn id="13" dur="1230" accel="100000" fill="hold">
                                          <p:stCondLst>
                                            <p:cond delay="770"/>
                                          </p:stCondLst>
                                        </p:cTn>
                                        <p:tgtEl>
                                          <p:spTgt spid="12292"/>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770" decel="100000"/>
                                        <p:tgtEl>
                                          <p:spTgt spid="17"/>
                                        </p:tgtEl>
                                      </p:cBhvr>
                                    </p:animEffect>
                                    <p:animScale>
                                      <p:cBhvr>
                                        <p:cTn id="17" dur="770" decel="100000"/>
                                        <p:tgtEl>
                                          <p:spTgt spid="17"/>
                                        </p:tgtEl>
                                      </p:cBhvr>
                                      <p:from x="10000" y="10000"/>
                                      <p:to x="200000" y="450000"/>
                                    </p:animScale>
                                    <p:animScale>
                                      <p:cBhvr>
                                        <p:cTn id="18" dur="1230" accel="100000" fill="hold">
                                          <p:stCondLst>
                                            <p:cond delay="770"/>
                                          </p:stCondLst>
                                        </p:cTn>
                                        <p:tgtEl>
                                          <p:spTgt spid="17"/>
                                        </p:tgtEl>
                                      </p:cBhvr>
                                      <p:from x="200000" y="450000"/>
                                      <p:to x="100000" y="100000"/>
                                    </p:animScale>
                                    <p:set>
                                      <p:cBhvr>
                                        <p:cTn id="19" dur="770" fill="hold"/>
                                        <p:tgtEl>
                                          <p:spTgt spid="17"/>
                                        </p:tgtEl>
                                        <p:attrNameLst>
                                          <p:attrName>ppt_x</p:attrName>
                                        </p:attrNameLst>
                                      </p:cBhvr>
                                      <p:to>
                                        <p:strVal val="(0.5)"/>
                                      </p:to>
                                    </p:set>
                                    <p:anim from="(0.5)" to="(#ppt_x)" calcmode="lin" valueType="num">
                                      <p:cBhvr>
                                        <p:cTn id="20" dur="1230" accel="100000" fill="hold">
                                          <p:stCondLst>
                                            <p:cond delay="770"/>
                                          </p:stCondLst>
                                        </p:cTn>
                                        <p:tgtEl>
                                          <p:spTgt spid="17"/>
                                        </p:tgtEl>
                                        <p:attrNameLst>
                                          <p:attrName>ppt_x</p:attrName>
                                        </p:attrNameLst>
                                      </p:cBhvr>
                                    </p:anim>
                                    <p:set>
                                      <p:cBhvr>
                                        <p:cTn id="21" dur="770" fill="hold"/>
                                        <p:tgtEl>
                                          <p:spTgt spid="17"/>
                                        </p:tgtEl>
                                        <p:attrNameLst>
                                          <p:attrName>ppt_y</p:attrName>
                                        </p:attrNameLst>
                                      </p:cBhvr>
                                      <p:to>
                                        <p:strVal val="(#ppt_y+0.4)"/>
                                      </p:to>
                                    </p:set>
                                    <p:anim from="(#ppt_y+0.4)" to="(#ppt_y)" calcmode="lin" valueType="num">
                                      <p:cBhvr>
                                        <p:cTn id="22" dur="1230" accel="100000" fill="hold">
                                          <p:stCondLst>
                                            <p:cond delay="770"/>
                                          </p:stCondLst>
                                        </p:cTn>
                                        <p:tgtEl>
                                          <p:spTgt spid="17"/>
                                        </p:tgtEl>
                                        <p:attrNameLst>
                                          <p:attrName>ppt_y</p:attrName>
                                        </p:attrNameLst>
                                      </p:cBhvr>
                                    </p:anim>
                                  </p:childTnLst>
                                </p:cTn>
                              </p:par>
                            </p:childTnLst>
                          </p:cTn>
                        </p:par>
                        <p:par>
                          <p:cTn id="23" fill="hold" nodeType="afterGroup">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360"/>
                                          </p:val>
                                        </p:tav>
                                        <p:tav tm="100000">
                                          <p:val>
                                            <p:fltVal val="0"/>
                                          </p:val>
                                        </p:tav>
                                      </p:tavLst>
                                    </p:anim>
                                    <p:animEffect transition="in" filter="fade">
                                      <p:cBhvr>
                                        <p:cTn id="29" dur="1000"/>
                                        <p:tgtEl>
                                          <p:spTgt spid="5"/>
                                        </p:tgtEl>
                                      </p:cBhvr>
                                    </p:animEffect>
                                  </p:childTnLst>
                                </p:cTn>
                              </p:par>
                            </p:childTnLst>
                          </p:cTn>
                        </p:par>
                        <p:par>
                          <p:cTn id="30" fill="hold" nodeType="afterGroup">
                            <p:stCondLst>
                              <p:cond delay="3000"/>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360"/>
                                          </p:val>
                                        </p:tav>
                                        <p:tav tm="100000">
                                          <p:val>
                                            <p:fltVal val="0"/>
                                          </p:val>
                                        </p:tav>
                                      </p:tavLst>
                                    </p:anim>
                                    <p:animEffect transition="in" filter="fade">
                                      <p:cBhvr>
                                        <p:cTn id="36" dur="1000"/>
                                        <p:tgtEl>
                                          <p:spTgt spid="6"/>
                                        </p:tgtEl>
                                      </p:cBhvr>
                                    </p:animEffect>
                                  </p:childTnLst>
                                </p:cTn>
                              </p:par>
                            </p:childTnLst>
                          </p:cTn>
                        </p:par>
                        <p:par>
                          <p:cTn id="37" fill="hold" nodeType="afterGroup">
                            <p:stCondLst>
                              <p:cond delay="4000"/>
                            </p:stCondLst>
                            <p:childTnLst>
                              <p:par>
                                <p:cTn id="38" presetID="49" presetClass="entr" presetSubtype="0" de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360"/>
                                          </p:val>
                                        </p:tav>
                                        <p:tav tm="100000">
                                          <p:val>
                                            <p:fltVal val="0"/>
                                          </p:val>
                                        </p:tav>
                                      </p:tavLst>
                                    </p:anim>
                                    <p:animEffect transition="in" filter="fade">
                                      <p:cBhvr>
                                        <p:cTn id="43" dur="1000"/>
                                        <p:tgtEl>
                                          <p:spTgt spid="7"/>
                                        </p:tgtEl>
                                      </p:cBhvr>
                                    </p:animEffect>
                                  </p:childTnLst>
                                </p:cTn>
                              </p:par>
                            </p:childTnLst>
                          </p:cTn>
                        </p:par>
                        <p:par>
                          <p:cTn id="44" fill="hold" nodeType="afterGroup">
                            <p:stCondLst>
                              <p:cond delay="5000"/>
                            </p:stCondLst>
                            <p:childTnLst>
                              <p:par>
                                <p:cTn id="45" presetID="49" presetClass="entr" presetSubtype="0" decel="10000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360"/>
                                          </p:val>
                                        </p:tav>
                                        <p:tav tm="100000">
                                          <p:val>
                                            <p:fltVal val="0"/>
                                          </p:val>
                                        </p:tav>
                                      </p:tavLst>
                                    </p:anim>
                                    <p:animEffect transition="in" filter="fade">
                                      <p:cBhvr>
                                        <p:cTn id="50" dur="1000"/>
                                        <p:tgtEl>
                                          <p:spTgt spid="8"/>
                                        </p:tgtEl>
                                      </p:cBhvr>
                                    </p:animEffect>
                                  </p:childTnLst>
                                </p:cTn>
                              </p:par>
                            </p:childTnLst>
                          </p:cTn>
                        </p:par>
                        <p:par>
                          <p:cTn id="51" fill="hold" nodeType="afterGroup">
                            <p:stCondLst>
                              <p:cond delay="6000"/>
                            </p:stCondLst>
                            <p:childTnLst>
                              <p:par>
                                <p:cTn id="52" presetID="49" presetClass="entr" presetSubtype="0" decel="10000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360"/>
                                          </p:val>
                                        </p:tav>
                                        <p:tav tm="100000">
                                          <p:val>
                                            <p:fltVal val="0"/>
                                          </p:val>
                                        </p:tav>
                                      </p:tavLst>
                                    </p:anim>
                                    <p:animEffect transition="in" filter="fade">
                                      <p:cBhvr>
                                        <p:cTn id="57" dur="1000"/>
                                        <p:tgtEl>
                                          <p:spTgt spid="9"/>
                                        </p:tgtEl>
                                      </p:cBhvr>
                                    </p:animEffect>
                                  </p:childTnLst>
                                </p:cTn>
                              </p:par>
                            </p:childTnLst>
                          </p:cTn>
                        </p:par>
                        <p:par>
                          <p:cTn id="58" fill="hold" nodeType="afterGroup">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360"/>
                                          </p:val>
                                        </p:tav>
                                        <p:tav tm="100000">
                                          <p:val>
                                            <p:fltVal val="0"/>
                                          </p:val>
                                        </p:tav>
                                      </p:tavLst>
                                    </p:anim>
                                    <p:animEffect transition="in" filter="fade">
                                      <p:cBhvr>
                                        <p:cTn id="64" dur="1000"/>
                                        <p:tgtEl>
                                          <p:spTgt spid="10"/>
                                        </p:tgtEl>
                                      </p:cBhvr>
                                    </p:animEffect>
                                  </p:childTnLst>
                                </p:cTn>
                              </p:par>
                            </p:childTnLst>
                          </p:cTn>
                        </p:par>
                        <p:par>
                          <p:cTn id="65" fill="hold" nodeType="afterGroup">
                            <p:stCondLst>
                              <p:cond delay="8000"/>
                            </p:stCondLst>
                            <p:childTnLst>
                              <p:par>
                                <p:cTn id="66" presetID="49" presetClass="entr" presetSubtype="0" decel="10000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360"/>
                                          </p:val>
                                        </p:tav>
                                        <p:tav tm="100000">
                                          <p:val>
                                            <p:fltVal val="0"/>
                                          </p:val>
                                        </p:tav>
                                      </p:tavLst>
                                    </p:anim>
                                    <p:animEffect transition="in" filter="fade">
                                      <p:cBhvr>
                                        <p:cTn id="71" dur="1000"/>
                                        <p:tgtEl>
                                          <p:spTgt spid="11"/>
                                        </p:tgtEl>
                                      </p:cBhvr>
                                    </p:animEffect>
                                  </p:childTnLst>
                                </p:cTn>
                              </p:par>
                            </p:childTnLst>
                          </p:cTn>
                        </p:par>
                        <p:par>
                          <p:cTn id="72" fill="hold" nodeType="afterGroup">
                            <p:stCondLst>
                              <p:cond delay="9000"/>
                            </p:stCondLst>
                            <p:childTnLst>
                              <p:par>
                                <p:cTn id="73" presetID="49" presetClass="entr" presetSubtype="0" decel="10000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ppt_w</p:attrName>
                                        </p:attrNameLst>
                                      </p:cBhvr>
                                      <p:tavLst>
                                        <p:tav tm="0">
                                          <p:val>
                                            <p:fltVal val="0"/>
                                          </p:val>
                                        </p:tav>
                                        <p:tav tm="100000">
                                          <p:val>
                                            <p:strVal val="#ppt_w"/>
                                          </p:val>
                                        </p:tav>
                                      </p:tavLst>
                                    </p:anim>
                                    <p:anim calcmode="lin" valueType="num">
                                      <p:cBhvr>
                                        <p:cTn id="76" dur="1000" fill="hold"/>
                                        <p:tgtEl>
                                          <p:spTgt spid="12"/>
                                        </p:tgtEl>
                                        <p:attrNameLst>
                                          <p:attrName>ppt_h</p:attrName>
                                        </p:attrNameLst>
                                      </p:cBhvr>
                                      <p:tavLst>
                                        <p:tav tm="0">
                                          <p:val>
                                            <p:fltVal val="0"/>
                                          </p:val>
                                        </p:tav>
                                        <p:tav tm="100000">
                                          <p:val>
                                            <p:strVal val="#ppt_h"/>
                                          </p:val>
                                        </p:tav>
                                      </p:tavLst>
                                    </p:anim>
                                    <p:anim calcmode="lin" valueType="num">
                                      <p:cBhvr>
                                        <p:cTn id="77" dur="1000" fill="hold"/>
                                        <p:tgtEl>
                                          <p:spTgt spid="12"/>
                                        </p:tgtEl>
                                        <p:attrNameLst>
                                          <p:attrName>style.rotation</p:attrName>
                                        </p:attrNameLst>
                                      </p:cBhvr>
                                      <p:tavLst>
                                        <p:tav tm="0">
                                          <p:val>
                                            <p:fltVal val="360"/>
                                          </p:val>
                                        </p:tav>
                                        <p:tav tm="100000">
                                          <p:val>
                                            <p:fltVal val="0"/>
                                          </p:val>
                                        </p:tav>
                                      </p:tavLst>
                                    </p:anim>
                                    <p:animEffect transition="in" filter="fade">
                                      <p:cBhvr>
                                        <p:cTn id="78" dur="1000"/>
                                        <p:tgtEl>
                                          <p:spTgt spid="12"/>
                                        </p:tgtEl>
                                      </p:cBhvr>
                                    </p:animEffect>
                                  </p:childTnLst>
                                </p:cTn>
                              </p:par>
                            </p:childTnLst>
                          </p:cTn>
                        </p:par>
                        <p:par>
                          <p:cTn id="79" fill="hold" nodeType="afterGroup">
                            <p:stCondLst>
                              <p:cond delay="10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3"/>
                                        </p:tgtEl>
                                        <p:attrNameLst>
                                          <p:attrName>ppt_y</p:attrName>
                                        </p:attrNameLst>
                                      </p:cBhvr>
                                      <p:tavLst>
                                        <p:tav tm="0">
                                          <p:val>
                                            <p:strVal val="#ppt_y"/>
                                          </p:val>
                                        </p:tav>
                                        <p:tav tm="100000">
                                          <p:val>
                                            <p:strVal val="#ppt_y"/>
                                          </p:val>
                                        </p:tav>
                                      </p:tavLst>
                                    </p:anim>
                                    <p:anim calcmode="lin" valueType="num">
                                      <p:cBhvr>
                                        <p:cTn id="8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3"/>
                                        </p:tgtEl>
                                      </p:cBhvr>
                                    </p:animEffect>
                                  </p:childTnLst>
                                </p:cTn>
                              </p:par>
                            </p:childTnLst>
                          </p:cTn>
                        </p:par>
                        <p:par>
                          <p:cTn id="87" fill="hold" nodeType="afterGroup">
                            <p:stCondLst>
                              <p:cond delay="10600"/>
                            </p:stCondLst>
                            <p:childTnLst>
                              <p:par>
                                <p:cTn id="88" presetID="49" presetClass="entr" presetSubtype="0" decel="100000"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360"/>
                                          </p:val>
                                        </p:tav>
                                        <p:tav tm="100000">
                                          <p:val>
                                            <p:fltVal val="0"/>
                                          </p:val>
                                        </p:tav>
                                      </p:tavLst>
                                    </p:anim>
                                    <p:animEffect transition="in" filter="fade">
                                      <p:cBhvr>
                                        <p:cTn id="93" dur="1000"/>
                                        <p:tgtEl>
                                          <p:spTgt spid="14"/>
                                        </p:tgtEl>
                                      </p:cBhvr>
                                    </p:animEffect>
                                  </p:childTnLst>
                                </p:cTn>
                              </p:par>
                            </p:childTnLst>
                          </p:cTn>
                        </p:par>
                        <p:par>
                          <p:cTn id="94" fill="hold" nodeType="afterGroup">
                            <p:stCondLst>
                              <p:cond delay="116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6"/>
                                        </p:tgtEl>
                                        <p:attrNameLst>
                                          <p:attrName>ppt_y</p:attrName>
                                        </p:attrNameLst>
                                      </p:cBhvr>
                                      <p:tavLst>
                                        <p:tav tm="0">
                                          <p:val>
                                            <p:strVal val="#ppt_y"/>
                                          </p:val>
                                        </p:tav>
                                        <p:tav tm="100000">
                                          <p:val>
                                            <p:strVal val="#ppt_y"/>
                                          </p:val>
                                        </p:tav>
                                      </p:tavLst>
                                    </p:anim>
                                    <p:anim calcmode="lin" valueType="num">
                                      <p:cBhvr>
                                        <p:cTn id="9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6"/>
                                        </p:tgtEl>
                                      </p:cBhvr>
                                    </p:animEffect>
                                  </p:childTnLst>
                                </p:cTn>
                              </p:par>
                            </p:childTnLst>
                          </p:cTn>
                        </p:par>
                        <p:par>
                          <p:cTn id="102" fill="hold" nodeType="afterGroup">
                            <p:stCondLst>
                              <p:cond delay="12150"/>
                            </p:stCondLst>
                            <p:childTnLst>
                              <p:par>
                                <p:cTn id="103" presetID="49"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fltVal val="0"/>
                                          </p:val>
                                        </p:tav>
                                        <p:tav tm="100000">
                                          <p:val>
                                            <p:strVal val="#ppt_w"/>
                                          </p:val>
                                        </p:tav>
                                      </p:tavLst>
                                    </p:anim>
                                    <p:anim calcmode="lin" valueType="num">
                                      <p:cBhvr>
                                        <p:cTn id="106" dur="1000" fill="hold"/>
                                        <p:tgtEl>
                                          <p:spTgt spid="15"/>
                                        </p:tgtEl>
                                        <p:attrNameLst>
                                          <p:attrName>ppt_h</p:attrName>
                                        </p:attrNameLst>
                                      </p:cBhvr>
                                      <p:tavLst>
                                        <p:tav tm="0">
                                          <p:val>
                                            <p:fltVal val="0"/>
                                          </p:val>
                                        </p:tav>
                                        <p:tav tm="100000">
                                          <p:val>
                                            <p:strVal val="#ppt_h"/>
                                          </p:val>
                                        </p:tav>
                                      </p:tavLst>
                                    </p:anim>
                                    <p:anim calcmode="lin" valueType="num">
                                      <p:cBhvr>
                                        <p:cTn id="107" dur="1000" fill="hold"/>
                                        <p:tgtEl>
                                          <p:spTgt spid="15"/>
                                        </p:tgtEl>
                                        <p:attrNameLst>
                                          <p:attrName>style.rotation</p:attrName>
                                        </p:attrNameLst>
                                      </p:cBhvr>
                                      <p:tavLst>
                                        <p:tav tm="0">
                                          <p:val>
                                            <p:fltVal val="360"/>
                                          </p:val>
                                        </p:tav>
                                        <p:tav tm="100000">
                                          <p:val>
                                            <p:fltVal val="0"/>
                                          </p:val>
                                        </p:tav>
                                      </p:tavLst>
                                    </p:anim>
                                    <p:animEffect transition="in" filter="fade">
                                      <p:cBhvr>
                                        <p:cTn id="10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sz="half" idx="4294967295"/>
          </p:nvPr>
        </p:nvSpPr>
        <p:spPr>
          <a:xfrm>
            <a:off x="457200" y="838200"/>
            <a:ext cx="8153400" cy="5486400"/>
          </a:xfrm>
        </p:spPr>
        <p:txBody>
          <a:bodyPr/>
          <a:lstStyle/>
          <a:p>
            <a:pPr marL="823913" lvl="1" algn="just" eaLnBrk="1" hangingPunct="1">
              <a:buFont typeface="Wingdings" charset="0"/>
              <a:buNone/>
            </a:pPr>
            <a:endParaRPr lang="en-US" sz="8000">
              <a:latin typeface="Garamond" charset="0"/>
              <a:cs typeface="Times New Roman" charset="0"/>
            </a:endParaRPr>
          </a:p>
          <a:p>
            <a:pPr marL="0" indent="0" eaLnBrk="1" hangingPunct="1">
              <a:buFontTx/>
              <a:buNone/>
            </a:pPr>
            <a:endParaRPr lang="sk-SK" sz="2800">
              <a:latin typeface="Garamond" charset="0"/>
            </a:endParaRPr>
          </a:p>
          <a:p>
            <a:pPr marL="0" indent="0" eaLnBrk="1" hangingPunct="1">
              <a:buFont typeface="Wingdings" charset="0"/>
              <a:buChar char="Ø"/>
            </a:pPr>
            <a:endParaRPr lang="en-US" sz="2800">
              <a:latin typeface="Garamond" charset="0"/>
            </a:endParaRPr>
          </a:p>
          <a:p>
            <a:pPr marL="0" indent="0" eaLnBrk="1" hangingPunct="1">
              <a:buFont typeface="Wingdings" charset="0"/>
              <a:buChar char="Ø"/>
            </a:pPr>
            <a:endParaRPr lang="en-US" sz="2800">
              <a:latin typeface="Garamond" charset="0"/>
              <a:cs typeface="Times New Roman" charset="0"/>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5" name="Oval 4"/>
          <p:cNvSpPr>
            <a:spLocks noChangeArrowheads="1"/>
          </p:cNvSpPr>
          <p:nvPr/>
        </p:nvSpPr>
        <p:spPr bwMode="auto">
          <a:xfrm>
            <a:off x="1066800" y="1143000"/>
            <a:ext cx="685800" cy="411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 name="Text Box 5"/>
          <p:cNvSpPr txBox="1">
            <a:spLocks noChangeArrowheads="1"/>
          </p:cNvSpPr>
          <p:nvPr/>
        </p:nvSpPr>
        <p:spPr bwMode="auto">
          <a:xfrm>
            <a:off x="1981200" y="12954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algn="ctr" eaLnBrk="0" fontAlgn="base" hangingPunct="0">
              <a:spcBef>
                <a:spcPct val="20000"/>
              </a:spcBef>
              <a:spcAft>
                <a:spcPct val="0"/>
              </a:spcAft>
              <a:defRPr sz="2800">
                <a:solidFill>
                  <a:schemeClr val="bg1"/>
                </a:solidFill>
                <a:latin typeface="Tahoma" charset="0"/>
                <a:ea typeface="ＭＳ Ｐゴシック" charset="0"/>
              </a:defRPr>
            </a:lvl6pPr>
            <a:lvl7pPr marL="2971800" indent="-228600" algn="ctr" eaLnBrk="0" fontAlgn="base" hangingPunct="0">
              <a:spcBef>
                <a:spcPct val="20000"/>
              </a:spcBef>
              <a:spcAft>
                <a:spcPct val="0"/>
              </a:spcAft>
              <a:defRPr sz="2800">
                <a:solidFill>
                  <a:schemeClr val="bg1"/>
                </a:solidFill>
                <a:latin typeface="Tahoma" charset="0"/>
                <a:ea typeface="ＭＳ Ｐゴシック" charset="0"/>
              </a:defRPr>
            </a:lvl7pPr>
            <a:lvl8pPr marL="3429000" indent="-228600" algn="ctr" eaLnBrk="0" fontAlgn="base" hangingPunct="0">
              <a:spcBef>
                <a:spcPct val="20000"/>
              </a:spcBef>
              <a:spcAft>
                <a:spcPct val="0"/>
              </a:spcAft>
              <a:defRPr sz="2800">
                <a:solidFill>
                  <a:schemeClr val="bg1"/>
                </a:solidFill>
                <a:latin typeface="Tahoma" charset="0"/>
                <a:ea typeface="ＭＳ Ｐゴシック" charset="0"/>
              </a:defRPr>
            </a:lvl8pPr>
            <a:lvl9pPr marL="3886200" indent="-228600" algn="ctr" eaLnBrk="0" fontAlgn="base" hangingPunct="0">
              <a:spcBef>
                <a:spcPct val="20000"/>
              </a:spcBef>
              <a:spcAft>
                <a:spcPct val="0"/>
              </a:spcAft>
              <a:defRPr sz="2800">
                <a:solidFill>
                  <a:schemeClr val="bg1"/>
                </a:solidFill>
                <a:latin typeface="Tahoma" charset="0"/>
                <a:ea typeface="ＭＳ Ｐゴシック" charset="0"/>
              </a:defRPr>
            </a:lvl9pPr>
          </a:lstStyle>
          <a:p>
            <a:pPr algn="l" eaLnBrk="1" hangingPunct="1">
              <a:spcBef>
                <a:spcPct val="0"/>
              </a:spcBef>
            </a:pPr>
            <a:r>
              <a:rPr lang="en-US" sz="3600" b="1" dirty="0">
                <a:solidFill>
                  <a:schemeClr val="tx1"/>
                </a:solidFill>
                <a:latin typeface="Arial" charset="0"/>
                <a:cs typeface="Arial" charset="0"/>
              </a:rPr>
              <a:t> </a:t>
            </a:r>
            <a:r>
              <a:rPr lang="en-US" sz="3600" b="1" dirty="0">
                <a:latin typeface="Arial" charset="0"/>
                <a:cs typeface="Arial" charset="0"/>
              </a:rPr>
              <a:t>4 hours and 5 minutes</a:t>
            </a:r>
          </a:p>
        </p:txBody>
      </p:sp>
      <p:sp>
        <p:nvSpPr>
          <p:cNvPr id="7" name="Oval 4"/>
          <p:cNvSpPr>
            <a:spLocks noChangeArrowheads="1"/>
          </p:cNvSpPr>
          <p:nvPr/>
        </p:nvSpPr>
        <p:spPr bwMode="auto">
          <a:xfrm>
            <a:off x="1752600" y="3810000"/>
            <a:ext cx="381000" cy="1371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 name="Oval 4"/>
          <p:cNvSpPr>
            <a:spLocks noChangeArrowheads="1"/>
          </p:cNvSpPr>
          <p:nvPr/>
        </p:nvSpPr>
        <p:spPr bwMode="auto">
          <a:xfrm>
            <a:off x="3505200" y="4648200"/>
            <a:ext cx="381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Line 13"/>
          <p:cNvSpPr>
            <a:spLocks noChangeShapeType="1"/>
          </p:cNvSpPr>
          <p:nvPr/>
        </p:nvSpPr>
        <p:spPr bwMode="auto">
          <a:xfrm flipH="1">
            <a:off x="4038600" y="2895600"/>
            <a:ext cx="1828800" cy="2209800"/>
          </a:xfrm>
          <a:prstGeom prst="line">
            <a:avLst/>
          </a:prstGeom>
          <a:noFill/>
          <a:ln w="50800">
            <a:solidFill>
              <a:srgbClr val="0099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 name="Text Box 5"/>
          <p:cNvSpPr txBox="1">
            <a:spLocks noChangeArrowheads="1"/>
          </p:cNvSpPr>
          <p:nvPr/>
        </p:nvSpPr>
        <p:spPr bwMode="auto">
          <a:xfrm>
            <a:off x="5410200" y="37338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ahoma" charset="0"/>
                <a:ea typeface="ＭＳ Ｐゴシック" charset="0"/>
                <a:cs typeface="ＭＳ Ｐゴシック" charset="0"/>
              </a:defRPr>
            </a:lvl1pPr>
            <a:lvl2pPr marL="742950" indent="-285750" eaLnBrk="0" hangingPunct="0">
              <a:defRPr sz="2800">
                <a:solidFill>
                  <a:schemeClr val="bg1"/>
                </a:solidFill>
                <a:latin typeface="Tahoma" charset="0"/>
                <a:ea typeface="ＭＳ Ｐゴシック" charset="0"/>
              </a:defRPr>
            </a:lvl2pPr>
            <a:lvl3pPr marL="1143000" indent="-228600" eaLnBrk="0" hangingPunct="0">
              <a:defRPr sz="2800">
                <a:solidFill>
                  <a:schemeClr val="bg1"/>
                </a:solidFill>
                <a:latin typeface="Tahoma" charset="0"/>
                <a:ea typeface="ＭＳ Ｐゴシック" charset="0"/>
              </a:defRPr>
            </a:lvl3pPr>
            <a:lvl4pPr marL="1600200" indent="-228600" eaLnBrk="0" hangingPunct="0">
              <a:defRPr sz="2800">
                <a:solidFill>
                  <a:schemeClr val="bg1"/>
                </a:solidFill>
                <a:latin typeface="Tahoma" charset="0"/>
                <a:ea typeface="ＭＳ Ｐゴシック" charset="0"/>
              </a:defRPr>
            </a:lvl4pPr>
            <a:lvl5pPr marL="2057400" indent="-228600" eaLnBrk="0" hangingPunct="0">
              <a:defRPr sz="2800">
                <a:solidFill>
                  <a:schemeClr val="bg1"/>
                </a:solidFill>
                <a:latin typeface="Tahoma" charset="0"/>
                <a:ea typeface="ＭＳ Ｐゴシック" charset="0"/>
              </a:defRPr>
            </a:lvl5pPr>
            <a:lvl6pPr marL="2514600" indent="-228600" algn="ctr" eaLnBrk="0" fontAlgn="base" hangingPunct="0">
              <a:spcBef>
                <a:spcPct val="20000"/>
              </a:spcBef>
              <a:spcAft>
                <a:spcPct val="0"/>
              </a:spcAft>
              <a:defRPr sz="2800">
                <a:solidFill>
                  <a:schemeClr val="bg1"/>
                </a:solidFill>
                <a:latin typeface="Tahoma" charset="0"/>
                <a:ea typeface="ＭＳ Ｐゴシック" charset="0"/>
              </a:defRPr>
            </a:lvl6pPr>
            <a:lvl7pPr marL="2971800" indent="-228600" algn="ctr" eaLnBrk="0" fontAlgn="base" hangingPunct="0">
              <a:spcBef>
                <a:spcPct val="20000"/>
              </a:spcBef>
              <a:spcAft>
                <a:spcPct val="0"/>
              </a:spcAft>
              <a:defRPr sz="2800">
                <a:solidFill>
                  <a:schemeClr val="bg1"/>
                </a:solidFill>
                <a:latin typeface="Tahoma" charset="0"/>
                <a:ea typeface="ＭＳ Ｐゴシック" charset="0"/>
              </a:defRPr>
            </a:lvl7pPr>
            <a:lvl8pPr marL="3429000" indent="-228600" algn="ctr" eaLnBrk="0" fontAlgn="base" hangingPunct="0">
              <a:spcBef>
                <a:spcPct val="20000"/>
              </a:spcBef>
              <a:spcAft>
                <a:spcPct val="0"/>
              </a:spcAft>
              <a:defRPr sz="2800">
                <a:solidFill>
                  <a:schemeClr val="bg1"/>
                </a:solidFill>
                <a:latin typeface="Tahoma" charset="0"/>
                <a:ea typeface="ＭＳ Ｐゴシック" charset="0"/>
              </a:defRPr>
            </a:lvl8pPr>
            <a:lvl9pPr marL="3886200" indent="-228600" algn="ctr" eaLnBrk="0" fontAlgn="base" hangingPunct="0">
              <a:spcBef>
                <a:spcPct val="20000"/>
              </a:spcBef>
              <a:spcAft>
                <a:spcPct val="0"/>
              </a:spcAft>
              <a:defRPr sz="2800">
                <a:solidFill>
                  <a:schemeClr val="bg1"/>
                </a:solidFill>
                <a:latin typeface="Tahoma" charset="0"/>
                <a:ea typeface="ＭＳ Ｐゴシック" charset="0"/>
              </a:defRPr>
            </a:lvl9pPr>
          </a:lstStyle>
          <a:p>
            <a:pPr algn="l" eaLnBrk="1" hangingPunct="1">
              <a:spcBef>
                <a:spcPct val="0"/>
              </a:spcBef>
            </a:pPr>
            <a:r>
              <a:rPr lang="en-US" sz="3600" b="1" dirty="0">
                <a:solidFill>
                  <a:schemeClr val="tx1"/>
                </a:solidFill>
                <a:latin typeface="Arial" charset="0"/>
                <a:cs typeface="Arial" charset="0"/>
              </a:rPr>
              <a:t> </a:t>
            </a:r>
            <a:r>
              <a:rPr lang="en-US" sz="3600" b="1" dirty="0">
                <a:solidFill>
                  <a:srgbClr val="000000"/>
                </a:solidFill>
                <a:latin typeface="Arial" charset="0"/>
                <a:cs typeface="Arial" charset="0"/>
              </a:rPr>
              <a:t>4 seconds</a:t>
            </a:r>
          </a:p>
        </p:txBody>
      </p:sp>
      <p:pic>
        <p:nvPicPr>
          <p:cNvPr id="11" name="Picture 4" descr="AZTV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60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770" decel="100000"/>
                                        <p:tgtEl>
                                          <p:spTgt spid="13316"/>
                                        </p:tgtEl>
                                      </p:cBhvr>
                                    </p:animEffect>
                                    <p:animScale>
                                      <p:cBhvr>
                                        <p:cTn id="8" dur="770" decel="100000"/>
                                        <p:tgtEl>
                                          <p:spTgt spid="13316"/>
                                        </p:tgtEl>
                                      </p:cBhvr>
                                      <p:from x="10000" y="10000"/>
                                      <p:to x="200000" y="450000"/>
                                    </p:animScale>
                                    <p:animScale>
                                      <p:cBhvr>
                                        <p:cTn id="9" dur="1230" accel="100000" fill="hold">
                                          <p:stCondLst>
                                            <p:cond delay="770"/>
                                          </p:stCondLst>
                                        </p:cTn>
                                        <p:tgtEl>
                                          <p:spTgt spid="13316"/>
                                        </p:tgtEl>
                                      </p:cBhvr>
                                      <p:from x="200000" y="450000"/>
                                      <p:to x="100000" y="100000"/>
                                    </p:animScale>
                                    <p:set>
                                      <p:cBhvr>
                                        <p:cTn id="10" dur="770" fill="hold"/>
                                        <p:tgtEl>
                                          <p:spTgt spid="13316"/>
                                        </p:tgtEl>
                                        <p:attrNameLst>
                                          <p:attrName>ppt_x</p:attrName>
                                        </p:attrNameLst>
                                      </p:cBhvr>
                                      <p:to>
                                        <p:strVal val="(0.5)"/>
                                      </p:to>
                                    </p:set>
                                    <p:anim from="(0.5)" to="(#ppt_x)" calcmode="lin" valueType="num">
                                      <p:cBhvr>
                                        <p:cTn id="11" dur="1230" accel="100000" fill="hold">
                                          <p:stCondLst>
                                            <p:cond delay="770"/>
                                          </p:stCondLst>
                                        </p:cTn>
                                        <p:tgtEl>
                                          <p:spTgt spid="13316"/>
                                        </p:tgtEl>
                                        <p:attrNameLst>
                                          <p:attrName>ppt_x</p:attrName>
                                        </p:attrNameLst>
                                      </p:cBhvr>
                                    </p:anim>
                                    <p:set>
                                      <p:cBhvr>
                                        <p:cTn id="12" dur="770" fill="hold"/>
                                        <p:tgtEl>
                                          <p:spTgt spid="13316"/>
                                        </p:tgtEl>
                                        <p:attrNameLst>
                                          <p:attrName>ppt_y</p:attrName>
                                        </p:attrNameLst>
                                      </p:cBhvr>
                                      <p:to>
                                        <p:strVal val="(#ppt_y+0.4)"/>
                                      </p:to>
                                    </p:set>
                                    <p:anim from="(#ppt_y+0.4)" to="(#ppt_y)" calcmode="lin" valueType="num">
                                      <p:cBhvr>
                                        <p:cTn id="13" dur="1230" accel="100000" fill="hold">
                                          <p:stCondLst>
                                            <p:cond delay="770"/>
                                          </p:stCondLst>
                                        </p:cTn>
                                        <p:tgtEl>
                                          <p:spTgt spid="1331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70" decel="100000"/>
                                        <p:tgtEl>
                                          <p:spTgt spid="11"/>
                                        </p:tgtEl>
                                      </p:cBhvr>
                                    </p:animEffect>
                                    <p:animScale>
                                      <p:cBhvr>
                                        <p:cTn id="17" dur="770" decel="100000"/>
                                        <p:tgtEl>
                                          <p:spTgt spid="11"/>
                                        </p:tgtEl>
                                      </p:cBhvr>
                                      <p:from x="10000" y="10000"/>
                                      <p:to x="200000" y="450000"/>
                                    </p:animScale>
                                    <p:animScale>
                                      <p:cBhvr>
                                        <p:cTn id="18" dur="1230" accel="100000" fill="hold">
                                          <p:stCondLst>
                                            <p:cond delay="770"/>
                                          </p:stCondLst>
                                        </p:cTn>
                                        <p:tgtEl>
                                          <p:spTgt spid="11"/>
                                        </p:tgtEl>
                                      </p:cBhvr>
                                      <p:from x="200000" y="450000"/>
                                      <p:to x="100000" y="100000"/>
                                    </p:animScale>
                                    <p:set>
                                      <p:cBhvr>
                                        <p:cTn id="19" dur="770" fill="hold"/>
                                        <p:tgtEl>
                                          <p:spTgt spid="11"/>
                                        </p:tgtEl>
                                        <p:attrNameLst>
                                          <p:attrName>ppt_x</p:attrName>
                                        </p:attrNameLst>
                                      </p:cBhvr>
                                      <p:to>
                                        <p:strVal val="(0.5)"/>
                                      </p:to>
                                    </p:set>
                                    <p:anim from="(0.5)" to="(#ppt_x)" calcmode="lin" valueType="num">
                                      <p:cBhvr>
                                        <p:cTn id="20" dur="1230" accel="100000" fill="hold">
                                          <p:stCondLst>
                                            <p:cond delay="770"/>
                                          </p:stCondLst>
                                        </p:cTn>
                                        <p:tgtEl>
                                          <p:spTgt spid="11"/>
                                        </p:tgtEl>
                                        <p:attrNameLst>
                                          <p:attrName>ppt_x</p:attrName>
                                        </p:attrNameLst>
                                      </p:cBhvr>
                                    </p:anim>
                                    <p:set>
                                      <p:cBhvr>
                                        <p:cTn id="21" dur="770" fill="hold"/>
                                        <p:tgtEl>
                                          <p:spTgt spid="11"/>
                                        </p:tgtEl>
                                        <p:attrNameLst>
                                          <p:attrName>ppt_y</p:attrName>
                                        </p:attrNameLst>
                                      </p:cBhvr>
                                      <p:to>
                                        <p:strVal val="(#ppt_y+0.4)"/>
                                      </p:to>
                                    </p:set>
                                    <p:anim from="(#ppt_y+0.4)" to="(#ppt_y)" calcmode="lin" valueType="num">
                                      <p:cBhvr>
                                        <p:cTn id="22" dur="1230" accel="100000" fill="hold">
                                          <p:stCondLst>
                                            <p:cond delay="770"/>
                                          </p:stCondLst>
                                        </p:cTn>
                                        <p:tgtEl>
                                          <p:spTgt spid="11"/>
                                        </p:tgtEl>
                                        <p:attrNameLst>
                                          <p:attrName>ppt_y</p:attrName>
                                        </p:attrNameLst>
                                      </p:cBhvr>
                                    </p:anim>
                                  </p:childTnLst>
                                </p:cTn>
                              </p:par>
                            </p:childTnLst>
                          </p:cTn>
                        </p:par>
                        <p:par>
                          <p:cTn id="23" fill="hold" nodeType="afterGroup">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360"/>
                                          </p:val>
                                        </p:tav>
                                        <p:tav tm="100000">
                                          <p:val>
                                            <p:fltVal val="0"/>
                                          </p:val>
                                        </p:tav>
                                      </p:tavLst>
                                    </p:anim>
                                    <p:animEffect transition="in" filter="fade">
                                      <p:cBhvr>
                                        <p:cTn id="29" dur="1000"/>
                                        <p:tgtEl>
                                          <p:spTgt spid="5"/>
                                        </p:tgtEl>
                                      </p:cBhvr>
                                    </p:animEffect>
                                  </p:childTnLst>
                                </p:cTn>
                              </p:par>
                            </p:childTnLst>
                          </p:cTn>
                        </p:par>
                        <p:par>
                          <p:cTn id="30" fill="hold" nodeType="afterGroup">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par>
                          <p:cTn id="38" fill="hold" nodeType="afterGroup">
                            <p:stCondLst>
                              <p:cond delay="4300"/>
                            </p:stCondLst>
                            <p:childTnLst>
                              <p:par>
                                <p:cTn id="39" presetID="49" presetClass="entr" presetSubtype="0" decel="100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360"/>
                                          </p:val>
                                        </p:tav>
                                        <p:tav tm="100000">
                                          <p:val>
                                            <p:fltVal val="0"/>
                                          </p:val>
                                        </p:tav>
                                      </p:tavLst>
                                    </p:anim>
                                    <p:animEffect transition="in" filter="fade">
                                      <p:cBhvr>
                                        <p:cTn id="44" dur="1000"/>
                                        <p:tgtEl>
                                          <p:spTgt spid="7"/>
                                        </p:tgtEl>
                                      </p:cBhvr>
                                    </p:animEffect>
                                  </p:childTnLst>
                                </p:cTn>
                              </p:par>
                            </p:childTnLst>
                          </p:cTn>
                        </p:par>
                        <p:par>
                          <p:cTn id="45" fill="hold" nodeType="afterGroup">
                            <p:stCondLst>
                              <p:cond delay="5300"/>
                            </p:stCondLst>
                            <p:childTnLst>
                              <p:par>
                                <p:cTn id="46" presetID="49" presetClass="entr" presetSubtype="0" decel="10000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360"/>
                                          </p:val>
                                        </p:tav>
                                        <p:tav tm="100000">
                                          <p:val>
                                            <p:fltVal val="0"/>
                                          </p:val>
                                        </p:tav>
                                      </p:tavLst>
                                    </p:anim>
                                    <p:animEffect transition="in" filter="fade">
                                      <p:cBhvr>
                                        <p:cTn id="51" dur="1000"/>
                                        <p:tgtEl>
                                          <p:spTgt spid="8"/>
                                        </p:tgtEl>
                                      </p:cBhvr>
                                    </p:animEffect>
                                  </p:childTnLst>
                                </p:cTn>
                              </p:par>
                            </p:childTnLst>
                          </p:cTn>
                        </p:par>
                        <p:par>
                          <p:cTn id="52" fill="hold" nodeType="afterGroup">
                            <p:stCondLst>
                              <p:cond delay="6300"/>
                            </p:stCondLst>
                            <p:childTnLst>
                              <p:par>
                                <p:cTn id="53" presetID="4" presetClass="entr" presetSubtype="32"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ox(out)">
                                      <p:cBhvr>
                                        <p:cTn id="55" dur="500"/>
                                        <p:tgtEl>
                                          <p:spTgt spid="9"/>
                                        </p:tgtEl>
                                      </p:cBhvr>
                                    </p:animEffect>
                                  </p:childTnLst>
                                </p:cTn>
                              </p:par>
                            </p:childTnLst>
                          </p:cTn>
                        </p:par>
                        <p:par>
                          <p:cTn id="56" fill="hold" nodeType="afterGroup">
                            <p:stCondLst>
                              <p:cond delay="68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143000"/>
            <a:ext cx="7772400" cy="609600"/>
          </a:xfrm>
        </p:spPr>
        <p:txBody>
          <a:bodyPr>
            <a:normAutofit fontScale="90000"/>
          </a:bodyPr>
          <a:lstStyle/>
          <a:p>
            <a:r>
              <a:rPr lang="en-US" dirty="0" smtClean="0">
                <a:solidFill>
                  <a:srgbClr val="FFFFFF"/>
                </a:solidFill>
                <a:latin typeface="Garamond" charset="0"/>
              </a:rPr>
              <a:t>Parliamentary Elections 2010 - Azerbaijan</a:t>
            </a:r>
            <a:endParaRPr lang="en-US" dirty="0">
              <a:solidFill>
                <a:srgbClr val="FFFFFF"/>
              </a:solidFill>
              <a:latin typeface="Garamond" charset="0"/>
            </a:endParaRPr>
          </a:p>
        </p:txBody>
      </p:sp>
      <p:sp>
        <p:nvSpPr>
          <p:cNvPr id="25603" name="Rectangle 3"/>
          <p:cNvSpPr>
            <a:spLocks noGrp="1" noChangeArrowheads="1"/>
          </p:cNvSpPr>
          <p:nvPr>
            <p:ph sz="quarter" idx="1"/>
          </p:nvPr>
        </p:nvSpPr>
        <p:spPr>
          <a:xfrm>
            <a:off x="457200" y="2514600"/>
            <a:ext cx="8229600" cy="3810000"/>
          </a:xfrm>
        </p:spPr>
        <p:txBody>
          <a:bodyPr/>
          <a:lstStyle/>
          <a:p>
            <a:r>
              <a:rPr lang="en-US" dirty="0" smtClean="0">
                <a:latin typeface="Garamond" charset="0"/>
              </a:rPr>
              <a:t>OSCE/ODIHR final report concluded: The CEC did not take action to address the unbalanced news coverage by state-funded media. As such, not all electoral contestants were provided with unimpeded  access to the media on a non-discriminatory basis (as provided by paragraph 7.8 of the Copenhagen Document). The strikingly unbalanced coverage in the broadcast media also challenged the ability of parties and blocs to compete with each other on a basis of equal treatment.</a:t>
            </a:r>
            <a:endParaRPr lang="en-US" dirty="0">
              <a:latin typeface="Garamond" charset="0"/>
            </a:endParaRPr>
          </a:p>
        </p:txBody>
      </p:sp>
    </p:spTree>
    <p:extLst>
      <p:ext uri="{BB962C8B-B14F-4D97-AF65-F5344CB8AC3E}">
        <p14:creationId xmlns:p14="http://schemas.microsoft.com/office/powerpoint/2010/main" val="39233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770" decel="100000"/>
                                        <p:tgtEl>
                                          <p:spTgt spid="25603">
                                            <p:txEl>
                                              <p:pRg st="0" end="0"/>
                                            </p:txEl>
                                          </p:spTgt>
                                        </p:tgtEl>
                                      </p:cBhvr>
                                    </p:animEffect>
                                    <p:animScale>
                                      <p:cBhvr>
                                        <p:cTn id="8" dur="770" decel="100000"/>
                                        <p:tgtEl>
                                          <p:spTgt spid="25603">
                                            <p:txEl>
                                              <p:pRg st="0" end="0"/>
                                            </p:txEl>
                                          </p:spTgt>
                                        </p:tgtEl>
                                      </p:cBhvr>
                                      <p:from x="10000" y="10000"/>
                                      <p:to x="200000" y="450000"/>
                                    </p:animScale>
                                    <p:animScale>
                                      <p:cBhvr>
                                        <p:cTn id="9" dur="1230" accel="100000" fill="hold">
                                          <p:stCondLst>
                                            <p:cond delay="770"/>
                                          </p:stCondLst>
                                        </p:cTn>
                                        <p:tgtEl>
                                          <p:spTgt spid="25603">
                                            <p:txEl>
                                              <p:pRg st="0" end="0"/>
                                            </p:txEl>
                                          </p:spTgt>
                                        </p:tgtEl>
                                      </p:cBhvr>
                                      <p:from x="200000" y="450000"/>
                                      <p:to x="100000" y="100000"/>
                                    </p:animScale>
                                    <p:set>
                                      <p:cBhvr>
                                        <p:cTn id="10" dur="770" fill="hold"/>
                                        <p:tgtEl>
                                          <p:spTgt spid="25603">
                                            <p:txEl>
                                              <p:pRg st="0" end="0"/>
                                            </p:txEl>
                                          </p:spTgt>
                                        </p:tgtEl>
                                        <p:attrNameLst>
                                          <p:attrName>ppt_x</p:attrName>
                                        </p:attrNameLst>
                                      </p:cBhvr>
                                      <p:to>
                                        <p:strVal val="(0.5)"/>
                                      </p:to>
                                    </p:set>
                                    <p:anim from="(0.5)" to="(#ppt_x)" calcmode="lin" valueType="num">
                                      <p:cBhvr>
                                        <p:cTn id="11" dur="1230" accel="100000" fill="hold">
                                          <p:stCondLst>
                                            <p:cond delay="770"/>
                                          </p:stCondLst>
                                        </p:cTn>
                                        <p:tgtEl>
                                          <p:spTgt spid="25603">
                                            <p:txEl>
                                              <p:pRg st="0" end="0"/>
                                            </p:txEl>
                                          </p:spTgt>
                                        </p:tgtEl>
                                        <p:attrNameLst>
                                          <p:attrName>ppt_x</p:attrName>
                                        </p:attrNameLst>
                                      </p:cBhvr>
                                    </p:anim>
                                    <p:set>
                                      <p:cBhvr>
                                        <p:cTn id="12" dur="770" fill="hold"/>
                                        <p:tgtEl>
                                          <p:spTgt spid="2560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560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fade">
                                      <p:cBhvr>
                                        <p:cTn id="16" dur="770" decel="100000"/>
                                        <p:tgtEl>
                                          <p:spTgt spid="25602"/>
                                        </p:tgtEl>
                                      </p:cBhvr>
                                    </p:animEffect>
                                    <p:animScale>
                                      <p:cBhvr>
                                        <p:cTn id="17" dur="770" decel="100000"/>
                                        <p:tgtEl>
                                          <p:spTgt spid="25602"/>
                                        </p:tgtEl>
                                      </p:cBhvr>
                                      <p:from x="10000" y="10000"/>
                                      <p:to x="200000" y="450000"/>
                                    </p:animScale>
                                    <p:animScale>
                                      <p:cBhvr>
                                        <p:cTn id="18" dur="1230" accel="100000" fill="hold">
                                          <p:stCondLst>
                                            <p:cond delay="770"/>
                                          </p:stCondLst>
                                        </p:cTn>
                                        <p:tgtEl>
                                          <p:spTgt spid="25602"/>
                                        </p:tgtEl>
                                      </p:cBhvr>
                                      <p:from x="200000" y="450000"/>
                                      <p:to x="100000" y="100000"/>
                                    </p:animScale>
                                    <p:set>
                                      <p:cBhvr>
                                        <p:cTn id="19" dur="770" fill="hold"/>
                                        <p:tgtEl>
                                          <p:spTgt spid="25602"/>
                                        </p:tgtEl>
                                        <p:attrNameLst>
                                          <p:attrName>ppt_x</p:attrName>
                                        </p:attrNameLst>
                                      </p:cBhvr>
                                      <p:to>
                                        <p:strVal val="(0.5)"/>
                                      </p:to>
                                    </p:set>
                                    <p:anim from="(0.5)" to="(#ppt_x)" calcmode="lin" valueType="num">
                                      <p:cBhvr>
                                        <p:cTn id="20" dur="1230" accel="100000" fill="hold">
                                          <p:stCondLst>
                                            <p:cond delay="770"/>
                                          </p:stCondLst>
                                        </p:cTn>
                                        <p:tgtEl>
                                          <p:spTgt spid="25602"/>
                                        </p:tgtEl>
                                        <p:attrNameLst>
                                          <p:attrName>ppt_x</p:attrName>
                                        </p:attrNameLst>
                                      </p:cBhvr>
                                    </p:anim>
                                    <p:set>
                                      <p:cBhvr>
                                        <p:cTn id="21" dur="770" fill="hold"/>
                                        <p:tgtEl>
                                          <p:spTgt spid="25602"/>
                                        </p:tgtEl>
                                        <p:attrNameLst>
                                          <p:attrName>ppt_y</p:attrName>
                                        </p:attrNameLst>
                                      </p:cBhvr>
                                      <p:to>
                                        <p:strVal val="(#ppt_y+0.4)"/>
                                      </p:to>
                                    </p:set>
                                    <p:anim from="(#ppt_y+0.4)" to="(#ppt_y)" calcmode="lin" valueType="num">
                                      <p:cBhvr>
                                        <p:cTn id="22" dur="1230" accel="100000" fill="hold">
                                          <p:stCondLst>
                                            <p:cond delay="770"/>
                                          </p:stCondLst>
                                        </p:cTn>
                                        <p:tgtEl>
                                          <p:spTgt spid="2560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143000"/>
            <a:ext cx="7772400" cy="609600"/>
          </a:xfrm>
        </p:spPr>
        <p:txBody>
          <a:bodyPr>
            <a:normAutofit fontScale="90000"/>
          </a:bodyPr>
          <a:lstStyle/>
          <a:p>
            <a:r>
              <a:rPr lang="en-US" dirty="0" smtClean="0">
                <a:solidFill>
                  <a:srgbClr val="FFFFFF"/>
                </a:solidFill>
                <a:latin typeface="Garamond" charset="0"/>
              </a:rPr>
              <a:t>Parliamentary Elections 2010 - Azerbaijan</a:t>
            </a:r>
            <a:endParaRPr lang="en-US" dirty="0">
              <a:solidFill>
                <a:srgbClr val="FFFFFF"/>
              </a:solidFill>
              <a:latin typeface="Garamond" charset="0"/>
            </a:endParaRPr>
          </a:p>
        </p:txBody>
      </p:sp>
      <p:sp>
        <p:nvSpPr>
          <p:cNvPr id="25603" name="Rectangle 3"/>
          <p:cNvSpPr>
            <a:spLocks noGrp="1" noChangeArrowheads="1"/>
          </p:cNvSpPr>
          <p:nvPr>
            <p:ph sz="quarter" idx="1"/>
          </p:nvPr>
        </p:nvSpPr>
        <p:spPr>
          <a:xfrm>
            <a:off x="457200" y="2514600"/>
            <a:ext cx="8229600" cy="3810000"/>
          </a:xfrm>
        </p:spPr>
        <p:txBody>
          <a:bodyPr/>
          <a:lstStyle/>
          <a:p>
            <a:r>
              <a:rPr lang="en-US" dirty="0" smtClean="0">
                <a:latin typeface="Garamond" charset="0"/>
              </a:rPr>
              <a:t>OSCE/ODIHR recommended: </a:t>
            </a:r>
            <a:r>
              <a:rPr lang="en-US" dirty="0"/>
              <a:t>The CEC, in cooperation with the National TV and Radio Council, should ensure respect for the media-related provisions of the Election Code during the campaign, including equitable news coverage of election contestants on ITV or other state-owned or financed media. Systematic media monitoring by the NTRC during an election campaign period could assist the CEC in carrying out this task.</a:t>
            </a:r>
          </a:p>
          <a:p>
            <a:endParaRPr lang="en-US" dirty="0">
              <a:latin typeface="Garamond" charset="0"/>
            </a:endParaRPr>
          </a:p>
        </p:txBody>
      </p:sp>
    </p:spTree>
    <p:extLst>
      <p:ext uri="{BB962C8B-B14F-4D97-AF65-F5344CB8AC3E}">
        <p14:creationId xmlns:p14="http://schemas.microsoft.com/office/powerpoint/2010/main" val="310919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770" decel="100000"/>
                                        <p:tgtEl>
                                          <p:spTgt spid="25603">
                                            <p:txEl>
                                              <p:pRg st="0" end="0"/>
                                            </p:txEl>
                                          </p:spTgt>
                                        </p:tgtEl>
                                      </p:cBhvr>
                                    </p:animEffect>
                                    <p:animScale>
                                      <p:cBhvr>
                                        <p:cTn id="8" dur="770" decel="100000"/>
                                        <p:tgtEl>
                                          <p:spTgt spid="25603">
                                            <p:txEl>
                                              <p:pRg st="0" end="0"/>
                                            </p:txEl>
                                          </p:spTgt>
                                        </p:tgtEl>
                                      </p:cBhvr>
                                      <p:from x="10000" y="10000"/>
                                      <p:to x="200000" y="450000"/>
                                    </p:animScale>
                                    <p:animScale>
                                      <p:cBhvr>
                                        <p:cTn id="9" dur="1230" accel="100000" fill="hold">
                                          <p:stCondLst>
                                            <p:cond delay="770"/>
                                          </p:stCondLst>
                                        </p:cTn>
                                        <p:tgtEl>
                                          <p:spTgt spid="25603">
                                            <p:txEl>
                                              <p:pRg st="0" end="0"/>
                                            </p:txEl>
                                          </p:spTgt>
                                        </p:tgtEl>
                                      </p:cBhvr>
                                      <p:from x="200000" y="450000"/>
                                      <p:to x="100000" y="100000"/>
                                    </p:animScale>
                                    <p:set>
                                      <p:cBhvr>
                                        <p:cTn id="10" dur="770" fill="hold"/>
                                        <p:tgtEl>
                                          <p:spTgt spid="25603">
                                            <p:txEl>
                                              <p:pRg st="0" end="0"/>
                                            </p:txEl>
                                          </p:spTgt>
                                        </p:tgtEl>
                                        <p:attrNameLst>
                                          <p:attrName>ppt_x</p:attrName>
                                        </p:attrNameLst>
                                      </p:cBhvr>
                                      <p:to>
                                        <p:strVal val="(0.5)"/>
                                      </p:to>
                                    </p:set>
                                    <p:anim from="(0.5)" to="(#ppt_x)" calcmode="lin" valueType="num">
                                      <p:cBhvr>
                                        <p:cTn id="11" dur="1230" accel="100000" fill="hold">
                                          <p:stCondLst>
                                            <p:cond delay="770"/>
                                          </p:stCondLst>
                                        </p:cTn>
                                        <p:tgtEl>
                                          <p:spTgt spid="25603">
                                            <p:txEl>
                                              <p:pRg st="0" end="0"/>
                                            </p:txEl>
                                          </p:spTgt>
                                        </p:tgtEl>
                                        <p:attrNameLst>
                                          <p:attrName>ppt_x</p:attrName>
                                        </p:attrNameLst>
                                      </p:cBhvr>
                                    </p:anim>
                                    <p:set>
                                      <p:cBhvr>
                                        <p:cTn id="12" dur="770" fill="hold"/>
                                        <p:tgtEl>
                                          <p:spTgt spid="2560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560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fade">
                                      <p:cBhvr>
                                        <p:cTn id="16" dur="770" decel="100000"/>
                                        <p:tgtEl>
                                          <p:spTgt spid="25602"/>
                                        </p:tgtEl>
                                      </p:cBhvr>
                                    </p:animEffect>
                                    <p:animScale>
                                      <p:cBhvr>
                                        <p:cTn id="17" dur="770" decel="100000"/>
                                        <p:tgtEl>
                                          <p:spTgt spid="25602"/>
                                        </p:tgtEl>
                                      </p:cBhvr>
                                      <p:from x="10000" y="10000"/>
                                      <p:to x="200000" y="450000"/>
                                    </p:animScale>
                                    <p:animScale>
                                      <p:cBhvr>
                                        <p:cTn id="18" dur="1230" accel="100000" fill="hold">
                                          <p:stCondLst>
                                            <p:cond delay="770"/>
                                          </p:stCondLst>
                                        </p:cTn>
                                        <p:tgtEl>
                                          <p:spTgt spid="25602"/>
                                        </p:tgtEl>
                                      </p:cBhvr>
                                      <p:from x="200000" y="450000"/>
                                      <p:to x="100000" y="100000"/>
                                    </p:animScale>
                                    <p:set>
                                      <p:cBhvr>
                                        <p:cTn id="19" dur="770" fill="hold"/>
                                        <p:tgtEl>
                                          <p:spTgt spid="25602"/>
                                        </p:tgtEl>
                                        <p:attrNameLst>
                                          <p:attrName>ppt_x</p:attrName>
                                        </p:attrNameLst>
                                      </p:cBhvr>
                                      <p:to>
                                        <p:strVal val="(0.5)"/>
                                      </p:to>
                                    </p:set>
                                    <p:anim from="(0.5)" to="(#ppt_x)" calcmode="lin" valueType="num">
                                      <p:cBhvr>
                                        <p:cTn id="20" dur="1230" accel="100000" fill="hold">
                                          <p:stCondLst>
                                            <p:cond delay="770"/>
                                          </p:stCondLst>
                                        </p:cTn>
                                        <p:tgtEl>
                                          <p:spTgt spid="25602"/>
                                        </p:tgtEl>
                                        <p:attrNameLst>
                                          <p:attrName>ppt_x</p:attrName>
                                        </p:attrNameLst>
                                      </p:cBhvr>
                                    </p:anim>
                                    <p:set>
                                      <p:cBhvr>
                                        <p:cTn id="21" dur="770" fill="hold"/>
                                        <p:tgtEl>
                                          <p:spTgt spid="25602"/>
                                        </p:tgtEl>
                                        <p:attrNameLst>
                                          <p:attrName>ppt_y</p:attrName>
                                        </p:attrNameLst>
                                      </p:cBhvr>
                                      <p:to>
                                        <p:strVal val="(#ppt_y+0.4)"/>
                                      </p:to>
                                    </p:set>
                                    <p:anim from="(#ppt_y+0.4)" to="(#ppt_y)" calcmode="lin" valueType="num">
                                      <p:cBhvr>
                                        <p:cTn id="22" dur="1230" accel="100000" fill="hold">
                                          <p:stCondLst>
                                            <p:cond delay="770"/>
                                          </p:stCondLst>
                                        </p:cTn>
                                        <p:tgtEl>
                                          <p:spTgt spid="2560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4473</TotalTime>
  <Words>667</Words>
  <Application>Microsoft Macintosh PowerPoint</Application>
  <PresentationFormat>On-screen Show (4:3)</PresentationFormat>
  <Paragraphs>64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Media Monitoring During Electoral Processes</vt:lpstr>
      <vt:lpstr>Media Monitoring</vt:lpstr>
      <vt:lpstr>Who monitors the media?</vt:lpstr>
      <vt:lpstr>Who is best fit from among regulators to monitor media ?</vt:lpstr>
      <vt:lpstr>PowerPoint Presentation</vt:lpstr>
      <vt:lpstr>PowerPoint Presentation</vt:lpstr>
      <vt:lpstr>PowerPoint Presentation</vt:lpstr>
      <vt:lpstr>Parliamentary Elections 2010 - Azerbaijan</vt:lpstr>
      <vt:lpstr>Parliamentary Elections 2010 - Azerbaijan</vt:lpstr>
      <vt:lpstr>BiH General Elections 2015</vt:lpstr>
      <vt:lpstr>BiH General Elections 2015</vt:lpstr>
      <vt:lpstr>BiH General Elections 2015</vt:lpstr>
      <vt:lpstr>Media monitoring by regulators?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Hyde, Susan</dc:creator>
  <cp:lastModifiedBy>Rasto Kuzel</cp:lastModifiedBy>
  <cp:revision>96</cp:revision>
  <cp:lastPrinted>2011-04-08T10:28:42Z</cp:lastPrinted>
  <dcterms:created xsi:type="dcterms:W3CDTF">2010-07-18T15:27:44Z</dcterms:created>
  <dcterms:modified xsi:type="dcterms:W3CDTF">2015-03-31T06:25:29Z</dcterms:modified>
</cp:coreProperties>
</file>