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7" r:id="rId2"/>
    <p:sldId id="281" r:id="rId3"/>
    <p:sldId id="289" r:id="rId4"/>
    <p:sldId id="284" r:id="rId5"/>
    <p:sldId id="257" r:id="rId6"/>
    <p:sldId id="286" r:id="rId7"/>
    <p:sldId id="273" r:id="rId8"/>
    <p:sldId id="258" r:id="rId9"/>
    <p:sldId id="278" r:id="rId10"/>
    <p:sldId id="259" r:id="rId11"/>
    <p:sldId id="261" r:id="rId12"/>
    <p:sldId id="283" r:id="rId13"/>
    <p:sldId id="265" r:id="rId14"/>
    <p:sldId id="276" r:id="rId15"/>
    <p:sldId id="288" r:id="rId16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2661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7" autoAdjust="0"/>
  </p:normalViewPr>
  <p:slideViewPr>
    <p:cSldViewPr>
      <p:cViewPr>
        <p:scale>
          <a:sx n="130" d="100"/>
          <a:sy n="130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FC852-8FC7-4FA7-AD1F-15B551939C62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CCC13-6171-44A2-B6BD-5E942B1D6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85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D17E14-BD00-4A94-93BB-76C39DA63D64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23DA5D7-F0CF-44B2-8767-1C803EFD7C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28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A5D7-F0CF-44B2-8767-1C803EFD7CE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69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A5D7-F0CF-44B2-8767-1C803EFD7CE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814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A5D7-F0CF-44B2-8767-1C803EFD7CE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82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A5D7-F0CF-44B2-8767-1C803EFD7CE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80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A5D7-F0CF-44B2-8767-1C803EFD7CE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07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A5D7-F0CF-44B2-8767-1C803EFD7CE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41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A5D7-F0CF-44B2-8767-1C803EFD7CE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05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A5D7-F0CF-44B2-8767-1C803EFD7CE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81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A5D7-F0CF-44B2-8767-1C803EFD7CE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0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8BD-DE4B-43B2-8E1A-B95BBA8B1292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448C4-E4DD-426A-83B8-D65BAB65575C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21DBB-1B96-4341-96FC-70C8D293C1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23160"/>
            <a:ext cx="7498080" cy="315468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ka-GE" sz="3000" b="1" dirty="0" smtClean="0"/>
              <a:t>      </a:t>
            </a:r>
            <a:r>
              <a:rPr lang="en-US" sz="3000" b="1" dirty="0" smtClean="0"/>
              <a:t>Election Administration of Georgia</a:t>
            </a:r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r>
              <a:rPr lang="en-US" sz="3800" b="1" dirty="0" smtClean="0"/>
              <a:t>Good Practice – Georgian Experience</a:t>
            </a:r>
          </a:p>
          <a:p>
            <a:pPr algn="ctr">
              <a:buNone/>
            </a:pPr>
            <a:endParaRPr lang="ka-GE" sz="3800" b="1" dirty="0" smtClean="0"/>
          </a:p>
          <a:p>
            <a:pPr marL="0" indent="0" algn="ctr">
              <a:buNone/>
            </a:pPr>
            <a:r>
              <a:rPr lang="en-US" sz="2000" b="1" dirty="0" smtClean="0"/>
              <a:t>Tamar Zhvania,</a:t>
            </a:r>
          </a:p>
          <a:p>
            <a:pPr marL="0" indent="0" algn="ctr">
              <a:buNone/>
            </a:pPr>
            <a:r>
              <a:rPr lang="en-US" sz="2000" b="1" dirty="0" smtClean="0"/>
              <a:t>Chairperson of the Central Election Commission</a:t>
            </a:r>
          </a:p>
          <a:p>
            <a:pPr marL="0" indent="0" algn="ctr">
              <a:buNone/>
            </a:pPr>
            <a:endParaRPr lang="en-US" sz="2000" b="1" dirty="0" smtClean="0"/>
          </a:p>
          <a:p>
            <a:pPr marL="0" indent="0" algn="ctr">
              <a:buNone/>
            </a:pPr>
            <a:r>
              <a:rPr lang="en-US" sz="1800" b="1" dirty="0" smtClean="0"/>
              <a:t>March 2015</a:t>
            </a:r>
            <a:endParaRPr lang="ka-GE" sz="1800" b="1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88B3-C097-4D3F-90B1-B8792BC683A1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1</a:t>
            </a:fld>
            <a:endParaRPr lang="ru-RU" dirty="0"/>
          </a:p>
        </p:txBody>
      </p:sp>
      <p:pic>
        <p:nvPicPr>
          <p:cNvPr id="7" name="Picture 6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" y="91440"/>
            <a:ext cx="1874520" cy="731520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" y="822960"/>
            <a:ext cx="231616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229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</a:t>
            </a:r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0158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74638"/>
            <a:ext cx="5394960" cy="1051242"/>
          </a:xfrm>
        </p:spPr>
        <p:txBody>
          <a:bodyPr>
            <a:normAutofit fontScale="90000"/>
          </a:bodyPr>
          <a:lstStyle/>
          <a:p>
            <a:r>
              <a:rPr lang="ka-GE" dirty="0"/>
              <a:t/>
            </a:r>
            <a:br>
              <a:rPr lang="ka-GE" dirty="0"/>
            </a:br>
            <a:r>
              <a:rPr lang="en-US" dirty="0" smtClean="0"/>
              <a:t> </a:t>
            </a:r>
            <a:r>
              <a:rPr lang="en-US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V. Ensuring equal election environment</a:t>
            </a:r>
            <a:r>
              <a:rPr lang="ka-GE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en-US" sz="2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r>
              <a:rPr lang="en-US" sz="2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6760" cy="4983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 smtClean="0"/>
              <a:t>National Minorities</a:t>
            </a:r>
            <a:endParaRPr lang="ka-GE" sz="2000" u="sng" dirty="0"/>
          </a:p>
          <a:p>
            <a:r>
              <a:rPr lang="en-US" sz="2000" dirty="0" smtClean="0"/>
              <a:t>Informational Meetings;</a:t>
            </a:r>
          </a:p>
          <a:p>
            <a:r>
              <a:rPr lang="en-US" sz="2000" dirty="0" smtClean="0"/>
              <a:t>Informational campaign and printed material in national minority languages.</a:t>
            </a:r>
          </a:p>
          <a:p>
            <a:endParaRPr lang="ka-GE" sz="1100" dirty="0"/>
          </a:p>
          <a:p>
            <a:pPr marL="0" indent="0">
              <a:buNone/>
            </a:pPr>
            <a:r>
              <a:rPr lang="en-US" sz="2000" u="sng" dirty="0" smtClean="0"/>
              <a:t>Voters with disabilities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Magnifying sheets</a:t>
            </a:r>
            <a:r>
              <a:rPr lang="ka-GE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at every polling station;</a:t>
            </a:r>
            <a:endParaRPr lang="ka-GE" sz="2000" dirty="0">
              <a:solidFill>
                <a:prstClr val="black"/>
              </a:solidFill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Adapted precincts;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Adapted voting booths for people in wheelchairs;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Portable ramps;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Mobile group services;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Videos on electoral procedures targeting voters with hearing disabilities were provided in all the relevant precincts; 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A map of adapted precincts was created and published on the CEC’s website. 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Sign Language translation services.</a:t>
            </a:r>
          </a:p>
          <a:p>
            <a:endParaRPr lang="ka-GE" sz="2000" dirty="0" smtClean="0"/>
          </a:p>
          <a:p>
            <a:endParaRPr lang="ka-GE" sz="2000" dirty="0"/>
          </a:p>
          <a:p>
            <a:pPr marL="0" indent="0">
              <a:buNone/>
            </a:pPr>
            <a:endParaRPr lang="ka-GE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29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</a:t>
            </a:r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935" y="990600"/>
            <a:ext cx="2156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100" baseline="0" dirty="0" smtClean="0">
                <a:solidFill>
                  <a:srgbClr val="266133"/>
                </a:solidFill>
              </a:rPr>
              <a:t>WWW.CESKO.GE</a:t>
            </a:r>
            <a:endParaRPr lang="ru-RU" sz="2400" b="1" spc="-100" baseline="0" dirty="0">
              <a:solidFill>
                <a:srgbClr val="266133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47" y="256890"/>
            <a:ext cx="1878013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7274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640" y="320040"/>
            <a:ext cx="5029200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V. Ensuring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equal election environment</a:t>
            </a:r>
            <a:r>
              <a:rPr lang="ka-GE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en-GB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u="sng" dirty="0" smtClean="0"/>
              <a:t>Supporting Gender Equality:</a:t>
            </a:r>
            <a:endParaRPr lang="ka-GE" sz="2200" u="sng" dirty="0"/>
          </a:p>
          <a:p>
            <a:r>
              <a:rPr lang="en-US" sz="2000" dirty="0" smtClean="0"/>
              <a:t>During the 2014 municipal elections, the CEC for the first time issued complete data set on women’s participation in the elections;</a:t>
            </a:r>
          </a:p>
          <a:p>
            <a:pPr lvl="1"/>
            <a:r>
              <a:rPr lang="en-US" sz="1600" dirty="0" smtClean="0"/>
              <a:t>Now we can track how many women ran in the elections, how many women were elected, how many women were in the voters list and how many women voted;</a:t>
            </a:r>
          </a:p>
          <a:p>
            <a:r>
              <a:rPr lang="en-US" sz="2000" dirty="0" smtClean="0"/>
              <a:t>CEC conducted series of procedural trainings for women candidates;</a:t>
            </a:r>
          </a:p>
          <a:p>
            <a:r>
              <a:rPr lang="en-US" sz="2000" dirty="0" smtClean="0"/>
              <a:t>CEC conducted trainings for its female DEC members on gender issues and leadership; </a:t>
            </a:r>
          </a:p>
          <a:p>
            <a:r>
              <a:rPr lang="en-US" sz="2000" dirty="0" smtClean="0"/>
              <a:t>CEC’s Training Center issued small grants to local non-governmental organizations working on gender issues 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29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</a:t>
            </a:r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935" y="990600"/>
            <a:ext cx="2156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100" baseline="0" dirty="0" smtClean="0">
                <a:solidFill>
                  <a:srgbClr val="266133"/>
                </a:solidFill>
              </a:rPr>
              <a:t>WWW.CESKO.GE</a:t>
            </a:r>
            <a:endParaRPr lang="ru-RU" sz="2400" b="1" spc="-100" baseline="0" dirty="0">
              <a:solidFill>
                <a:srgbClr val="266133"/>
              </a:solidFill>
            </a:endParaRPr>
          </a:p>
        </p:txBody>
      </p:sp>
      <p:pic>
        <p:nvPicPr>
          <p:cNvPr id="10" name="Picture 9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" y="244364"/>
            <a:ext cx="1874520" cy="73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93158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VI. Institutional Strengthening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</a:rPr>
              <a:t>Strategic Planning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</a:rPr>
              <a:t>Communication </a:t>
            </a:r>
            <a:r>
              <a:rPr lang="en-US" sz="1800" dirty="0">
                <a:solidFill>
                  <a:prstClr val="black"/>
                </a:solidFill>
              </a:rPr>
              <a:t>Plan </a:t>
            </a:r>
          </a:p>
          <a:p>
            <a:pPr lvl="2"/>
            <a:r>
              <a:rPr lang="en-US" sz="1800" dirty="0">
                <a:solidFill>
                  <a:prstClr val="black"/>
                </a:solidFill>
              </a:rPr>
              <a:t>Internal and external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</a:rPr>
              <a:t>Capacity building programs </a:t>
            </a:r>
            <a:r>
              <a:rPr lang="en-US" sz="1800" dirty="0">
                <a:solidFill>
                  <a:prstClr val="black"/>
                </a:solidFill>
              </a:rPr>
              <a:t>for staff and DECs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</a:rPr>
              <a:t>Improved </a:t>
            </a:r>
            <a:r>
              <a:rPr lang="en-US" sz="1800" dirty="0">
                <a:solidFill>
                  <a:prstClr val="black"/>
                </a:solidFill>
              </a:rPr>
              <a:t>management</a:t>
            </a:r>
          </a:p>
          <a:p>
            <a:pPr lvl="2"/>
            <a:r>
              <a:rPr lang="en-US" sz="1800" dirty="0" smtClean="0">
                <a:solidFill>
                  <a:prstClr val="black"/>
                </a:solidFill>
              </a:rPr>
              <a:t>New reporting system</a:t>
            </a:r>
            <a:endParaRPr lang="en-US" sz="1800" dirty="0">
              <a:solidFill>
                <a:prstClr val="black"/>
              </a:solidFill>
            </a:endParaRPr>
          </a:p>
          <a:p>
            <a:pPr lvl="2"/>
            <a:r>
              <a:rPr lang="en-US" sz="1800" dirty="0" smtClean="0">
                <a:solidFill>
                  <a:prstClr val="black"/>
                </a:solidFill>
              </a:rPr>
              <a:t>Budgeting process</a:t>
            </a:r>
            <a:endParaRPr lang="en-US" sz="1800" dirty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ea typeface="MS Mincho"/>
                <a:cs typeface="Times New Roman"/>
              </a:rPr>
              <a:t>The Election Process Management System  </a:t>
            </a:r>
            <a:r>
              <a:rPr lang="en-US" sz="1800" dirty="0">
                <a:solidFill>
                  <a:prstClr val="black"/>
                </a:solidFill>
              </a:rPr>
              <a:t>(EPMS)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</a:rPr>
              <a:t>Staff evaluation system put in place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prstClr val="black"/>
                </a:solidFill>
              </a:rPr>
              <a:t>Improved web-site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6" name="Picture 5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437" y="182880"/>
            <a:ext cx="1874520" cy="73152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2" y="914400"/>
            <a:ext cx="231616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880" y="420688"/>
            <a:ext cx="7445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9668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640" y="274638"/>
            <a:ext cx="4389120" cy="715962"/>
          </a:xfrm>
        </p:spPr>
        <p:txBody>
          <a:bodyPr>
            <a:normAutofit/>
          </a:bodyPr>
          <a:lstStyle/>
          <a:p>
            <a:r>
              <a:rPr lang="ka-GE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Lessons Learned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</a:t>
            </a:r>
            <a:r>
              <a:rPr lang="en-US" sz="2000" dirty="0" smtClean="0"/>
              <a:t>lection stakeholders should have uniform understanding of election rules:</a:t>
            </a:r>
          </a:p>
          <a:p>
            <a:pPr lvl="1"/>
            <a:r>
              <a:rPr lang="en-US" sz="1600" dirty="0" smtClean="0"/>
              <a:t>MOU signed between seven non-governmental organizations and inter-agency taskforce, a mechanism to ensure uniform understanding of a legal provisions;</a:t>
            </a:r>
          </a:p>
          <a:p>
            <a:r>
              <a:rPr lang="en-US" sz="2000" dirty="0"/>
              <a:t>E</a:t>
            </a:r>
            <a:r>
              <a:rPr lang="en-US" sz="2000" dirty="0" smtClean="0"/>
              <a:t>ffective mechanisms for identifying needs should be put in place to ensure equal election environment for all election stakeholders; </a:t>
            </a:r>
          </a:p>
          <a:p>
            <a:r>
              <a:rPr lang="en-US" sz="2000" dirty="0"/>
              <a:t>R</a:t>
            </a:r>
            <a:r>
              <a:rPr lang="en-US" sz="2000" dirty="0" smtClean="0"/>
              <a:t>egular dialogue with civil sector and political parties to prevent conflicts and introduce rapid reaction mechanisms should be put in place;</a:t>
            </a:r>
          </a:p>
          <a:p>
            <a:r>
              <a:rPr lang="en-US" sz="2000" dirty="0" smtClean="0"/>
              <a:t>Effective mechanisms for regular communication with voters should be put in place;</a:t>
            </a:r>
          </a:p>
          <a:p>
            <a:r>
              <a:rPr lang="en-US" sz="2000" dirty="0" smtClean="0"/>
              <a:t>Regular and effective system for planning, monitoring and evaluation should be put in place.</a:t>
            </a:r>
            <a:endParaRPr lang="en-GB" sz="2000" i="1" dirty="0"/>
          </a:p>
          <a:p>
            <a:pPr marL="0" indent="0">
              <a:buNone/>
            </a:pPr>
            <a:endParaRPr lang="en-GB" sz="20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29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</a:t>
            </a:r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935" y="990600"/>
            <a:ext cx="2156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100" baseline="0" dirty="0" smtClean="0">
                <a:solidFill>
                  <a:srgbClr val="266133"/>
                </a:solidFill>
              </a:rPr>
              <a:t>WWW.CESKO.GE</a:t>
            </a:r>
            <a:endParaRPr lang="ru-RU" sz="2400" b="1" spc="-100" baseline="0" dirty="0">
              <a:solidFill>
                <a:srgbClr val="266133"/>
              </a:solidFill>
            </a:endParaRPr>
          </a:p>
        </p:txBody>
      </p:sp>
      <p:pic>
        <p:nvPicPr>
          <p:cNvPr id="10" name="Picture 9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" y="306629"/>
            <a:ext cx="1874520" cy="73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93158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8960" y="78432"/>
            <a:ext cx="438912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Future Plans</a:t>
            </a:r>
            <a:r>
              <a:rPr lang="ka-GE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  <a:r>
              <a:rPr lang="ka-GE" sz="2200" dirty="0" smtClean="0"/>
              <a:t>	</a:t>
            </a:r>
            <a:endParaRPr lang="en-GB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63440"/>
          </a:xfrm>
        </p:spPr>
        <p:txBody>
          <a:bodyPr>
            <a:normAutofit fontScale="92500"/>
          </a:bodyPr>
          <a:lstStyle/>
          <a:p>
            <a:pPr marL="0" lvl="0" indent="0" algn="just">
              <a:buNone/>
            </a:pPr>
            <a:r>
              <a:rPr lang="en-US" sz="2100" dirty="0" smtClean="0">
                <a:solidFill>
                  <a:prstClr val="black"/>
                </a:solidFill>
              </a:rPr>
              <a:t>Election Administration will</a:t>
            </a:r>
            <a:r>
              <a:rPr lang="ka-GE" sz="2100" dirty="0" smtClean="0">
                <a:solidFill>
                  <a:prstClr val="black"/>
                </a:solidFill>
              </a:rPr>
              <a:t>: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100" dirty="0" smtClean="0">
                <a:solidFill>
                  <a:prstClr val="black"/>
                </a:solidFill>
              </a:rPr>
              <a:t>Conduct regular internal and external assessment of the organization;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100" dirty="0" smtClean="0">
                <a:solidFill>
                  <a:prstClr val="black"/>
                </a:solidFill>
              </a:rPr>
              <a:t>Monitor and implement the Election Administration’s five year Strategic Plan. </a:t>
            </a:r>
            <a:endParaRPr lang="ka-GE" sz="2100" dirty="0" smtClean="0">
              <a:solidFill>
                <a:prstClr val="black"/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100" dirty="0" smtClean="0">
                <a:solidFill>
                  <a:prstClr val="black"/>
                </a:solidFill>
              </a:rPr>
              <a:t>Continue to develop and offer quality training and professional development programs to election administration workers at all levels;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100" dirty="0" smtClean="0"/>
              <a:t>Engage in the electoral reform process within its competence</a:t>
            </a:r>
            <a:r>
              <a:rPr lang="ka-GE" sz="2100" dirty="0" smtClean="0"/>
              <a:t>;</a:t>
            </a:r>
          </a:p>
          <a:p>
            <a:pPr lvl="0">
              <a:buFont typeface="Wingdings" pitchFamily="2" charset="2"/>
              <a:buChar char="ü"/>
            </a:pPr>
            <a:r>
              <a:rPr lang="en-US" sz="2100" dirty="0" smtClean="0">
                <a:solidFill>
                  <a:prstClr val="black"/>
                </a:solidFill>
              </a:rPr>
              <a:t>Meet regularly with all election stakeholders so the CEC is more prepared for the next election cycle</a:t>
            </a:r>
            <a:r>
              <a:rPr lang="en-US" sz="2100" dirty="0">
                <a:solidFill>
                  <a:prstClr val="black"/>
                </a:solidFill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en-US" sz="2100" dirty="0" smtClean="0">
                <a:solidFill>
                  <a:prstClr val="black"/>
                </a:solidFill>
              </a:rPr>
              <a:t>Conduct trainings for election </a:t>
            </a:r>
            <a:r>
              <a:rPr lang="en-US" sz="2100" dirty="0">
                <a:solidFill>
                  <a:prstClr val="black"/>
                </a:solidFill>
              </a:rPr>
              <a:t>administration workers at all levels on gender issues;</a:t>
            </a:r>
          </a:p>
          <a:p>
            <a:pPr lvl="0">
              <a:buFont typeface="Wingdings" pitchFamily="2" charset="2"/>
              <a:buChar char="ü"/>
            </a:pPr>
            <a:r>
              <a:rPr lang="en-US" sz="2100" dirty="0" smtClean="0">
                <a:solidFill>
                  <a:prstClr val="black"/>
                </a:solidFill>
              </a:rPr>
              <a:t>Pilot Election Administration Summer Schools (Election Schools) in 10 regional centers throughout the country.  These schools will offer educational programs on election and gender issues;</a:t>
            </a:r>
          </a:p>
          <a:p>
            <a:pPr lvl="0">
              <a:buFont typeface="Wingdings" pitchFamily="2" charset="2"/>
              <a:buChar char="ü"/>
            </a:pPr>
            <a:r>
              <a:rPr lang="en-US" sz="2100" dirty="0" smtClean="0">
                <a:solidFill>
                  <a:prstClr val="black"/>
                </a:solidFill>
              </a:rPr>
              <a:t>Assist secondary schools in organizing and administering school elections. </a:t>
            </a:r>
          </a:p>
          <a:p>
            <a:pPr lvl="0">
              <a:buFont typeface="Wingdings" pitchFamily="2" charset="2"/>
              <a:buChar char="ü"/>
            </a:pPr>
            <a:endParaRPr lang="ka-GE" sz="2100" dirty="0" smtClean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ka-GE" sz="3100" dirty="0" smtClean="0"/>
          </a:p>
          <a:p>
            <a:pPr marL="0" indent="0" algn="just">
              <a:buNone/>
            </a:pPr>
            <a:endParaRPr lang="en-GB" sz="3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41935" y="990600"/>
            <a:ext cx="2156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100" baseline="0" dirty="0" smtClean="0">
                <a:solidFill>
                  <a:srgbClr val="266133"/>
                </a:solidFill>
              </a:rPr>
              <a:t>WWW.CESKO.GE</a:t>
            </a:r>
            <a:endParaRPr lang="ru-RU" sz="2400" b="1" spc="-100" baseline="0" dirty="0">
              <a:solidFill>
                <a:srgbClr val="266133"/>
              </a:solidFill>
            </a:endParaRPr>
          </a:p>
        </p:txBody>
      </p:sp>
      <p:pic>
        <p:nvPicPr>
          <p:cNvPr id="10" name="Picture 9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2694" y="276106"/>
            <a:ext cx="1874520" cy="73152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160" y="395010"/>
            <a:ext cx="7445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9961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91440"/>
            <a:ext cx="1878013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9" y="801332"/>
            <a:ext cx="230981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880" y="335846"/>
            <a:ext cx="7445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2506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8920" y="274638"/>
            <a:ext cx="5029200" cy="1143000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Assessment Reports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“</a:t>
            </a:r>
            <a:r>
              <a:rPr lang="en-US" sz="3000" i="1" dirty="0" smtClean="0"/>
              <a:t>The </a:t>
            </a:r>
            <a:r>
              <a:rPr lang="en-US" sz="3000" i="1" dirty="0"/>
              <a:t>CEC managed the electoral preparations in a professional, transparent, and timely manner and </a:t>
            </a:r>
            <a:r>
              <a:rPr lang="en-US" sz="3000" i="1" dirty="0" smtClean="0"/>
              <a:t>enjoyed </a:t>
            </a:r>
            <a:r>
              <a:rPr lang="en-US" sz="3000" i="1" dirty="0"/>
              <a:t>a high level of stakeholder </a:t>
            </a:r>
            <a:r>
              <a:rPr lang="en-US" sz="3000" i="1" dirty="0" smtClean="0"/>
              <a:t>confidence”. </a:t>
            </a:r>
          </a:p>
          <a:p>
            <a:pPr marL="0" indent="0" algn="r">
              <a:buNone/>
            </a:pPr>
            <a:r>
              <a:rPr lang="en-US" sz="1800" b="1" dirty="0" smtClean="0"/>
              <a:t>OSCE/ODIHR </a:t>
            </a:r>
            <a:r>
              <a:rPr lang="en-US" sz="1800" b="1" dirty="0"/>
              <a:t>Election Observation Mission Final </a:t>
            </a:r>
            <a:r>
              <a:rPr lang="en-US" sz="1800" b="1" dirty="0" smtClean="0"/>
              <a:t>Report on 2013 Presidential elections</a:t>
            </a:r>
          </a:p>
          <a:p>
            <a:pPr marL="0" indent="0" algn="r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2800" dirty="0" smtClean="0"/>
              <a:t>“We congratulate the CEC for its professionalism, which was reflected in the successful administration of the elections”</a:t>
            </a:r>
          </a:p>
          <a:p>
            <a:pPr marL="0" indent="0" algn="r">
              <a:buNone/>
            </a:pPr>
            <a:r>
              <a:rPr lang="en-US" sz="1800" b="1" dirty="0" smtClean="0"/>
              <a:t>Joint statement of the Embassies of the United States, United Kingdom and the Netherlands on Georgia’s Municipal Elections, June 16, 2014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Picture 5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19" y="91440"/>
            <a:ext cx="2108835" cy="822960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4" y="914400"/>
            <a:ext cx="231616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229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</a:t>
            </a:r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198194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WHERE DO WE STAND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448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Public opinion research shows:</a:t>
            </a:r>
          </a:p>
          <a:p>
            <a:r>
              <a:rPr lang="en-US" dirty="0"/>
              <a:t>Public trust towards the CEC has risen from </a:t>
            </a:r>
            <a:r>
              <a:rPr lang="en-US" dirty="0" smtClean="0"/>
              <a:t>16</a:t>
            </a:r>
            <a:r>
              <a:rPr lang="en-US" dirty="0"/>
              <a:t>% in Sep-2013 to 37% in Nov-2013</a:t>
            </a:r>
          </a:p>
          <a:p>
            <a:r>
              <a:rPr lang="en-US" dirty="0" smtClean="0"/>
              <a:t>Following the 2014 Municipal elections, the CEC is among the top three most effective and trusted institutions in the country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437" y="182880"/>
            <a:ext cx="1874520" cy="731520"/>
          </a:xfrm>
          <a:prstGeom prst="rect">
            <a:avLst/>
          </a:prstGeom>
          <a:noFill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" y="822960"/>
            <a:ext cx="231616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229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</a:t>
            </a:r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3065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How did the CEC-Georgia get there? </a:t>
            </a:r>
            <a:endParaRPr lang="en-US" sz="5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6" name="Picture 5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19" y="91440"/>
            <a:ext cx="2108835" cy="822960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4" y="777240"/>
            <a:ext cx="231616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229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</a:t>
            </a:r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7005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640" y="274638"/>
            <a:ext cx="438912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CEC’s FOCUS</a:t>
            </a:r>
            <a:r>
              <a:rPr lang="ka-GE" sz="2800" dirty="0" smtClean="0"/>
              <a:t>	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676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ka-GE" sz="2000" dirty="0" smtClean="0"/>
          </a:p>
          <a:p>
            <a:pPr marL="514350" indent="-514350">
              <a:buFont typeface="+mj-lt"/>
              <a:buAutoNum type="romanUcPeriod"/>
            </a:pPr>
            <a:r>
              <a:rPr lang="en-US" sz="2000" dirty="0" smtClean="0"/>
              <a:t>Training </a:t>
            </a:r>
            <a:r>
              <a:rPr lang="en-US" sz="2000" dirty="0"/>
              <a:t>election administration staff and other election </a:t>
            </a:r>
            <a:r>
              <a:rPr lang="en-US" sz="2000" dirty="0" smtClean="0"/>
              <a:t>stakeholders;</a:t>
            </a:r>
            <a:endParaRPr lang="ka-GE" sz="2000" dirty="0"/>
          </a:p>
          <a:p>
            <a:pPr marL="514350" lvl="0" indent="-514350">
              <a:buFont typeface="+mj-lt"/>
              <a:buAutoNum type="romanUcPeriod"/>
            </a:pPr>
            <a:r>
              <a:rPr lang="en-US" sz="2000" dirty="0" smtClean="0"/>
              <a:t>Informing voters</a:t>
            </a:r>
            <a:r>
              <a:rPr lang="ka-GE" sz="2000" dirty="0" smtClean="0"/>
              <a:t>;</a:t>
            </a:r>
            <a:endParaRPr lang="ka-GE" sz="2000" dirty="0"/>
          </a:p>
          <a:p>
            <a:pPr marL="514350" lvl="0" indent="-514350">
              <a:buFont typeface="+mj-lt"/>
              <a:buAutoNum type="romanUcPeriod"/>
            </a:pPr>
            <a:r>
              <a:rPr lang="en-US" sz="2000" dirty="0"/>
              <a:t>I</a:t>
            </a:r>
            <a:r>
              <a:rPr lang="en-US" sz="2000" dirty="0" smtClean="0"/>
              <a:t>mproving electoral legislation</a:t>
            </a:r>
            <a:r>
              <a:rPr lang="ka-GE" sz="2000" dirty="0" smtClean="0"/>
              <a:t>;</a:t>
            </a:r>
          </a:p>
          <a:p>
            <a:pPr marL="514350" lvl="0" indent="-514350">
              <a:buFont typeface="+mj-lt"/>
              <a:buAutoNum type="romanUcPeriod"/>
            </a:pPr>
            <a:r>
              <a:rPr lang="en-US" sz="2000" dirty="0"/>
              <a:t>Engaging election stakeholders</a:t>
            </a:r>
            <a:r>
              <a:rPr lang="ka-GE" sz="2000" dirty="0"/>
              <a:t>;</a:t>
            </a:r>
            <a:endParaRPr lang="en-US" sz="2000" dirty="0"/>
          </a:p>
          <a:p>
            <a:pPr marL="514350" indent="-514350">
              <a:buFont typeface="+mj-lt"/>
              <a:buAutoNum type="romanUcPeriod"/>
            </a:pPr>
            <a:r>
              <a:rPr lang="en-US" sz="2000" dirty="0" smtClean="0"/>
              <a:t>Ensuring </a:t>
            </a:r>
            <a:r>
              <a:rPr lang="en-US" sz="2000" dirty="0"/>
              <a:t>equal election environment for all election stakeholders</a:t>
            </a:r>
            <a:r>
              <a:rPr lang="ka-GE" sz="2000" dirty="0"/>
              <a:t>; </a:t>
            </a:r>
          </a:p>
          <a:p>
            <a:pPr marL="514350" lvl="0" indent="-514350">
              <a:buFont typeface="+mj-lt"/>
              <a:buAutoNum type="romanUcPeriod"/>
            </a:pPr>
            <a:r>
              <a:rPr lang="en-US" sz="2000" dirty="0" smtClean="0"/>
              <a:t>Institutional strengthening.</a:t>
            </a:r>
          </a:p>
          <a:p>
            <a:pPr marL="1200150" lvl="2" indent="-285750">
              <a:buFont typeface="+mj-lt"/>
              <a:buAutoNum type="romanUcPeriod"/>
            </a:pPr>
            <a:endParaRPr lang="en-GB" sz="1200" dirty="0"/>
          </a:p>
          <a:p>
            <a:pPr marL="0" indent="0">
              <a:buNone/>
            </a:pPr>
            <a:endParaRPr lang="ka-GE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29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</a:t>
            </a:r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935" y="990600"/>
            <a:ext cx="2156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100" baseline="0" dirty="0" smtClean="0">
                <a:solidFill>
                  <a:srgbClr val="266133"/>
                </a:solidFill>
              </a:rPr>
              <a:t>WWW.CESKO.GE</a:t>
            </a:r>
            <a:endParaRPr lang="ru-RU" sz="2400" b="1" spc="-100" baseline="0" dirty="0">
              <a:solidFill>
                <a:srgbClr val="266133"/>
              </a:solidFill>
            </a:endParaRPr>
          </a:p>
        </p:txBody>
      </p:sp>
      <p:pic>
        <p:nvPicPr>
          <p:cNvPr id="10" name="Picture 9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2694" y="259080"/>
            <a:ext cx="1874520" cy="73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7081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6120" y="309265"/>
            <a:ext cx="4389120" cy="1143000"/>
          </a:xfrm>
        </p:spPr>
        <p:txBody>
          <a:bodyPr>
            <a:noAutofit/>
          </a:bodyPr>
          <a:lstStyle/>
          <a:p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I. Training Election Administration Staff and other election stakeholders 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1" y="1600200"/>
            <a:ext cx="873252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900" u="sng" dirty="0" smtClean="0"/>
              <a:t>Training programs and seminars</a:t>
            </a:r>
            <a:endParaRPr lang="ka-GE" sz="1900" u="sng" dirty="0"/>
          </a:p>
          <a:p>
            <a:r>
              <a:rPr lang="en-US" sz="1900" dirty="0" smtClean="0"/>
              <a:t>Election Administration</a:t>
            </a:r>
          </a:p>
          <a:p>
            <a:pPr lvl="1"/>
            <a:r>
              <a:rPr lang="en-US" sz="1900" dirty="0" smtClean="0"/>
              <a:t>DECs – election disputes/ best practices; </a:t>
            </a:r>
          </a:p>
          <a:p>
            <a:r>
              <a:rPr lang="en-US" sz="1900" dirty="0" smtClean="0"/>
              <a:t>Lawyers of local municipalities;</a:t>
            </a:r>
          </a:p>
          <a:p>
            <a:r>
              <a:rPr lang="en-US" sz="1900" dirty="0" smtClean="0"/>
              <a:t>Media representatives;</a:t>
            </a:r>
          </a:p>
          <a:p>
            <a:r>
              <a:rPr lang="en-US" sz="1900" dirty="0" smtClean="0"/>
              <a:t>Election Observers; </a:t>
            </a:r>
          </a:p>
          <a:p>
            <a:r>
              <a:rPr lang="en-US" sz="1900" dirty="0" smtClean="0"/>
              <a:t>Representatives of election subjects; </a:t>
            </a:r>
          </a:p>
          <a:p>
            <a:r>
              <a:rPr lang="en-US" sz="1900" dirty="0" smtClean="0"/>
              <a:t>Groups working on national minorities and disabled people;</a:t>
            </a:r>
          </a:p>
          <a:p>
            <a:r>
              <a:rPr lang="en-US" sz="1900" dirty="0" smtClean="0"/>
              <a:t>Penitentiary system staff;</a:t>
            </a:r>
          </a:p>
          <a:p>
            <a:r>
              <a:rPr lang="en-US" sz="1900" dirty="0" smtClean="0"/>
              <a:t>General Court judges. </a:t>
            </a:r>
          </a:p>
          <a:p>
            <a:pPr marL="0" indent="0">
              <a:buNone/>
            </a:pPr>
            <a:endParaRPr lang="ka-GE" sz="1900" dirty="0"/>
          </a:p>
          <a:p>
            <a:pPr marL="0" indent="0">
              <a:buNone/>
            </a:pPr>
            <a:endParaRPr lang="ka-GE" sz="1900" dirty="0"/>
          </a:p>
          <a:p>
            <a:pPr marL="0" indent="0">
              <a:buNone/>
            </a:pPr>
            <a:endParaRPr lang="en-GB" sz="1900" dirty="0"/>
          </a:p>
          <a:p>
            <a:endParaRPr lang="en-GB" sz="1900" dirty="0"/>
          </a:p>
          <a:p>
            <a:endParaRPr lang="en-GB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27.03.2015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9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</a:rPr>
              <a:t>201</a:t>
            </a:r>
            <a:r>
              <a:rPr lang="en-US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935" y="990600"/>
            <a:ext cx="2156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100" dirty="0" smtClean="0">
                <a:solidFill>
                  <a:srgbClr val="266133"/>
                </a:solidFill>
              </a:rPr>
              <a:t>WWW.CESKO.GE</a:t>
            </a:r>
            <a:endParaRPr lang="ru-RU" sz="2400" b="1" spc="-100" dirty="0">
              <a:solidFill>
                <a:srgbClr val="266133"/>
              </a:solidFill>
            </a:endParaRPr>
          </a:p>
        </p:txBody>
      </p:sp>
      <p:pic>
        <p:nvPicPr>
          <p:cNvPr id="10" name="Picture 9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" y="274320"/>
            <a:ext cx="1874520" cy="716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0831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640" y="245829"/>
            <a:ext cx="498348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II. Informing Voters</a:t>
            </a:r>
            <a:endParaRPr lang="en-GB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35" y="1452265"/>
            <a:ext cx="8810625" cy="499425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/>
              <a:t>CEC website and election map;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CEC hotline</a:t>
            </a:r>
            <a:r>
              <a:rPr lang="ka-GE" sz="2000" dirty="0" smtClean="0"/>
              <a:t>;</a:t>
            </a:r>
            <a:endParaRPr lang="ka-GE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Rigorous information </a:t>
            </a:r>
            <a:r>
              <a:rPr lang="en-US" sz="2000" dirty="0"/>
              <a:t>c</a:t>
            </a:r>
            <a:r>
              <a:rPr lang="en-US" sz="2000" dirty="0" smtClean="0"/>
              <a:t>ampaign:</a:t>
            </a:r>
            <a:endParaRPr lang="ka-GE" sz="2000" dirty="0" smtClean="0"/>
          </a:p>
          <a:p>
            <a:pPr lvl="1"/>
            <a:r>
              <a:rPr lang="en-US" sz="1800" dirty="0" smtClean="0"/>
              <a:t>Voter cards and informational stickers;</a:t>
            </a:r>
          </a:p>
          <a:p>
            <a:pPr lvl="1"/>
            <a:r>
              <a:rPr lang="en-US" sz="1800" dirty="0" smtClean="0"/>
              <a:t>Informational posters;</a:t>
            </a:r>
          </a:p>
          <a:p>
            <a:pPr lvl="1"/>
            <a:r>
              <a:rPr lang="en-US" sz="1800" dirty="0" smtClean="0"/>
              <a:t>Educational videos/audio files;</a:t>
            </a:r>
          </a:p>
          <a:p>
            <a:pPr lvl="1"/>
            <a:r>
              <a:rPr lang="en-US" sz="1800" dirty="0" smtClean="0"/>
              <a:t>Social media;</a:t>
            </a:r>
          </a:p>
          <a:p>
            <a:pPr lvl="1"/>
            <a:r>
              <a:rPr lang="en-US" sz="1800" dirty="0" smtClean="0"/>
              <a:t>Small grants issued to local non-governmental organizations via the CEC Training Center to educate voters on election related issues;</a:t>
            </a:r>
          </a:p>
          <a:p>
            <a:pPr lvl="1"/>
            <a:r>
              <a:rPr lang="en-US" sz="1800" dirty="0" smtClean="0"/>
              <a:t>Educational projects targeting students. </a:t>
            </a:r>
            <a:endParaRPr lang="ka-GE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229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</a:t>
            </a:r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935" y="990600"/>
            <a:ext cx="2156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100" baseline="0" dirty="0" smtClean="0">
                <a:solidFill>
                  <a:srgbClr val="266133"/>
                </a:solidFill>
              </a:rPr>
              <a:t>WWW.CESKO.GE</a:t>
            </a:r>
            <a:endParaRPr lang="ru-RU" sz="2400" b="1" spc="-100" baseline="0" dirty="0">
              <a:solidFill>
                <a:srgbClr val="266133"/>
              </a:solidFill>
            </a:endParaRPr>
          </a:p>
        </p:txBody>
      </p:sp>
      <p:pic>
        <p:nvPicPr>
          <p:cNvPr id="10" name="Picture 9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522" y="320040"/>
            <a:ext cx="1874520" cy="73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331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0" y="198327"/>
            <a:ext cx="4389120" cy="11430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III. Improving Electoral Legislation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1" y="1600200"/>
            <a:ext cx="8366759" cy="4525963"/>
          </a:xfrm>
        </p:spPr>
        <p:txBody>
          <a:bodyPr>
            <a:normAutofit/>
          </a:bodyPr>
          <a:lstStyle/>
          <a:p>
            <a:endParaRPr lang="ka-GE" sz="2400" dirty="0" smtClean="0"/>
          </a:p>
          <a:p>
            <a:r>
              <a:rPr lang="en-US" sz="2000" dirty="0" smtClean="0"/>
              <a:t>Coordinated work with the Parliament and other decision makers to produce sound legislative amendments in the lead up to elections;</a:t>
            </a:r>
          </a:p>
          <a:p>
            <a:r>
              <a:rPr lang="en-US" sz="2000" dirty="0" smtClean="0"/>
              <a:t>Series of technical and procedural amendments submitted to the Parliament’s inter-faction group that was later adopted by the Parliament;</a:t>
            </a:r>
          </a:p>
          <a:p>
            <a:r>
              <a:rPr lang="en-US" sz="2000" dirty="0" smtClean="0"/>
              <a:t>Piloting voter lists with voters’ photo identification.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29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</a:t>
            </a:r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935" y="990600"/>
            <a:ext cx="2156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pc="-100" baseline="0" dirty="0" smtClean="0">
                <a:solidFill>
                  <a:srgbClr val="266133"/>
                </a:solidFill>
              </a:rPr>
              <a:t>WWW.CESKO.GE</a:t>
            </a:r>
            <a:endParaRPr lang="ru-RU" sz="2400" b="1" spc="-100" baseline="0" dirty="0">
              <a:solidFill>
                <a:srgbClr val="266133"/>
              </a:solidFill>
            </a:endParaRPr>
          </a:p>
        </p:txBody>
      </p:sp>
      <p:pic>
        <p:nvPicPr>
          <p:cNvPr id="10" name="Picture 9" descr="C:\Users\ALGO-PC\Desktop\CESKO\prezentaciebisatvis\eng CSko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935" y="276106"/>
            <a:ext cx="1874520" cy="73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97274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1760" y="274638"/>
            <a:ext cx="5257800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IV. Engaging election stakeholders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520"/>
            <a:ext cx="8229600" cy="425164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Regular roundtable discussions with civil society representatives and media </a:t>
            </a:r>
            <a:r>
              <a:rPr lang="ka-GE" sz="2000" dirty="0" smtClean="0"/>
              <a:t>(</a:t>
            </a:r>
            <a:r>
              <a:rPr lang="en-GB" sz="2000" dirty="0"/>
              <a:t>IFES</a:t>
            </a:r>
            <a:r>
              <a:rPr lang="ka-GE" sz="2000" dirty="0" smtClean="0"/>
              <a:t>);</a:t>
            </a:r>
            <a:endParaRPr lang="en-GB" sz="2000" dirty="0"/>
          </a:p>
          <a:p>
            <a:r>
              <a:rPr lang="en-US" sz="2000" dirty="0" smtClean="0"/>
              <a:t>Regular roundtable discussions with political party representatives </a:t>
            </a:r>
            <a:r>
              <a:rPr lang="en-GB" sz="2000" dirty="0" smtClean="0"/>
              <a:t>(</a:t>
            </a:r>
            <a:r>
              <a:rPr lang="en-GB" sz="2000" dirty="0"/>
              <a:t>IRI</a:t>
            </a:r>
            <a:r>
              <a:rPr lang="en-GB" sz="2000" dirty="0" smtClean="0"/>
              <a:t>)</a:t>
            </a:r>
            <a:r>
              <a:rPr lang="ka-GE" sz="2000" dirty="0" smtClean="0"/>
              <a:t>;</a:t>
            </a:r>
            <a:endParaRPr lang="ka-GE" sz="2000" dirty="0"/>
          </a:p>
          <a:p>
            <a:r>
              <a:rPr lang="en-US" sz="2000" dirty="0" smtClean="0"/>
              <a:t>Technical Working Group meetings </a:t>
            </a:r>
            <a:r>
              <a:rPr lang="ka-GE" sz="2000" dirty="0" smtClean="0"/>
              <a:t>- </a:t>
            </a:r>
            <a:r>
              <a:rPr lang="en-GB" sz="2000" dirty="0" smtClean="0"/>
              <a:t>TWG</a:t>
            </a:r>
            <a:r>
              <a:rPr lang="ka-GE" sz="2000" dirty="0" smtClean="0"/>
              <a:t> (</a:t>
            </a:r>
            <a:r>
              <a:rPr lang="en-GB" sz="2000" dirty="0"/>
              <a:t>EU-UNDP</a:t>
            </a:r>
            <a:r>
              <a:rPr lang="ka-GE" sz="2000" dirty="0"/>
              <a:t>)</a:t>
            </a:r>
            <a:r>
              <a:rPr lang="en-GB" sz="2000" dirty="0"/>
              <a:t>;</a:t>
            </a:r>
          </a:p>
          <a:p>
            <a:r>
              <a:rPr lang="en-US" sz="2000" dirty="0" smtClean="0"/>
              <a:t>Working Group on National Minority Issues;</a:t>
            </a:r>
          </a:p>
          <a:p>
            <a:r>
              <a:rPr lang="en-US" sz="2000" dirty="0" smtClean="0"/>
              <a:t>Working Group on Disabled Voters;</a:t>
            </a:r>
          </a:p>
          <a:p>
            <a:r>
              <a:rPr lang="en-US" sz="2000" dirty="0" smtClean="0"/>
              <a:t>CEC Gender Equality Commission.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67E4-FE5B-47BF-9F6A-0A5947B4EA26}" type="datetime1">
              <a:rPr lang="ru-RU" smtClean="0"/>
              <a:pPr/>
              <a:t>27.03.2015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21DBB-1B96-4341-96FC-70C8D293C198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822960"/>
            <a:ext cx="231616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4" y="228600"/>
            <a:ext cx="1878013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477699"/>
            <a:ext cx="744537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77344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2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2017</TotalTime>
  <Words>937</Words>
  <Application>Microsoft Office PowerPoint</Application>
  <PresentationFormat>On-screen Show (4:3)</PresentationFormat>
  <Paragraphs>174</Paragraphs>
  <Slides>15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Presentation2</vt:lpstr>
      <vt:lpstr>PowerPoint Presentation</vt:lpstr>
      <vt:lpstr>Assessment Reports</vt:lpstr>
      <vt:lpstr>WHERE DO WE STAND TODAY</vt:lpstr>
      <vt:lpstr>Question</vt:lpstr>
      <vt:lpstr>CEC’s FOCUS </vt:lpstr>
      <vt:lpstr>I. Training Election Administration Staff and other election stakeholders </vt:lpstr>
      <vt:lpstr>II. Informing Voters</vt:lpstr>
      <vt:lpstr>III. Improving Electoral Legislation</vt:lpstr>
      <vt:lpstr>IV. Engaging election stakeholders</vt:lpstr>
      <vt:lpstr>  V. Ensuring equal election environment(1) </vt:lpstr>
      <vt:lpstr>V. Ensuring equal election environment  (2)</vt:lpstr>
      <vt:lpstr>                 VI. Institutional Strengthening</vt:lpstr>
      <vt:lpstr>     Lessons Learned</vt:lpstr>
      <vt:lpstr>Future Plans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LinS</dc:creator>
  <cp:lastModifiedBy>Tamar Zhvania</cp:lastModifiedBy>
  <cp:revision>210</cp:revision>
  <cp:lastPrinted>2015-02-27T11:12:42Z</cp:lastPrinted>
  <dcterms:created xsi:type="dcterms:W3CDTF">2012-07-11T09:41:03Z</dcterms:created>
  <dcterms:modified xsi:type="dcterms:W3CDTF">2015-03-27T15:40:11Z</dcterms:modified>
</cp:coreProperties>
</file>