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14"/>
  </p:notesMasterIdLst>
  <p:sldIdLst>
    <p:sldId id="270" r:id="rId2"/>
    <p:sldId id="277" r:id="rId3"/>
    <p:sldId id="289" r:id="rId4"/>
    <p:sldId id="272" r:id="rId5"/>
    <p:sldId id="271" r:id="rId6"/>
    <p:sldId id="284" r:id="rId7"/>
    <p:sldId id="279" r:id="rId8"/>
    <p:sldId id="286" r:id="rId9"/>
    <p:sldId id="267" r:id="rId10"/>
    <p:sldId id="268" r:id="rId11"/>
    <p:sldId id="282" r:id="rId12"/>
    <p:sldId id="269" r:id="rId13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BEFF"/>
    <a:srgbClr val="004692"/>
    <a:srgbClr val="003774"/>
    <a:srgbClr val="004796"/>
    <a:srgbClr val="1DC4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>
        <p:scale>
          <a:sx n="130" d="100"/>
          <a:sy n="130" d="100"/>
        </p:scale>
        <p:origin x="174" y="-6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B755A-6675-44CC-BFB4-36F77853D333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FB7A44-001E-4370-85DD-BADEA9CCF2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4455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№1</a:t>
            </a:r>
            <a:r>
              <a:rPr lang="en-US" dirty="0" smtClean="0"/>
              <a:t> ENG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B7A44-001E-4370-85DD-BADEA9CCF25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77532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№</a:t>
            </a:r>
            <a:r>
              <a:rPr lang="en-US" dirty="0" smtClean="0"/>
              <a:t>11 ENG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B7A44-001E-4370-85DD-BADEA9CCF25A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19132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№</a:t>
            </a:r>
            <a:r>
              <a:rPr lang="en-US" dirty="0" smtClean="0"/>
              <a:t>11 RUS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B7A44-001E-4370-85DD-BADEA9CCF25A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191321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№</a:t>
            </a:r>
            <a:r>
              <a:rPr lang="en-US" dirty="0" smtClean="0"/>
              <a:t>12 ENG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B7A44-001E-4370-85DD-BADEA9CCF25A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93214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№</a:t>
            </a:r>
            <a:r>
              <a:rPr lang="en-US" dirty="0" smtClean="0"/>
              <a:t>2 ENG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B7A44-001E-4370-85DD-BADEA9CCF25A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46906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№</a:t>
            </a:r>
            <a:r>
              <a:rPr lang="en-US" dirty="0" smtClean="0"/>
              <a:t>4 ENG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B7A44-001E-4370-85DD-BADEA9CCF25A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93214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№</a:t>
            </a:r>
            <a:r>
              <a:rPr lang="en-US" dirty="0" smtClean="0"/>
              <a:t>5 ENG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B7A44-001E-4370-85DD-BADEA9CCF25A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77601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№</a:t>
            </a:r>
            <a:r>
              <a:rPr lang="en-US" dirty="0" smtClean="0"/>
              <a:t>6 ENG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B7A44-001E-4370-85DD-BADEA9CCF25A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89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№</a:t>
            </a:r>
            <a:r>
              <a:rPr lang="en-US" dirty="0" smtClean="0"/>
              <a:t>7 ENG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B7A44-001E-4370-85DD-BADEA9CCF25A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89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№</a:t>
            </a:r>
            <a:r>
              <a:rPr lang="en-US" dirty="0" smtClean="0"/>
              <a:t>8 ENG POLAND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B7A44-001E-4370-85DD-BADEA9CCF25A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30825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№</a:t>
            </a:r>
            <a:r>
              <a:rPr lang="en-US" dirty="0" smtClean="0"/>
              <a:t>9 ENG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B7A44-001E-4370-85DD-BADEA9CCF25A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89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№</a:t>
            </a:r>
            <a:r>
              <a:rPr lang="en-US" dirty="0" smtClean="0"/>
              <a:t>10 ENG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FB7A44-001E-4370-85DD-BADEA9CCF25A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0986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3498110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314451"/>
            <a:ext cx="7772400" cy="137232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2708705"/>
            <a:ext cx="7772400" cy="899778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3714750"/>
            <a:ext cx="9147765" cy="1434066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D19934F-FD6C-4AA9-8DE7-C065FC0615A2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BB7D452-6855-4F34-ADB4-3BCF92F9C7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10997"/>
            <a:ext cx="8229600" cy="3289553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19934F-FD6C-4AA9-8DE7-C065FC0615A2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B7D452-6855-4F34-ADB4-3BCF92F9C7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05980"/>
            <a:ext cx="1777470" cy="419457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81"/>
            <a:ext cx="6324600" cy="419457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19934F-FD6C-4AA9-8DE7-C065FC0615A2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B7D452-6855-4F34-ADB4-3BCF92F9C7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19934F-FD6C-4AA9-8DE7-C065FC0615A2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B7D452-6855-4F34-ADB4-3BCF92F9C7A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794784"/>
            <a:ext cx="7772400" cy="13716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198784"/>
            <a:ext cx="4572000" cy="1091166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19934F-FD6C-4AA9-8DE7-C065FC0615A2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B7D452-6855-4F34-ADB4-3BCF92F9C7A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2254104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2254104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110997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110997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19934F-FD6C-4AA9-8DE7-C065FC0615A2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B7D452-6855-4F34-ADB4-3BCF92F9C7A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725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4057650"/>
            <a:ext cx="4040188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7" y="4057650"/>
            <a:ext cx="4041775" cy="5715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083221"/>
            <a:ext cx="4040188" cy="295632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083221"/>
            <a:ext cx="4041775" cy="2956322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19934F-FD6C-4AA9-8DE7-C065FC0615A2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B7D452-6855-4F34-ADB4-3BCF92F9C7A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19934F-FD6C-4AA9-8DE7-C065FC0615A2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B7D452-6855-4F34-ADB4-3BCF92F9C7A5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D19934F-FD6C-4AA9-8DE7-C065FC0615A2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B7D452-6855-4F34-ADB4-3BCF92F9C7A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657600"/>
            <a:ext cx="7481776" cy="3429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4016327"/>
            <a:ext cx="3974592" cy="6858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05740"/>
            <a:ext cx="7479792" cy="3429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4805958"/>
            <a:ext cx="1920240" cy="274320"/>
          </a:xfrm>
        </p:spPr>
        <p:txBody>
          <a:bodyPr/>
          <a:lstStyle>
            <a:extLst/>
          </a:lstStyle>
          <a:p>
            <a:fld id="{2D19934F-FD6C-4AA9-8DE7-C065FC0615A2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BB7D452-6855-4F34-ADB4-3BCF92F9C7A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4082552"/>
            <a:ext cx="7162800" cy="486174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42476"/>
            <a:ext cx="8686800" cy="329184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D19934F-FD6C-4AA9-8DE7-C065FC0615A2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3" y="4805958"/>
            <a:ext cx="2350681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BB7D452-6855-4F34-ADB4-3BCF92F9C7A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3648842"/>
            <a:ext cx="8075432" cy="422004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4458702"/>
            <a:ext cx="4940624" cy="69080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4454258"/>
            <a:ext cx="3690451" cy="7000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4343440"/>
            <a:ext cx="3402314" cy="810651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4340804"/>
            <a:ext cx="3405509" cy="813287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374133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3741330"/>
            <a:ext cx="182880" cy="17145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9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4458702"/>
            <a:ext cx="4940624" cy="69080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4454258"/>
            <a:ext cx="3690451" cy="700088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4343440"/>
            <a:ext cx="3402314" cy="810651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4340804"/>
            <a:ext cx="3405509" cy="813287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110997"/>
            <a:ext cx="8229600" cy="3394472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4805958"/>
            <a:ext cx="1920240" cy="27432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D19934F-FD6C-4AA9-8DE7-C065FC0615A2}" type="datetimeFigureOut">
              <a:rPr lang="ru-RU" smtClean="0"/>
              <a:t>30.03.2015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3" y="4805958"/>
            <a:ext cx="2350681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4805958"/>
            <a:ext cx="365760" cy="273844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BB7D452-6855-4F34-ADB4-3BCF92F9C7A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jpg"/><Relationship Id="rId7" Type="http://schemas.microsoft.com/office/2007/relationships/hdphoto" Target="../media/hdphoto2.wdp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microsoft.com/office/2007/relationships/hdphoto" Target="../media/hdphoto1.wdp"/><Relationship Id="rId10" Type="http://schemas.openxmlformats.org/officeDocument/2006/relationships/image" Target="../media/image4.png"/><Relationship Id="rId4" Type="http://schemas.openxmlformats.org/officeDocument/2006/relationships/image" Target="../media/image5.png"/><Relationship Id="rId9" Type="http://schemas.microsoft.com/office/2007/relationships/hdphoto" Target="../media/hdphoto3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51470"/>
            <a:ext cx="91439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en-US" sz="1400" baseline="30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 </a:t>
            </a: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EUROPEAN CONFERENCE OF ELECTORAL MANAGEMENT BODIES</a:t>
            </a:r>
            <a:endParaRPr lang="ru-RU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484276" y="4561908"/>
            <a:ext cx="42484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BRUSSELS, 30-31 MARCH 2015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-62" y="320338"/>
            <a:ext cx="9143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“ENSURING NEUTRALITY, IMPARTIALITY AND TRANSPARENCY IN ELECTIONS:</a:t>
            </a:r>
          </a:p>
          <a:p>
            <a:pPr algn="ctr"/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ROLE OF </a:t>
            </a:r>
            <a:r>
              <a:rPr lang="en-U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ELECTORAL MANAGEMENT </a:t>
            </a:r>
            <a:r>
              <a:rPr lang="en-US" sz="14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BODIES”</a:t>
            </a:r>
            <a:endParaRPr lang="en-US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-62" y="1349355"/>
            <a:ext cx="91439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PRESENTATION OF THE CHAIRMAN OF THE CENTRAL ELECTION COMMISSION OF THE RUSSIAN FEDERATION V.E. CHUROV</a:t>
            </a:r>
            <a:endParaRPr lang="ru-RU" sz="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-1079" y="2352144"/>
            <a:ext cx="91439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“CURRENT REQUIREMENTS TO ENSURE OPENNESS IN ELECTORAL PROCESSES”</a:t>
            </a:r>
            <a:endParaRPr lang="ru-RU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800" y="3867894"/>
            <a:ext cx="2339752" cy="1316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272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Рисунок 3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848" b="20364"/>
          <a:stretch/>
        </p:blipFill>
        <p:spPr>
          <a:xfrm>
            <a:off x="63" y="337"/>
            <a:ext cx="9144000" cy="349603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4463586" y="1835898"/>
            <a:ext cx="158478" cy="330760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bg1">
                  <a:lumMod val="75000"/>
                </a:schemeClr>
              </a:gs>
            </a:gsLst>
            <a:lin ang="2700000" scaled="1"/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TextBox 61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OSCE/ODIHR MISSIONS REPORT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443988" y="3120519"/>
            <a:ext cx="21899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AZERBAIDZAN</a:t>
            </a:r>
          </a:p>
          <a:p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ARMENIA</a:t>
            </a:r>
          </a:p>
          <a:p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BELORUSSIA</a:t>
            </a:r>
          </a:p>
          <a:p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KAZACHSTAN</a:t>
            </a:r>
          </a:p>
          <a:p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RUSSIA</a:t>
            </a:r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5376105" y="1896675"/>
            <a:ext cx="2148223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ru-RU"/>
            </a:defPPr>
            <a:lvl1pPr algn="ctr">
              <a:defRPr>
                <a:solidFill>
                  <a:srgbClr val="FF0000"/>
                </a:solidFill>
                <a:latin typeface="Arial Black" pitchFamily="34" charset="0"/>
              </a:defRPr>
            </a:lvl1pPr>
          </a:lstStyle>
          <a:p>
            <a:r>
              <a:rPr lang="en-US" dirty="0"/>
              <a:t>NO REPORTS</a:t>
            </a:r>
            <a:endParaRPr lang="ru-RU" dirty="0"/>
          </a:p>
        </p:txBody>
      </p:sp>
      <p:sp>
        <p:nvSpPr>
          <p:cNvPr id="57" name="TextBox 56"/>
          <p:cNvSpPr txBox="1"/>
          <p:nvPr/>
        </p:nvSpPr>
        <p:spPr>
          <a:xfrm>
            <a:off x="1480569" y="4696499"/>
            <a:ext cx="25153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TOTAL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  <a:r>
              <a:rPr lang="ru-RU" sz="1600" dirty="0">
                <a:solidFill>
                  <a:srgbClr val="FF0000"/>
                </a:solidFill>
              </a:rPr>
              <a:t> </a:t>
            </a:r>
            <a:r>
              <a:rPr lang="ru-RU" sz="1600" dirty="0" smtClean="0">
                <a:solidFill>
                  <a:srgbClr val="FF0000"/>
                </a:solidFill>
              </a:rPr>
              <a:t>73 </a:t>
            </a:r>
            <a:r>
              <a:rPr lang="en-US" sz="1600" dirty="0">
                <a:solidFill>
                  <a:schemeClr val="accent1">
                    <a:lumMod val="50000"/>
                  </a:schemeClr>
                </a:solidFill>
              </a:rPr>
              <a:t>REPORTS</a:t>
            </a:r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73" name="Рисунок 7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800" y="3867894"/>
            <a:ext cx="2339752" cy="1316111"/>
          </a:xfrm>
          <a:prstGeom prst="rect">
            <a:avLst/>
          </a:prstGeom>
        </p:spPr>
      </p:pic>
      <p:grpSp>
        <p:nvGrpSpPr>
          <p:cNvPr id="6" name="Группа 5"/>
          <p:cNvGrpSpPr/>
          <p:nvPr/>
        </p:nvGrpSpPr>
        <p:grpSpPr>
          <a:xfrm rot="1656584">
            <a:off x="4385396" y="1004276"/>
            <a:ext cx="976669" cy="1152133"/>
            <a:chOff x="1654187" y="1213608"/>
            <a:chExt cx="1211861" cy="1382185"/>
          </a:xfrm>
          <a:scene3d>
            <a:camera prst="isometricOffAxis2Left"/>
            <a:lightRig rig="threePt" dir="t"/>
          </a:scene3d>
        </p:grpSpPr>
        <p:sp>
          <p:nvSpPr>
            <p:cNvPr id="76" name="Овал 3"/>
            <p:cNvSpPr/>
            <p:nvPr/>
          </p:nvSpPr>
          <p:spPr>
            <a:xfrm flipH="1">
              <a:off x="1654187" y="1213608"/>
              <a:ext cx="1211861" cy="1382185"/>
            </a:xfrm>
            <a:custGeom>
              <a:avLst/>
              <a:gdLst>
                <a:gd name="connsiteX0" fmla="*/ 0 w 1296144"/>
                <a:gd name="connsiteY0" fmla="*/ 756084 h 1512168"/>
                <a:gd name="connsiteX1" fmla="*/ 648072 w 1296144"/>
                <a:gd name="connsiteY1" fmla="*/ 0 h 1512168"/>
                <a:gd name="connsiteX2" fmla="*/ 1296144 w 1296144"/>
                <a:gd name="connsiteY2" fmla="*/ 756084 h 1512168"/>
                <a:gd name="connsiteX3" fmla="*/ 648072 w 1296144"/>
                <a:gd name="connsiteY3" fmla="*/ 1512168 h 1512168"/>
                <a:gd name="connsiteX4" fmla="*/ 0 w 1296144"/>
                <a:gd name="connsiteY4" fmla="*/ 756084 h 1512168"/>
                <a:gd name="connsiteX0" fmla="*/ 9474 w 1305618"/>
                <a:gd name="connsiteY0" fmla="*/ 796079 h 1552163"/>
                <a:gd name="connsiteX1" fmla="*/ 297684 w 1305618"/>
                <a:gd name="connsiteY1" fmla="*/ 177367 h 1552163"/>
                <a:gd name="connsiteX2" fmla="*/ 657546 w 1305618"/>
                <a:gd name="connsiteY2" fmla="*/ 39995 h 1552163"/>
                <a:gd name="connsiteX3" fmla="*/ 1305618 w 1305618"/>
                <a:gd name="connsiteY3" fmla="*/ 796079 h 1552163"/>
                <a:gd name="connsiteX4" fmla="*/ 657546 w 1305618"/>
                <a:gd name="connsiteY4" fmla="*/ 1552163 h 1552163"/>
                <a:gd name="connsiteX5" fmla="*/ 9474 w 1305618"/>
                <a:gd name="connsiteY5" fmla="*/ 796079 h 1552163"/>
                <a:gd name="connsiteX0" fmla="*/ 9474 w 1313094"/>
                <a:gd name="connsiteY0" fmla="*/ 756209 h 1512293"/>
                <a:gd name="connsiteX1" fmla="*/ 297684 w 1313094"/>
                <a:gd name="connsiteY1" fmla="*/ 137497 h 1512293"/>
                <a:gd name="connsiteX2" fmla="*/ 657546 w 1313094"/>
                <a:gd name="connsiteY2" fmla="*/ 125 h 1512293"/>
                <a:gd name="connsiteX3" fmla="*/ 1036519 w 1313094"/>
                <a:gd name="connsiteY3" fmla="*/ 130182 h 1512293"/>
                <a:gd name="connsiteX4" fmla="*/ 1305618 w 1313094"/>
                <a:gd name="connsiteY4" fmla="*/ 756209 h 1512293"/>
                <a:gd name="connsiteX5" fmla="*/ 657546 w 1313094"/>
                <a:gd name="connsiteY5" fmla="*/ 1512293 h 1512293"/>
                <a:gd name="connsiteX6" fmla="*/ 9474 w 1313094"/>
                <a:gd name="connsiteY6" fmla="*/ 756209 h 1512293"/>
                <a:gd name="connsiteX0" fmla="*/ 9474 w 1313094"/>
                <a:gd name="connsiteY0" fmla="*/ 756209 h 1512367"/>
                <a:gd name="connsiteX1" fmla="*/ 297684 w 1313094"/>
                <a:gd name="connsiteY1" fmla="*/ 137497 h 1512367"/>
                <a:gd name="connsiteX2" fmla="*/ 657546 w 1313094"/>
                <a:gd name="connsiteY2" fmla="*/ 125 h 1512367"/>
                <a:gd name="connsiteX3" fmla="*/ 1036519 w 1313094"/>
                <a:gd name="connsiteY3" fmla="*/ 130182 h 1512367"/>
                <a:gd name="connsiteX4" fmla="*/ 1305618 w 1313094"/>
                <a:gd name="connsiteY4" fmla="*/ 756209 h 1512367"/>
                <a:gd name="connsiteX5" fmla="*/ 657546 w 1313094"/>
                <a:gd name="connsiteY5" fmla="*/ 1512293 h 1512367"/>
                <a:gd name="connsiteX6" fmla="*/ 9474 w 1313094"/>
                <a:gd name="connsiteY6" fmla="*/ 756209 h 1512367"/>
                <a:gd name="connsiteX0" fmla="*/ 9474 w 1313094"/>
                <a:gd name="connsiteY0" fmla="*/ 665722 h 1421880"/>
                <a:gd name="connsiteX1" fmla="*/ 297684 w 1313094"/>
                <a:gd name="connsiteY1" fmla="*/ 47010 h 1421880"/>
                <a:gd name="connsiteX2" fmla="*/ 650231 w 1313094"/>
                <a:gd name="connsiteY2" fmla="*/ 129094 h 1421880"/>
                <a:gd name="connsiteX3" fmla="*/ 1036519 w 1313094"/>
                <a:gd name="connsiteY3" fmla="*/ 39695 h 1421880"/>
                <a:gd name="connsiteX4" fmla="*/ 1305618 w 1313094"/>
                <a:gd name="connsiteY4" fmla="*/ 665722 h 1421880"/>
                <a:gd name="connsiteX5" fmla="*/ 657546 w 1313094"/>
                <a:gd name="connsiteY5" fmla="*/ 1421806 h 1421880"/>
                <a:gd name="connsiteX6" fmla="*/ 9474 w 1313094"/>
                <a:gd name="connsiteY6" fmla="*/ 665722 h 1421880"/>
                <a:gd name="connsiteX0" fmla="*/ 11931 w 1315551"/>
                <a:gd name="connsiteY0" fmla="*/ 700247 h 1456405"/>
                <a:gd name="connsiteX1" fmla="*/ 300141 w 1315551"/>
                <a:gd name="connsiteY1" fmla="*/ 81535 h 1456405"/>
                <a:gd name="connsiteX2" fmla="*/ 1038976 w 1315551"/>
                <a:gd name="connsiteY2" fmla="*/ 74220 h 1456405"/>
                <a:gd name="connsiteX3" fmla="*/ 1308075 w 1315551"/>
                <a:gd name="connsiteY3" fmla="*/ 700247 h 1456405"/>
                <a:gd name="connsiteX4" fmla="*/ 660003 w 1315551"/>
                <a:gd name="connsiteY4" fmla="*/ 1456331 h 1456405"/>
                <a:gd name="connsiteX5" fmla="*/ 11931 w 1315551"/>
                <a:gd name="connsiteY5" fmla="*/ 700247 h 1456405"/>
                <a:gd name="connsiteX0" fmla="*/ 11931 w 1315551"/>
                <a:gd name="connsiteY0" fmla="*/ 649184 h 1405342"/>
                <a:gd name="connsiteX1" fmla="*/ 300141 w 1315551"/>
                <a:gd name="connsiteY1" fmla="*/ 30472 h 1405342"/>
                <a:gd name="connsiteX2" fmla="*/ 1038976 w 1315551"/>
                <a:gd name="connsiteY2" fmla="*/ 23157 h 1405342"/>
                <a:gd name="connsiteX3" fmla="*/ 1308075 w 1315551"/>
                <a:gd name="connsiteY3" fmla="*/ 649184 h 1405342"/>
                <a:gd name="connsiteX4" fmla="*/ 660003 w 1315551"/>
                <a:gd name="connsiteY4" fmla="*/ 1405268 h 1405342"/>
                <a:gd name="connsiteX5" fmla="*/ 11931 w 1315551"/>
                <a:gd name="connsiteY5" fmla="*/ 649184 h 1405342"/>
                <a:gd name="connsiteX0" fmla="*/ 11931 w 1315551"/>
                <a:gd name="connsiteY0" fmla="*/ 626027 h 1382185"/>
                <a:gd name="connsiteX1" fmla="*/ 300141 w 1315551"/>
                <a:gd name="connsiteY1" fmla="*/ 7315 h 1382185"/>
                <a:gd name="connsiteX2" fmla="*/ 1038976 w 1315551"/>
                <a:gd name="connsiteY2" fmla="*/ 0 h 1382185"/>
                <a:gd name="connsiteX3" fmla="*/ 1308075 w 1315551"/>
                <a:gd name="connsiteY3" fmla="*/ 626027 h 1382185"/>
                <a:gd name="connsiteX4" fmla="*/ 660003 w 1315551"/>
                <a:gd name="connsiteY4" fmla="*/ 1382111 h 1382185"/>
                <a:gd name="connsiteX5" fmla="*/ 11931 w 1315551"/>
                <a:gd name="connsiteY5" fmla="*/ 626027 h 1382185"/>
                <a:gd name="connsiteX0" fmla="*/ 11931 w 1317328"/>
                <a:gd name="connsiteY0" fmla="*/ 626027 h 1382185"/>
                <a:gd name="connsiteX1" fmla="*/ 300141 w 1317328"/>
                <a:gd name="connsiteY1" fmla="*/ 7315 h 1382185"/>
                <a:gd name="connsiteX2" fmla="*/ 1038976 w 1317328"/>
                <a:gd name="connsiteY2" fmla="*/ 0 h 1382185"/>
                <a:gd name="connsiteX3" fmla="*/ 1308075 w 1317328"/>
                <a:gd name="connsiteY3" fmla="*/ 626027 h 1382185"/>
                <a:gd name="connsiteX4" fmla="*/ 660003 w 1317328"/>
                <a:gd name="connsiteY4" fmla="*/ 1382111 h 1382185"/>
                <a:gd name="connsiteX5" fmla="*/ 11931 w 1317328"/>
                <a:gd name="connsiteY5" fmla="*/ 626027 h 1382185"/>
                <a:gd name="connsiteX0" fmla="*/ 16015 w 1321412"/>
                <a:gd name="connsiteY0" fmla="*/ 626027 h 1382185"/>
                <a:gd name="connsiteX1" fmla="*/ 304225 w 1321412"/>
                <a:gd name="connsiteY1" fmla="*/ 7315 h 1382185"/>
                <a:gd name="connsiteX2" fmla="*/ 1043060 w 1321412"/>
                <a:gd name="connsiteY2" fmla="*/ 0 h 1382185"/>
                <a:gd name="connsiteX3" fmla="*/ 1312159 w 1321412"/>
                <a:gd name="connsiteY3" fmla="*/ 626027 h 1382185"/>
                <a:gd name="connsiteX4" fmla="*/ 664087 w 1321412"/>
                <a:gd name="connsiteY4" fmla="*/ 1382111 h 1382185"/>
                <a:gd name="connsiteX5" fmla="*/ 16015 w 1321412"/>
                <a:gd name="connsiteY5" fmla="*/ 626027 h 1382185"/>
                <a:gd name="connsiteX0" fmla="*/ 16015 w 1325155"/>
                <a:gd name="connsiteY0" fmla="*/ 626027 h 1382185"/>
                <a:gd name="connsiteX1" fmla="*/ 304225 w 1325155"/>
                <a:gd name="connsiteY1" fmla="*/ 7315 h 1382185"/>
                <a:gd name="connsiteX2" fmla="*/ 1043060 w 1325155"/>
                <a:gd name="connsiteY2" fmla="*/ 0 h 1382185"/>
                <a:gd name="connsiteX3" fmla="*/ 1312159 w 1325155"/>
                <a:gd name="connsiteY3" fmla="*/ 626027 h 1382185"/>
                <a:gd name="connsiteX4" fmla="*/ 664087 w 1325155"/>
                <a:gd name="connsiteY4" fmla="*/ 1382111 h 1382185"/>
                <a:gd name="connsiteX5" fmla="*/ 16015 w 1325155"/>
                <a:gd name="connsiteY5" fmla="*/ 626027 h 13821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25155" h="1382185">
                  <a:moveTo>
                    <a:pt x="16015" y="626027"/>
                  </a:moveTo>
                  <a:cubicBezTo>
                    <a:pt x="-43962" y="396894"/>
                    <a:pt x="67214" y="104337"/>
                    <a:pt x="304225" y="7315"/>
                  </a:cubicBezTo>
                  <a:cubicBezTo>
                    <a:pt x="548551" y="85857"/>
                    <a:pt x="633670" y="109021"/>
                    <a:pt x="1043060" y="0"/>
                  </a:cubicBezTo>
                  <a:cubicBezTo>
                    <a:pt x="1268115" y="126014"/>
                    <a:pt x="1361910" y="404210"/>
                    <a:pt x="1312159" y="626027"/>
                  </a:cubicBezTo>
                  <a:cubicBezTo>
                    <a:pt x="1262408" y="847844"/>
                    <a:pt x="912279" y="1374796"/>
                    <a:pt x="664087" y="1382111"/>
                  </a:cubicBezTo>
                  <a:cubicBezTo>
                    <a:pt x="415895" y="1389426"/>
                    <a:pt x="75992" y="855160"/>
                    <a:pt x="16015" y="62602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57000"/>
                    <a:lumOff val="43000"/>
                  </a:schemeClr>
                </a:gs>
                <a:gs pos="50000">
                  <a:schemeClr val="tx1">
                    <a:lumMod val="50000"/>
                    <a:lumOff val="50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9600000" scaled="0"/>
              <a:tileRect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7" name="Месяц 76"/>
            <p:cNvSpPr/>
            <p:nvPr/>
          </p:nvSpPr>
          <p:spPr>
            <a:xfrm rot="4322986" flipH="1">
              <a:off x="2160547" y="1932288"/>
              <a:ext cx="228902" cy="588496"/>
            </a:xfrm>
            <a:prstGeom prst="moon">
              <a:avLst>
                <a:gd name="adj" fmla="val 70309"/>
              </a:avLst>
            </a:prstGeom>
            <a:solidFill>
              <a:schemeClr val="bg1">
                <a:lumMod val="85000"/>
              </a:schemeClr>
            </a:solidFill>
            <a:ln w="19050" cmpd="sng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4" name="Месяц 73"/>
            <p:cNvSpPr/>
            <p:nvPr/>
          </p:nvSpPr>
          <p:spPr>
            <a:xfrm rot="3845447">
              <a:off x="1812256" y="1636188"/>
              <a:ext cx="164551" cy="227953"/>
            </a:xfrm>
            <a:prstGeom prst="moon">
              <a:avLst>
                <a:gd name="adj" fmla="val 70309"/>
              </a:avLst>
            </a:prstGeom>
            <a:solidFill>
              <a:schemeClr val="bg1">
                <a:lumMod val="85000"/>
              </a:schemeClr>
            </a:solidFill>
            <a:ln w="19050" cmpd="sng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5" name="Месяц 74"/>
            <p:cNvSpPr/>
            <p:nvPr/>
          </p:nvSpPr>
          <p:spPr>
            <a:xfrm rot="16908090" flipH="1">
              <a:off x="2306236" y="1601767"/>
              <a:ext cx="164551" cy="227953"/>
            </a:xfrm>
            <a:prstGeom prst="moon">
              <a:avLst>
                <a:gd name="adj" fmla="val 70309"/>
              </a:avLst>
            </a:prstGeom>
            <a:solidFill>
              <a:schemeClr val="bg1">
                <a:lumMod val="85000"/>
              </a:schemeClr>
            </a:solidFill>
            <a:ln w="19050" cmpd="sng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7" name="Группа 6"/>
          <p:cNvGrpSpPr/>
          <p:nvPr/>
        </p:nvGrpSpPr>
        <p:grpSpPr>
          <a:xfrm rot="19834916">
            <a:off x="3781299" y="1055587"/>
            <a:ext cx="1010158" cy="1113937"/>
            <a:chOff x="335803" y="1181388"/>
            <a:chExt cx="1211861" cy="1382185"/>
          </a:xfrm>
          <a:scene3d>
            <a:camera prst="isometricOffAxis1Right"/>
            <a:lightRig rig="threePt" dir="t"/>
          </a:scene3d>
        </p:grpSpPr>
        <p:sp>
          <p:nvSpPr>
            <p:cNvPr id="4" name="Овал 3"/>
            <p:cNvSpPr/>
            <p:nvPr/>
          </p:nvSpPr>
          <p:spPr>
            <a:xfrm>
              <a:off x="335803" y="1181388"/>
              <a:ext cx="1211861" cy="1382185"/>
            </a:xfrm>
            <a:custGeom>
              <a:avLst/>
              <a:gdLst>
                <a:gd name="connsiteX0" fmla="*/ 0 w 1296144"/>
                <a:gd name="connsiteY0" fmla="*/ 756084 h 1512168"/>
                <a:gd name="connsiteX1" fmla="*/ 648072 w 1296144"/>
                <a:gd name="connsiteY1" fmla="*/ 0 h 1512168"/>
                <a:gd name="connsiteX2" fmla="*/ 1296144 w 1296144"/>
                <a:gd name="connsiteY2" fmla="*/ 756084 h 1512168"/>
                <a:gd name="connsiteX3" fmla="*/ 648072 w 1296144"/>
                <a:gd name="connsiteY3" fmla="*/ 1512168 h 1512168"/>
                <a:gd name="connsiteX4" fmla="*/ 0 w 1296144"/>
                <a:gd name="connsiteY4" fmla="*/ 756084 h 1512168"/>
                <a:gd name="connsiteX0" fmla="*/ 9474 w 1305618"/>
                <a:gd name="connsiteY0" fmla="*/ 796079 h 1552163"/>
                <a:gd name="connsiteX1" fmla="*/ 297684 w 1305618"/>
                <a:gd name="connsiteY1" fmla="*/ 177367 h 1552163"/>
                <a:gd name="connsiteX2" fmla="*/ 657546 w 1305618"/>
                <a:gd name="connsiteY2" fmla="*/ 39995 h 1552163"/>
                <a:gd name="connsiteX3" fmla="*/ 1305618 w 1305618"/>
                <a:gd name="connsiteY3" fmla="*/ 796079 h 1552163"/>
                <a:gd name="connsiteX4" fmla="*/ 657546 w 1305618"/>
                <a:gd name="connsiteY4" fmla="*/ 1552163 h 1552163"/>
                <a:gd name="connsiteX5" fmla="*/ 9474 w 1305618"/>
                <a:gd name="connsiteY5" fmla="*/ 796079 h 1552163"/>
                <a:gd name="connsiteX0" fmla="*/ 9474 w 1313094"/>
                <a:gd name="connsiteY0" fmla="*/ 756209 h 1512293"/>
                <a:gd name="connsiteX1" fmla="*/ 297684 w 1313094"/>
                <a:gd name="connsiteY1" fmla="*/ 137497 h 1512293"/>
                <a:gd name="connsiteX2" fmla="*/ 657546 w 1313094"/>
                <a:gd name="connsiteY2" fmla="*/ 125 h 1512293"/>
                <a:gd name="connsiteX3" fmla="*/ 1036519 w 1313094"/>
                <a:gd name="connsiteY3" fmla="*/ 130182 h 1512293"/>
                <a:gd name="connsiteX4" fmla="*/ 1305618 w 1313094"/>
                <a:gd name="connsiteY4" fmla="*/ 756209 h 1512293"/>
                <a:gd name="connsiteX5" fmla="*/ 657546 w 1313094"/>
                <a:gd name="connsiteY5" fmla="*/ 1512293 h 1512293"/>
                <a:gd name="connsiteX6" fmla="*/ 9474 w 1313094"/>
                <a:gd name="connsiteY6" fmla="*/ 756209 h 1512293"/>
                <a:gd name="connsiteX0" fmla="*/ 9474 w 1313094"/>
                <a:gd name="connsiteY0" fmla="*/ 756209 h 1512367"/>
                <a:gd name="connsiteX1" fmla="*/ 297684 w 1313094"/>
                <a:gd name="connsiteY1" fmla="*/ 137497 h 1512367"/>
                <a:gd name="connsiteX2" fmla="*/ 657546 w 1313094"/>
                <a:gd name="connsiteY2" fmla="*/ 125 h 1512367"/>
                <a:gd name="connsiteX3" fmla="*/ 1036519 w 1313094"/>
                <a:gd name="connsiteY3" fmla="*/ 130182 h 1512367"/>
                <a:gd name="connsiteX4" fmla="*/ 1305618 w 1313094"/>
                <a:gd name="connsiteY4" fmla="*/ 756209 h 1512367"/>
                <a:gd name="connsiteX5" fmla="*/ 657546 w 1313094"/>
                <a:gd name="connsiteY5" fmla="*/ 1512293 h 1512367"/>
                <a:gd name="connsiteX6" fmla="*/ 9474 w 1313094"/>
                <a:gd name="connsiteY6" fmla="*/ 756209 h 1512367"/>
                <a:gd name="connsiteX0" fmla="*/ 9474 w 1313094"/>
                <a:gd name="connsiteY0" fmla="*/ 665722 h 1421880"/>
                <a:gd name="connsiteX1" fmla="*/ 297684 w 1313094"/>
                <a:gd name="connsiteY1" fmla="*/ 47010 h 1421880"/>
                <a:gd name="connsiteX2" fmla="*/ 650231 w 1313094"/>
                <a:gd name="connsiteY2" fmla="*/ 129094 h 1421880"/>
                <a:gd name="connsiteX3" fmla="*/ 1036519 w 1313094"/>
                <a:gd name="connsiteY3" fmla="*/ 39695 h 1421880"/>
                <a:gd name="connsiteX4" fmla="*/ 1305618 w 1313094"/>
                <a:gd name="connsiteY4" fmla="*/ 665722 h 1421880"/>
                <a:gd name="connsiteX5" fmla="*/ 657546 w 1313094"/>
                <a:gd name="connsiteY5" fmla="*/ 1421806 h 1421880"/>
                <a:gd name="connsiteX6" fmla="*/ 9474 w 1313094"/>
                <a:gd name="connsiteY6" fmla="*/ 665722 h 1421880"/>
                <a:gd name="connsiteX0" fmla="*/ 11931 w 1315551"/>
                <a:gd name="connsiteY0" fmla="*/ 700247 h 1456405"/>
                <a:gd name="connsiteX1" fmla="*/ 300141 w 1315551"/>
                <a:gd name="connsiteY1" fmla="*/ 81535 h 1456405"/>
                <a:gd name="connsiteX2" fmla="*/ 1038976 w 1315551"/>
                <a:gd name="connsiteY2" fmla="*/ 74220 h 1456405"/>
                <a:gd name="connsiteX3" fmla="*/ 1308075 w 1315551"/>
                <a:gd name="connsiteY3" fmla="*/ 700247 h 1456405"/>
                <a:gd name="connsiteX4" fmla="*/ 660003 w 1315551"/>
                <a:gd name="connsiteY4" fmla="*/ 1456331 h 1456405"/>
                <a:gd name="connsiteX5" fmla="*/ 11931 w 1315551"/>
                <a:gd name="connsiteY5" fmla="*/ 700247 h 1456405"/>
                <a:gd name="connsiteX0" fmla="*/ 11931 w 1315551"/>
                <a:gd name="connsiteY0" fmla="*/ 649184 h 1405342"/>
                <a:gd name="connsiteX1" fmla="*/ 300141 w 1315551"/>
                <a:gd name="connsiteY1" fmla="*/ 30472 h 1405342"/>
                <a:gd name="connsiteX2" fmla="*/ 1038976 w 1315551"/>
                <a:gd name="connsiteY2" fmla="*/ 23157 h 1405342"/>
                <a:gd name="connsiteX3" fmla="*/ 1308075 w 1315551"/>
                <a:gd name="connsiteY3" fmla="*/ 649184 h 1405342"/>
                <a:gd name="connsiteX4" fmla="*/ 660003 w 1315551"/>
                <a:gd name="connsiteY4" fmla="*/ 1405268 h 1405342"/>
                <a:gd name="connsiteX5" fmla="*/ 11931 w 1315551"/>
                <a:gd name="connsiteY5" fmla="*/ 649184 h 1405342"/>
                <a:gd name="connsiteX0" fmla="*/ 11931 w 1315551"/>
                <a:gd name="connsiteY0" fmla="*/ 626027 h 1382185"/>
                <a:gd name="connsiteX1" fmla="*/ 300141 w 1315551"/>
                <a:gd name="connsiteY1" fmla="*/ 7315 h 1382185"/>
                <a:gd name="connsiteX2" fmla="*/ 1038976 w 1315551"/>
                <a:gd name="connsiteY2" fmla="*/ 0 h 1382185"/>
                <a:gd name="connsiteX3" fmla="*/ 1308075 w 1315551"/>
                <a:gd name="connsiteY3" fmla="*/ 626027 h 1382185"/>
                <a:gd name="connsiteX4" fmla="*/ 660003 w 1315551"/>
                <a:gd name="connsiteY4" fmla="*/ 1382111 h 1382185"/>
                <a:gd name="connsiteX5" fmla="*/ 11931 w 1315551"/>
                <a:gd name="connsiteY5" fmla="*/ 626027 h 1382185"/>
                <a:gd name="connsiteX0" fmla="*/ 11931 w 1317328"/>
                <a:gd name="connsiteY0" fmla="*/ 626027 h 1382185"/>
                <a:gd name="connsiteX1" fmla="*/ 300141 w 1317328"/>
                <a:gd name="connsiteY1" fmla="*/ 7315 h 1382185"/>
                <a:gd name="connsiteX2" fmla="*/ 1038976 w 1317328"/>
                <a:gd name="connsiteY2" fmla="*/ 0 h 1382185"/>
                <a:gd name="connsiteX3" fmla="*/ 1308075 w 1317328"/>
                <a:gd name="connsiteY3" fmla="*/ 626027 h 1382185"/>
                <a:gd name="connsiteX4" fmla="*/ 660003 w 1317328"/>
                <a:gd name="connsiteY4" fmla="*/ 1382111 h 1382185"/>
                <a:gd name="connsiteX5" fmla="*/ 11931 w 1317328"/>
                <a:gd name="connsiteY5" fmla="*/ 626027 h 1382185"/>
                <a:gd name="connsiteX0" fmla="*/ 16015 w 1321412"/>
                <a:gd name="connsiteY0" fmla="*/ 626027 h 1382185"/>
                <a:gd name="connsiteX1" fmla="*/ 304225 w 1321412"/>
                <a:gd name="connsiteY1" fmla="*/ 7315 h 1382185"/>
                <a:gd name="connsiteX2" fmla="*/ 1043060 w 1321412"/>
                <a:gd name="connsiteY2" fmla="*/ 0 h 1382185"/>
                <a:gd name="connsiteX3" fmla="*/ 1312159 w 1321412"/>
                <a:gd name="connsiteY3" fmla="*/ 626027 h 1382185"/>
                <a:gd name="connsiteX4" fmla="*/ 664087 w 1321412"/>
                <a:gd name="connsiteY4" fmla="*/ 1382111 h 1382185"/>
                <a:gd name="connsiteX5" fmla="*/ 16015 w 1321412"/>
                <a:gd name="connsiteY5" fmla="*/ 626027 h 1382185"/>
                <a:gd name="connsiteX0" fmla="*/ 16015 w 1325155"/>
                <a:gd name="connsiteY0" fmla="*/ 626027 h 1382185"/>
                <a:gd name="connsiteX1" fmla="*/ 304225 w 1325155"/>
                <a:gd name="connsiteY1" fmla="*/ 7315 h 1382185"/>
                <a:gd name="connsiteX2" fmla="*/ 1043060 w 1325155"/>
                <a:gd name="connsiteY2" fmla="*/ 0 h 1382185"/>
                <a:gd name="connsiteX3" fmla="*/ 1312159 w 1325155"/>
                <a:gd name="connsiteY3" fmla="*/ 626027 h 1382185"/>
                <a:gd name="connsiteX4" fmla="*/ 664087 w 1325155"/>
                <a:gd name="connsiteY4" fmla="*/ 1382111 h 1382185"/>
                <a:gd name="connsiteX5" fmla="*/ 16015 w 1325155"/>
                <a:gd name="connsiteY5" fmla="*/ 626027 h 13821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25155" h="1382185">
                  <a:moveTo>
                    <a:pt x="16015" y="626027"/>
                  </a:moveTo>
                  <a:cubicBezTo>
                    <a:pt x="-43962" y="396894"/>
                    <a:pt x="67214" y="104337"/>
                    <a:pt x="304225" y="7315"/>
                  </a:cubicBezTo>
                  <a:cubicBezTo>
                    <a:pt x="548551" y="85857"/>
                    <a:pt x="633670" y="109021"/>
                    <a:pt x="1043060" y="0"/>
                  </a:cubicBezTo>
                  <a:cubicBezTo>
                    <a:pt x="1268115" y="126014"/>
                    <a:pt x="1361910" y="404210"/>
                    <a:pt x="1312159" y="626027"/>
                  </a:cubicBezTo>
                  <a:cubicBezTo>
                    <a:pt x="1262408" y="847844"/>
                    <a:pt x="912279" y="1374796"/>
                    <a:pt x="664087" y="1382111"/>
                  </a:cubicBezTo>
                  <a:cubicBezTo>
                    <a:pt x="415895" y="1389426"/>
                    <a:pt x="75992" y="855160"/>
                    <a:pt x="16015" y="62602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57000"/>
                    <a:lumOff val="43000"/>
                  </a:schemeClr>
                </a:gs>
                <a:gs pos="50000">
                  <a:schemeClr val="tx1">
                    <a:lumMod val="50000"/>
                    <a:lumOff val="50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9600000" scaled="0"/>
              <a:tileRect/>
            </a:gra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Месяц 4"/>
            <p:cNvSpPr/>
            <p:nvPr/>
          </p:nvSpPr>
          <p:spPr>
            <a:xfrm rot="4883444">
              <a:off x="856978" y="1947599"/>
              <a:ext cx="164551" cy="441660"/>
            </a:xfrm>
            <a:prstGeom prst="moon">
              <a:avLst>
                <a:gd name="adj" fmla="val 70309"/>
              </a:avLst>
            </a:prstGeom>
            <a:solidFill>
              <a:schemeClr val="bg1">
                <a:lumMod val="85000"/>
              </a:schemeClr>
            </a:solidFill>
            <a:ln w="19050" cmpd="sng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8" name="Месяц 77"/>
            <p:cNvSpPr/>
            <p:nvPr/>
          </p:nvSpPr>
          <p:spPr>
            <a:xfrm rot="15004836">
              <a:off x="565554" y="1573941"/>
              <a:ext cx="164551" cy="323885"/>
            </a:xfrm>
            <a:prstGeom prst="moon">
              <a:avLst>
                <a:gd name="adj" fmla="val 70309"/>
              </a:avLst>
            </a:prstGeom>
            <a:solidFill>
              <a:schemeClr val="bg1">
                <a:lumMod val="85000"/>
              </a:schemeClr>
            </a:solidFill>
            <a:ln w="19050" cmpd="sng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9" name="Месяц 78"/>
            <p:cNvSpPr/>
            <p:nvPr/>
          </p:nvSpPr>
          <p:spPr>
            <a:xfrm rot="6467479" flipH="1">
              <a:off x="1060109" y="1570518"/>
              <a:ext cx="164551" cy="323885"/>
            </a:xfrm>
            <a:prstGeom prst="moon">
              <a:avLst>
                <a:gd name="adj" fmla="val 70309"/>
              </a:avLst>
            </a:prstGeom>
            <a:solidFill>
              <a:schemeClr val="bg1">
                <a:lumMod val="85000"/>
              </a:schemeClr>
            </a:solidFill>
            <a:ln w="19050" cmpd="sng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0" name="TextBox 79"/>
          <p:cNvSpPr txBox="1"/>
          <p:nvPr/>
        </p:nvSpPr>
        <p:spPr>
          <a:xfrm>
            <a:off x="5008961" y="4696499"/>
            <a:ext cx="25153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TOTAL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  <a:r>
              <a:rPr lang="ru-RU" sz="1600" dirty="0">
                <a:solidFill>
                  <a:srgbClr val="FF0000"/>
                </a:solidFill>
              </a:rPr>
              <a:t> </a:t>
            </a:r>
            <a:r>
              <a:rPr lang="en-US" sz="1600" dirty="0" smtClean="0">
                <a:solidFill>
                  <a:srgbClr val="FF0000"/>
                </a:solidFill>
              </a:rPr>
              <a:t>35 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COUNTRIES</a:t>
            </a:r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082017" y="1450981"/>
            <a:ext cx="2913919" cy="120032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ru-RU"/>
            </a:defPPr>
            <a:lvl1pPr algn="ctr">
              <a:defRPr>
                <a:solidFill>
                  <a:srgbClr val="FF0000"/>
                </a:solidFill>
                <a:latin typeface="Arial Black" pitchFamily="34" charset="0"/>
              </a:defRPr>
            </a:lvl1pPr>
          </a:lstStyle>
          <a:p>
            <a:r>
              <a:rPr lang="en-US" dirty="0" smtClean="0"/>
              <a:t>STATEMENT</a:t>
            </a:r>
          </a:p>
          <a:p>
            <a:r>
              <a:rPr lang="en-US" dirty="0" smtClean="0"/>
              <a:t>OF </a:t>
            </a:r>
            <a:r>
              <a:rPr lang="en-US" dirty="0"/>
              <a:t>PRELIMINARY FINDINGS AND CONCLUSIONS</a:t>
            </a:r>
            <a:endParaRPr lang="ru-RU" dirty="0"/>
          </a:p>
        </p:txBody>
      </p:sp>
      <p:sp>
        <p:nvSpPr>
          <p:cNvPr id="82" name="TextBox 81"/>
          <p:cNvSpPr txBox="1"/>
          <p:nvPr/>
        </p:nvSpPr>
        <p:spPr>
          <a:xfrm>
            <a:off x="5596040" y="3120519"/>
            <a:ext cx="21899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AUSTRIA</a:t>
            </a:r>
          </a:p>
          <a:p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BELGIUM</a:t>
            </a:r>
          </a:p>
          <a:p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GREAT BRITAIN</a:t>
            </a:r>
          </a:p>
          <a:p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8" name="Равнобедренный треугольник 27"/>
          <p:cNvSpPr/>
          <p:nvPr/>
        </p:nvSpPr>
        <p:spPr>
          <a:xfrm rot="5400000">
            <a:off x="4697370" y="559162"/>
            <a:ext cx="155366" cy="468052"/>
          </a:xfrm>
          <a:prstGeom prst="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9" name="Равнобедренный треугольник 28"/>
          <p:cNvSpPr/>
          <p:nvPr/>
        </p:nvSpPr>
        <p:spPr>
          <a:xfrm rot="16200000">
            <a:off x="4232744" y="565068"/>
            <a:ext cx="155366" cy="468052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3423582" y="615022"/>
            <a:ext cx="574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Freestyle Script" panose="030804020302050B0404" pitchFamily="66" charset="0"/>
              </a:rPr>
              <a:t>EAST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4980268" y="600392"/>
            <a:ext cx="59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Freestyle Script" panose="030804020302050B0404" pitchFamily="66" charset="0"/>
              </a:rPr>
              <a:t>WEST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3" name="Овал 32"/>
          <p:cNvSpPr/>
          <p:nvPr/>
        </p:nvSpPr>
        <p:spPr>
          <a:xfrm rot="1955503">
            <a:off x="4457976" y="726079"/>
            <a:ext cx="138011" cy="137163"/>
          </a:xfrm>
          <a:prstGeom prst="ellipse">
            <a:avLst/>
          </a:prstGeom>
          <a:solidFill>
            <a:srgbClr val="FF0000"/>
          </a:solidFill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7" name="TextBox 26"/>
          <p:cNvSpPr txBox="1"/>
          <p:nvPr/>
        </p:nvSpPr>
        <p:spPr>
          <a:xfrm>
            <a:off x="4011590" y="371440"/>
            <a:ext cx="11208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VIEN</a:t>
            </a:r>
            <a:r>
              <a:rPr lang="en-US" sz="2000" b="1" dirty="0">
                <a:solidFill>
                  <a:srgbClr val="FF0000"/>
                </a:solidFill>
              </a:rPr>
              <a:t>N</a:t>
            </a:r>
            <a:r>
              <a:rPr lang="en-US" sz="2000" b="1" dirty="0" smtClean="0">
                <a:solidFill>
                  <a:srgbClr val="FF0000"/>
                </a:solidFill>
              </a:rPr>
              <a:t>A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811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Рисунок 2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848" b="20364"/>
          <a:stretch/>
        </p:blipFill>
        <p:spPr>
          <a:xfrm>
            <a:off x="63" y="337"/>
            <a:ext cx="9144000" cy="368995"/>
          </a:xfrm>
          <a:prstGeom prst="rect">
            <a:avLst/>
          </a:prstGeom>
        </p:spPr>
      </p:pic>
      <p:sp>
        <p:nvSpPr>
          <p:cNvPr id="28" name="Прямоугольник 27"/>
          <p:cNvSpPr/>
          <p:nvPr/>
        </p:nvSpPr>
        <p:spPr>
          <a:xfrm>
            <a:off x="4463586" y="1835898"/>
            <a:ext cx="158478" cy="330760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bg1">
                  <a:lumMod val="75000"/>
                </a:schemeClr>
              </a:gs>
            </a:gsLst>
            <a:lin ang="2700000" scaled="1"/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ОТЧЁТЫ МИССИЙ ВДИПИ ОБСЕ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443988" y="3120519"/>
            <a:ext cx="21899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АЗЕРБАЙДЖАН</a:t>
            </a:r>
            <a:endParaRPr lang="en-US" sz="16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АРМЕНИЯ</a:t>
            </a:r>
            <a:endParaRPr lang="en-US" sz="16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БЕЛОРУССИЯ</a:t>
            </a:r>
            <a:endParaRPr lang="en-US" sz="16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КАЗАХСТАН</a:t>
            </a:r>
            <a:endParaRPr lang="en-US" sz="16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РОССИЯ</a:t>
            </a:r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376105" y="1781403"/>
            <a:ext cx="2148223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ru-RU"/>
            </a:defPPr>
            <a:lvl1pPr algn="ctr">
              <a:defRPr>
                <a:solidFill>
                  <a:srgbClr val="FF0000"/>
                </a:solidFill>
                <a:latin typeface="Arial Black" pitchFamily="34" charset="0"/>
              </a:defRPr>
            </a:lvl1pPr>
          </a:lstStyle>
          <a:p>
            <a:r>
              <a:rPr lang="ru-RU" dirty="0" smtClean="0"/>
              <a:t>ЗАЯВЛЕНИЯ НЕ ДЕЛАЛИСЬ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1480569" y="4696499"/>
            <a:ext cx="25153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ВСЕГО:</a:t>
            </a:r>
            <a:r>
              <a:rPr lang="ru-RU" sz="1600" dirty="0" smtClean="0">
                <a:solidFill>
                  <a:srgbClr val="FF0000"/>
                </a:solidFill>
              </a:rPr>
              <a:t> 73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ЗАЯВЛЕНИЯ</a:t>
            </a:r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33" name="Рисунок 3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800" y="3867894"/>
            <a:ext cx="2339752" cy="1316111"/>
          </a:xfrm>
          <a:prstGeom prst="rect">
            <a:avLst/>
          </a:prstGeom>
        </p:spPr>
      </p:pic>
      <p:grpSp>
        <p:nvGrpSpPr>
          <p:cNvPr id="34" name="Группа 33"/>
          <p:cNvGrpSpPr/>
          <p:nvPr/>
        </p:nvGrpSpPr>
        <p:grpSpPr>
          <a:xfrm rot="1656584">
            <a:off x="4385396" y="1076284"/>
            <a:ext cx="976669" cy="1152133"/>
            <a:chOff x="1654187" y="1213608"/>
            <a:chExt cx="1211861" cy="1382185"/>
          </a:xfrm>
          <a:scene3d>
            <a:camera prst="isometricOffAxis2Left"/>
            <a:lightRig rig="threePt" dir="t"/>
          </a:scene3d>
        </p:grpSpPr>
        <p:sp>
          <p:nvSpPr>
            <p:cNvPr id="35" name="Овал 3"/>
            <p:cNvSpPr/>
            <p:nvPr/>
          </p:nvSpPr>
          <p:spPr>
            <a:xfrm flipH="1">
              <a:off x="1654187" y="1213608"/>
              <a:ext cx="1211861" cy="1382185"/>
            </a:xfrm>
            <a:custGeom>
              <a:avLst/>
              <a:gdLst>
                <a:gd name="connsiteX0" fmla="*/ 0 w 1296144"/>
                <a:gd name="connsiteY0" fmla="*/ 756084 h 1512168"/>
                <a:gd name="connsiteX1" fmla="*/ 648072 w 1296144"/>
                <a:gd name="connsiteY1" fmla="*/ 0 h 1512168"/>
                <a:gd name="connsiteX2" fmla="*/ 1296144 w 1296144"/>
                <a:gd name="connsiteY2" fmla="*/ 756084 h 1512168"/>
                <a:gd name="connsiteX3" fmla="*/ 648072 w 1296144"/>
                <a:gd name="connsiteY3" fmla="*/ 1512168 h 1512168"/>
                <a:gd name="connsiteX4" fmla="*/ 0 w 1296144"/>
                <a:gd name="connsiteY4" fmla="*/ 756084 h 1512168"/>
                <a:gd name="connsiteX0" fmla="*/ 9474 w 1305618"/>
                <a:gd name="connsiteY0" fmla="*/ 796079 h 1552163"/>
                <a:gd name="connsiteX1" fmla="*/ 297684 w 1305618"/>
                <a:gd name="connsiteY1" fmla="*/ 177367 h 1552163"/>
                <a:gd name="connsiteX2" fmla="*/ 657546 w 1305618"/>
                <a:gd name="connsiteY2" fmla="*/ 39995 h 1552163"/>
                <a:gd name="connsiteX3" fmla="*/ 1305618 w 1305618"/>
                <a:gd name="connsiteY3" fmla="*/ 796079 h 1552163"/>
                <a:gd name="connsiteX4" fmla="*/ 657546 w 1305618"/>
                <a:gd name="connsiteY4" fmla="*/ 1552163 h 1552163"/>
                <a:gd name="connsiteX5" fmla="*/ 9474 w 1305618"/>
                <a:gd name="connsiteY5" fmla="*/ 796079 h 1552163"/>
                <a:gd name="connsiteX0" fmla="*/ 9474 w 1313094"/>
                <a:gd name="connsiteY0" fmla="*/ 756209 h 1512293"/>
                <a:gd name="connsiteX1" fmla="*/ 297684 w 1313094"/>
                <a:gd name="connsiteY1" fmla="*/ 137497 h 1512293"/>
                <a:gd name="connsiteX2" fmla="*/ 657546 w 1313094"/>
                <a:gd name="connsiteY2" fmla="*/ 125 h 1512293"/>
                <a:gd name="connsiteX3" fmla="*/ 1036519 w 1313094"/>
                <a:gd name="connsiteY3" fmla="*/ 130182 h 1512293"/>
                <a:gd name="connsiteX4" fmla="*/ 1305618 w 1313094"/>
                <a:gd name="connsiteY4" fmla="*/ 756209 h 1512293"/>
                <a:gd name="connsiteX5" fmla="*/ 657546 w 1313094"/>
                <a:gd name="connsiteY5" fmla="*/ 1512293 h 1512293"/>
                <a:gd name="connsiteX6" fmla="*/ 9474 w 1313094"/>
                <a:gd name="connsiteY6" fmla="*/ 756209 h 1512293"/>
                <a:gd name="connsiteX0" fmla="*/ 9474 w 1313094"/>
                <a:gd name="connsiteY0" fmla="*/ 756209 h 1512367"/>
                <a:gd name="connsiteX1" fmla="*/ 297684 w 1313094"/>
                <a:gd name="connsiteY1" fmla="*/ 137497 h 1512367"/>
                <a:gd name="connsiteX2" fmla="*/ 657546 w 1313094"/>
                <a:gd name="connsiteY2" fmla="*/ 125 h 1512367"/>
                <a:gd name="connsiteX3" fmla="*/ 1036519 w 1313094"/>
                <a:gd name="connsiteY3" fmla="*/ 130182 h 1512367"/>
                <a:gd name="connsiteX4" fmla="*/ 1305618 w 1313094"/>
                <a:gd name="connsiteY4" fmla="*/ 756209 h 1512367"/>
                <a:gd name="connsiteX5" fmla="*/ 657546 w 1313094"/>
                <a:gd name="connsiteY5" fmla="*/ 1512293 h 1512367"/>
                <a:gd name="connsiteX6" fmla="*/ 9474 w 1313094"/>
                <a:gd name="connsiteY6" fmla="*/ 756209 h 1512367"/>
                <a:gd name="connsiteX0" fmla="*/ 9474 w 1313094"/>
                <a:gd name="connsiteY0" fmla="*/ 665722 h 1421880"/>
                <a:gd name="connsiteX1" fmla="*/ 297684 w 1313094"/>
                <a:gd name="connsiteY1" fmla="*/ 47010 h 1421880"/>
                <a:gd name="connsiteX2" fmla="*/ 650231 w 1313094"/>
                <a:gd name="connsiteY2" fmla="*/ 129094 h 1421880"/>
                <a:gd name="connsiteX3" fmla="*/ 1036519 w 1313094"/>
                <a:gd name="connsiteY3" fmla="*/ 39695 h 1421880"/>
                <a:gd name="connsiteX4" fmla="*/ 1305618 w 1313094"/>
                <a:gd name="connsiteY4" fmla="*/ 665722 h 1421880"/>
                <a:gd name="connsiteX5" fmla="*/ 657546 w 1313094"/>
                <a:gd name="connsiteY5" fmla="*/ 1421806 h 1421880"/>
                <a:gd name="connsiteX6" fmla="*/ 9474 w 1313094"/>
                <a:gd name="connsiteY6" fmla="*/ 665722 h 1421880"/>
                <a:gd name="connsiteX0" fmla="*/ 11931 w 1315551"/>
                <a:gd name="connsiteY0" fmla="*/ 700247 h 1456405"/>
                <a:gd name="connsiteX1" fmla="*/ 300141 w 1315551"/>
                <a:gd name="connsiteY1" fmla="*/ 81535 h 1456405"/>
                <a:gd name="connsiteX2" fmla="*/ 1038976 w 1315551"/>
                <a:gd name="connsiteY2" fmla="*/ 74220 h 1456405"/>
                <a:gd name="connsiteX3" fmla="*/ 1308075 w 1315551"/>
                <a:gd name="connsiteY3" fmla="*/ 700247 h 1456405"/>
                <a:gd name="connsiteX4" fmla="*/ 660003 w 1315551"/>
                <a:gd name="connsiteY4" fmla="*/ 1456331 h 1456405"/>
                <a:gd name="connsiteX5" fmla="*/ 11931 w 1315551"/>
                <a:gd name="connsiteY5" fmla="*/ 700247 h 1456405"/>
                <a:gd name="connsiteX0" fmla="*/ 11931 w 1315551"/>
                <a:gd name="connsiteY0" fmla="*/ 649184 h 1405342"/>
                <a:gd name="connsiteX1" fmla="*/ 300141 w 1315551"/>
                <a:gd name="connsiteY1" fmla="*/ 30472 h 1405342"/>
                <a:gd name="connsiteX2" fmla="*/ 1038976 w 1315551"/>
                <a:gd name="connsiteY2" fmla="*/ 23157 h 1405342"/>
                <a:gd name="connsiteX3" fmla="*/ 1308075 w 1315551"/>
                <a:gd name="connsiteY3" fmla="*/ 649184 h 1405342"/>
                <a:gd name="connsiteX4" fmla="*/ 660003 w 1315551"/>
                <a:gd name="connsiteY4" fmla="*/ 1405268 h 1405342"/>
                <a:gd name="connsiteX5" fmla="*/ 11931 w 1315551"/>
                <a:gd name="connsiteY5" fmla="*/ 649184 h 1405342"/>
                <a:gd name="connsiteX0" fmla="*/ 11931 w 1315551"/>
                <a:gd name="connsiteY0" fmla="*/ 626027 h 1382185"/>
                <a:gd name="connsiteX1" fmla="*/ 300141 w 1315551"/>
                <a:gd name="connsiteY1" fmla="*/ 7315 h 1382185"/>
                <a:gd name="connsiteX2" fmla="*/ 1038976 w 1315551"/>
                <a:gd name="connsiteY2" fmla="*/ 0 h 1382185"/>
                <a:gd name="connsiteX3" fmla="*/ 1308075 w 1315551"/>
                <a:gd name="connsiteY3" fmla="*/ 626027 h 1382185"/>
                <a:gd name="connsiteX4" fmla="*/ 660003 w 1315551"/>
                <a:gd name="connsiteY4" fmla="*/ 1382111 h 1382185"/>
                <a:gd name="connsiteX5" fmla="*/ 11931 w 1315551"/>
                <a:gd name="connsiteY5" fmla="*/ 626027 h 1382185"/>
                <a:gd name="connsiteX0" fmla="*/ 11931 w 1317328"/>
                <a:gd name="connsiteY0" fmla="*/ 626027 h 1382185"/>
                <a:gd name="connsiteX1" fmla="*/ 300141 w 1317328"/>
                <a:gd name="connsiteY1" fmla="*/ 7315 h 1382185"/>
                <a:gd name="connsiteX2" fmla="*/ 1038976 w 1317328"/>
                <a:gd name="connsiteY2" fmla="*/ 0 h 1382185"/>
                <a:gd name="connsiteX3" fmla="*/ 1308075 w 1317328"/>
                <a:gd name="connsiteY3" fmla="*/ 626027 h 1382185"/>
                <a:gd name="connsiteX4" fmla="*/ 660003 w 1317328"/>
                <a:gd name="connsiteY4" fmla="*/ 1382111 h 1382185"/>
                <a:gd name="connsiteX5" fmla="*/ 11931 w 1317328"/>
                <a:gd name="connsiteY5" fmla="*/ 626027 h 1382185"/>
                <a:gd name="connsiteX0" fmla="*/ 16015 w 1321412"/>
                <a:gd name="connsiteY0" fmla="*/ 626027 h 1382185"/>
                <a:gd name="connsiteX1" fmla="*/ 304225 w 1321412"/>
                <a:gd name="connsiteY1" fmla="*/ 7315 h 1382185"/>
                <a:gd name="connsiteX2" fmla="*/ 1043060 w 1321412"/>
                <a:gd name="connsiteY2" fmla="*/ 0 h 1382185"/>
                <a:gd name="connsiteX3" fmla="*/ 1312159 w 1321412"/>
                <a:gd name="connsiteY3" fmla="*/ 626027 h 1382185"/>
                <a:gd name="connsiteX4" fmla="*/ 664087 w 1321412"/>
                <a:gd name="connsiteY4" fmla="*/ 1382111 h 1382185"/>
                <a:gd name="connsiteX5" fmla="*/ 16015 w 1321412"/>
                <a:gd name="connsiteY5" fmla="*/ 626027 h 1382185"/>
                <a:gd name="connsiteX0" fmla="*/ 16015 w 1325155"/>
                <a:gd name="connsiteY0" fmla="*/ 626027 h 1382185"/>
                <a:gd name="connsiteX1" fmla="*/ 304225 w 1325155"/>
                <a:gd name="connsiteY1" fmla="*/ 7315 h 1382185"/>
                <a:gd name="connsiteX2" fmla="*/ 1043060 w 1325155"/>
                <a:gd name="connsiteY2" fmla="*/ 0 h 1382185"/>
                <a:gd name="connsiteX3" fmla="*/ 1312159 w 1325155"/>
                <a:gd name="connsiteY3" fmla="*/ 626027 h 1382185"/>
                <a:gd name="connsiteX4" fmla="*/ 664087 w 1325155"/>
                <a:gd name="connsiteY4" fmla="*/ 1382111 h 1382185"/>
                <a:gd name="connsiteX5" fmla="*/ 16015 w 1325155"/>
                <a:gd name="connsiteY5" fmla="*/ 626027 h 13821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25155" h="1382185">
                  <a:moveTo>
                    <a:pt x="16015" y="626027"/>
                  </a:moveTo>
                  <a:cubicBezTo>
                    <a:pt x="-43962" y="396894"/>
                    <a:pt x="67214" y="104337"/>
                    <a:pt x="304225" y="7315"/>
                  </a:cubicBezTo>
                  <a:cubicBezTo>
                    <a:pt x="548551" y="85857"/>
                    <a:pt x="633670" y="109021"/>
                    <a:pt x="1043060" y="0"/>
                  </a:cubicBezTo>
                  <a:cubicBezTo>
                    <a:pt x="1268115" y="126014"/>
                    <a:pt x="1361910" y="404210"/>
                    <a:pt x="1312159" y="626027"/>
                  </a:cubicBezTo>
                  <a:cubicBezTo>
                    <a:pt x="1262408" y="847844"/>
                    <a:pt x="912279" y="1374796"/>
                    <a:pt x="664087" y="1382111"/>
                  </a:cubicBezTo>
                  <a:cubicBezTo>
                    <a:pt x="415895" y="1389426"/>
                    <a:pt x="75992" y="855160"/>
                    <a:pt x="16015" y="62602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57000"/>
                    <a:lumOff val="43000"/>
                  </a:schemeClr>
                </a:gs>
                <a:gs pos="50000">
                  <a:schemeClr val="tx1">
                    <a:lumMod val="50000"/>
                    <a:lumOff val="50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9600000" scaled="0"/>
              <a:tileRect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Месяц 35"/>
            <p:cNvSpPr/>
            <p:nvPr/>
          </p:nvSpPr>
          <p:spPr>
            <a:xfrm rot="4322986" flipH="1">
              <a:off x="2160547" y="1932288"/>
              <a:ext cx="228902" cy="588496"/>
            </a:xfrm>
            <a:prstGeom prst="moon">
              <a:avLst>
                <a:gd name="adj" fmla="val 70309"/>
              </a:avLst>
            </a:prstGeom>
            <a:solidFill>
              <a:schemeClr val="bg1">
                <a:lumMod val="85000"/>
              </a:schemeClr>
            </a:solidFill>
            <a:ln w="19050" cmpd="sng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Месяц 36"/>
            <p:cNvSpPr/>
            <p:nvPr/>
          </p:nvSpPr>
          <p:spPr>
            <a:xfrm rot="3845447">
              <a:off x="1812256" y="1636188"/>
              <a:ext cx="164551" cy="227953"/>
            </a:xfrm>
            <a:prstGeom prst="moon">
              <a:avLst>
                <a:gd name="adj" fmla="val 70309"/>
              </a:avLst>
            </a:prstGeom>
            <a:solidFill>
              <a:schemeClr val="bg1">
                <a:lumMod val="85000"/>
              </a:schemeClr>
            </a:solidFill>
            <a:ln w="19050" cmpd="sng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Месяц 37"/>
            <p:cNvSpPr/>
            <p:nvPr/>
          </p:nvSpPr>
          <p:spPr>
            <a:xfrm rot="16908090" flipH="1">
              <a:off x="2306236" y="1601767"/>
              <a:ext cx="164551" cy="227953"/>
            </a:xfrm>
            <a:prstGeom prst="moon">
              <a:avLst>
                <a:gd name="adj" fmla="val 70309"/>
              </a:avLst>
            </a:prstGeom>
            <a:solidFill>
              <a:schemeClr val="bg1">
                <a:lumMod val="85000"/>
              </a:schemeClr>
            </a:solidFill>
            <a:ln w="19050" cmpd="sng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9" name="Группа 38"/>
          <p:cNvGrpSpPr/>
          <p:nvPr/>
        </p:nvGrpSpPr>
        <p:grpSpPr>
          <a:xfrm rot="19834916">
            <a:off x="3781299" y="1127595"/>
            <a:ext cx="1010158" cy="1113937"/>
            <a:chOff x="335803" y="1181388"/>
            <a:chExt cx="1211861" cy="1382185"/>
          </a:xfrm>
          <a:scene3d>
            <a:camera prst="isometricOffAxis1Right"/>
            <a:lightRig rig="threePt" dir="t"/>
          </a:scene3d>
        </p:grpSpPr>
        <p:sp>
          <p:nvSpPr>
            <p:cNvPr id="40" name="Овал 3"/>
            <p:cNvSpPr/>
            <p:nvPr/>
          </p:nvSpPr>
          <p:spPr>
            <a:xfrm>
              <a:off x="335803" y="1181388"/>
              <a:ext cx="1211861" cy="1382185"/>
            </a:xfrm>
            <a:custGeom>
              <a:avLst/>
              <a:gdLst>
                <a:gd name="connsiteX0" fmla="*/ 0 w 1296144"/>
                <a:gd name="connsiteY0" fmla="*/ 756084 h 1512168"/>
                <a:gd name="connsiteX1" fmla="*/ 648072 w 1296144"/>
                <a:gd name="connsiteY1" fmla="*/ 0 h 1512168"/>
                <a:gd name="connsiteX2" fmla="*/ 1296144 w 1296144"/>
                <a:gd name="connsiteY2" fmla="*/ 756084 h 1512168"/>
                <a:gd name="connsiteX3" fmla="*/ 648072 w 1296144"/>
                <a:gd name="connsiteY3" fmla="*/ 1512168 h 1512168"/>
                <a:gd name="connsiteX4" fmla="*/ 0 w 1296144"/>
                <a:gd name="connsiteY4" fmla="*/ 756084 h 1512168"/>
                <a:gd name="connsiteX0" fmla="*/ 9474 w 1305618"/>
                <a:gd name="connsiteY0" fmla="*/ 796079 h 1552163"/>
                <a:gd name="connsiteX1" fmla="*/ 297684 w 1305618"/>
                <a:gd name="connsiteY1" fmla="*/ 177367 h 1552163"/>
                <a:gd name="connsiteX2" fmla="*/ 657546 w 1305618"/>
                <a:gd name="connsiteY2" fmla="*/ 39995 h 1552163"/>
                <a:gd name="connsiteX3" fmla="*/ 1305618 w 1305618"/>
                <a:gd name="connsiteY3" fmla="*/ 796079 h 1552163"/>
                <a:gd name="connsiteX4" fmla="*/ 657546 w 1305618"/>
                <a:gd name="connsiteY4" fmla="*/ 1552163 h 1552163"/>
                <a:gd name="connsiteX5" fmla="*/ 9474 w 1305618"/>
                <a:gd name="connsiteY5" fmla="*/ 796079 h 1552163"/>
                <a:gd name="connsiteX0" fmla="*/ 9474 w 1313094"/>
                <a:gd name="connsiteY0" fmla="*/ 756209 h 1512293"/>
                <a:gd name="connsiteX1" fmla="*/ 297684 w 1313094"/>
                <a:gd name="connsiteY1" fmla="*/ 137497 h 1512293"/>
                <a:gd name="connsiteX2" fmla="*/ 657546 w 1313094"/>
                <a:gd name="connsiteY2" fmla="*/ 125 h 1512293"/>
                <a:gd name="connsiteX3" fmla="*/ 1036519 w 1313094"/>
                <a:gd name="connsiteY3" fmla="*/ 130182 h 1512293"/>
                <a:gd name="connsiteX4" fmla="*/ 1305618 w 1313094"/>
                <a:gd name="connsiteY4" fmla="*/ 756209 h 1512293"/>
                <a:gd name="connsiteX5" fmla="*/ 657546 w 1313094"/>
                <a:gd name="connsiteY5" fmla="*/ 1512293 h 1512293"/>
                <a:gd name="connsiteX6" fmla="*/ 9474 w 1313094"/>
                <a:gd name="connsiteY6" fmla="*/ 756209 h 1512293"/>
                <a:gd name="connsiteX0" fmla="*/ 9474 w 1313094"/>
                <a:gd name="connsiteY0" fmla="*/ 756209 h 1512367"/>
                <a:gd name="connsiteX1" fmla="*/ 297684 w 1313094"/>
                <a:gd name="connsiteY1" fmla="*/ 137497 h 1512367"/>
                <a:gd name="connsiteX2" fmla="*/ 657546 w 1313094"/>
                <a:gd name="connsiteY2" fmla="*/ 125 h 1512367"/>
                <a:gd name="connsiteX3" fmla="*/ 1036519 w 1313094"/>
                <a:gd name="connsiteY3" fmla="*/ 130182 h 1512367"/>
                <a:gd name="connsiteX4" fmla="*/ 1305618 w 1313094"/>
                <a:gd name="connsiteY4" fmla="*/ 756209 h 1512367"/>
                <a:gd name="connsiteX5" fmla="*/ 657546 w 1313094"/>
                <a:gd name="connsiteY5" fmla="*/ 1512293 h 1512367"/>
                <a:gd name="connsiteX6" fmla="*/ 9474 w 1313094"/>
                <a:gd name="connsiteY6" fmla="*/ 756209 h 1512367"/>
                <a:gd name="connsiteX0" fmla="*/ 9474 w 1313094"/>
                <a:gd name="connsiteY0" fmla="*/ 665722 h 1421880"/>
                <a:gd name="connsiteX1" fmla="*/ 297684 w 1313094"/>
                <a:gd name="connsiteY1" fmla="*/ 47010 h 1421880"/>
                <a:gd name="connsiteX2" fmla="*/ 650231 w 1313094"/>
                <a:gd name="connsiteY2" fmla="*/ 129094 h 1421880"/>
                <a:gd name="connsiteX3" fmla="*/ 1036519 w 1313094"/>
                <a:gd name="connsiteY3" fmla="*/ 39695 h 1421880"/>
                <a:gd name="connsiteX4" fmla="*/ 1305618 w 1313094"/>
                <a:gd name="connsiteY4" fmla="*/ 665722 h 1421880"/>
                <a:gd name="connsiteX5" fmla="*/ 657546 w 1313094"/>
                <a:gd name="connsiteY5" fmla="*/ 1421806 h 1421880"/>
                <a:gd name="connsiteX6" fmla="*/ 9474 w 1313094"/>
                <a:gd name="connsiteY6" fmla="*/ 665722 h 1421880"/>
                <a:gd name="connsiteX0" fmla="*/ 11931 w 1315551"/>
                <a:gd name="connsiteY0" fmla="*/ 700247 h 1456405"/>
                <a:gd name="connsiteX1" fmla="*/ 300141 w 1315551"/>
                <a:gd name="connsiteY1" fmla="*/ 81535 h 1456405"/>
                <a:gd name="connsiteX2" fmla="*/ 1038976 w 1315551"/>
                <a:gd name="connsiteY2" fmla="*/ 74220 h 1456405"/>
                <a:gd name="connsiteX3" fmla="*/ 1308075 w 1315551"/>
                <a:gd name="connsiteY3" fmla="*/ 700247 h 1456405"/>
                <a:gd name="connsiteX4" fmla="*/ 660003 w 1315551"/>
                <a:gd name="connsiteY4" fmla="*/ 1456331 h 1456405"/>
                <a:gd name="connsiteX5" fmla="*/ 11931 w 1315551"/>
                <a:gd name="connsiteY5" fmla="*/ 700247 h 1456405"/>
                <a:gd name="connsiteX0" fmla="*/ 11931 w 1315551"/>
                <a:gd name="connsiteY0" fmla="*/ 649184 h 1405342"/>
                <a:gd name="connsiteX1" fmla="*/ 300141 w 1315551"/>
                <a:gd name="connsiteY1" fmla="*/ 30472 h 1405342"/>
                <a:gd name="connsiteX2" fmla="*/ 1038976 w 1315551"/>
                <a:gd name="connsiteY2" fmla="*/ 23157 h 1405342"/>
                <a:gd name="connsiteX3" fmla="*/ 1308075 w 1315551"/>
                <a:gd name="connsiteY3" fmla="*/ 649184 h 1405342"/>
                <a:gd name="connsiteX4" fmla="*/ 660003 w 1315551"/>
                <a:gd name="connsiteY4" fmla="*/ 1405268 h 1405342"/>
                <a:gd name="connsiteX5" fmla="*/ 11931 w 1315551"/>
                <a:gd name="connsiteY5" fmla="*/ 649184 h 1405342"/>
                <a:gd name="connsiteX0" fmla="*/ 11931 w 1315551"/>
                <a:gd name="connsiteY0" fmla="*/ 626027 h 1382185"/>
                <a:gd name="connsiteX1" fmla="*/ 300141 w 1315551"/>
                <a:gd name="connsiteY1" fmla="*/ 7315 h 1382185"/>
                <a:gd name="connsiteX2" fmla="*/ 1038976 w 1315551"/>
                <a:gd name="connsiteY2" fmla="*/ 0 h 1382185"/>
                <a:gd name="connsiteX3" fmla="*/ 1308075 w 1315551"/>
                <a:gd name="connsiteY3" fmla="*/ 626027 h 1382185"/>
                <a:gd name="connsiteX4" fmla="*/ 660003 w 1315551"/>
                <a:gd name="connsiteY4" fmla="*/ 1382111 h 1382185"/>
                <a:gd name="connsiteX5" fmla="*/ 11931 w 1315551"/>
                <a:gd name="connsiteY5" fmla="*/ 626027 h 1382185"/>
                <a:gd name="connsiteX0" fmla="*/ 11931 w 1317328"/>
                <a:gd name="connsiteY0" fmla="*/ 626027 h 1382185"/>
                <a:gd name="connsiteX1" fmla="*/ 300141 w 1317328"/>
                <a:gd name="connsiteY1" fmla="*/ 7315 h 1382185"/>
                <a:gd name="connsiteX2" fmla="*/ 1038976 w 1317328"/>
                <a:gd name="connsiteY2" fmla="*/ 0 h 1382185"/>
                <a:gd name="connsiteX3" fmla="*/ 1308075 w 1317328"/>
                <a:gd name="connsiteY3" fmla="*/ 626027 h 1382185"/>
                <a:gd name="connsiteX4" fmla="*/ 660003 w 1317328"/>
                <a:gd name="connsiteY4" fmla="*/ 1382111 h 1382185"/>
                <a:gd name="connsiteX5" fmla="*/ 11931 w 1317328"/>
                <a:gd name="connsiteY5" fmla="*/ 626027 h 1382185"/>
                <a:gd name="connsiteX0" fmla="*/ 16015 w 1321412"/>
                <a:gd name="connsiteY0" fmla="*/ 626027 h 1382185"/>
                <a:gd name="connsiteX1" fmla="*/ 304225 w 1321412"/>
                <a:gd name="connsiteY1" fmla="*/ 7315 h 1382185"/>
                <a:gd name="connsiteX2" fmla="*/ 1043060 w 1321412"/>
                <a:gd name="connsiteY2" fmla="*/ 0 h 1382185"/>
                <a:gd name="connsiteX3" fmla="*/ 1312159 w 1321412"/>
                <a:gd name="connsiteY3" fmla="*/ 626027 h 1382185"/>
                <a:gd name="connsiteX4" fmla="*/ 664087 w 1321412"/>
                <a:gd name="connsiteY4" fmla="*/ 1382111 h 1382185"/>
                <a:gd name="connsiteX5" fmla="*/ 16015 w 1321412"/>
                <a:gd name="connsiteY5" fmla="*/ 626027 h 1382185"/>
                <a:gd name="connsiteX0" fmla="*/ 16015 w 1325155"/>
                <a:gd name="connsiteY0" fmla="*/ 626027 h 1382185"/>
                <a:gd name="connsiteX1" fmla="*/ 304225 w 1325155"/>
                <a:gd name="connsiteY1" fmla="*/ 7315 h 1382185"/>
                <a:gd name="connsiteX2" fmla="*/ 1043060 w 1325155"/>
                <a:gd name="connsiteY2" fmla="*/ 0 h 1382185"/>
                <a:gd name="connsiteX3" fmla="*/ 1312159 w 1325155"/>
                <a:gd name="connsiteY3" fmla="*/ 626027 h 1382185"/>
                <a:gd name="connsiteX4" fmla="*/ 664087 w 1325155"/>
                <a:gd name="connsiteY4" fmla="*/ 1382111 h 1382185"/>
                <a:gd name="connsiteX5" fmla="*/ 16015 w 1325155"/>
                <a:gd name="connsiteY5" fmla="*/ 626027 h 13821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325155" h="1382185">
                  <a:moveTo>
                    <a:pt x="16015" y="626027"/>
                  </a:moveTo>
                  <a:cubicBezTo>
                    <a:pt x="-43962" y="396894"/>
                    <a:pt x="67214" y="104337"/>
                    <a:pt x="304225" y="7315"/>
                  </a:cubicBezTo>
                  <a:cubicBezTo>
                    <a:pt x="548551" y="85857"/>
                    <a:pt x="633670" y="109021"/>
                    <a:pt x="1043060" y="0"/>
                  </a:cubicBezTo>
                  <a:cubicBezTo>
                    <a:pt x="1268115" y="126014"/>
                    <a:pt x="1361910" y="404210"/>
                    <a:pt x="1312159" y="626027"/>
                  </a:cubicBezTo>
                  <a:cubicBezTo>
                    <a:pt x="1262408" y="847844"/>
                    <a:pt x="912279" y="1374796"/>
                    <a:pt x="664087" y="1382111"/>
                  </a:cubicBezTo>
                  <a:cubicBezTo>
                    <a:pt x="415895" y="1389426"/>
                    <a:pt x="75992" y="855160"/>
                    <a:pt x="16015" y="62602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57000"/>
                    <a:lumOff val="43000"/>
                  </a:schemeClr>
                </a:gs>
                <a:gs pos="50000">
                  <a:schemeClr val="tx1">
                    <a:lumMod val="50000"/>
                    <a:lumOff val="50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lin ang="9600000" scaled="0"/>
              <a:tileRect/>
            </a:gradFill>
            <a:ln>
              <a:noFill/>
            </a:ln>
            <a:effectLst/>
            <a:sp3d>
              <a:bevelT w="139700" h="1397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1" name="Месяц 40"/>
            <p:cNvSpPr/>
            <p:nvPr/>
          </p:nvSpPr>
          <p:spPr>
            <a:xfrm rot="4883444">
              <a:off x="856978" y="1947599"/>
              <a:ext cx="164551" cy="441660"/>
            </a:xfrm>
            <a:prstGeom prst="moon">
              <a:avLst>
                <a:gd name="adj" fmla="val 70309"/>
              </a:avLst>
            </a:prstGeom>
            <a:solidFill>
              <a:schemeClr val="bg1">
                <a:lumMod val="85000"/>
              </a:schemeClr>
            </a:solidFill>
            <a:ln w="19050" cmpd="sng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Месяц 41"/>
            <p:cNvSpPr/>
            <p:nvPr/>
          </p:nvSpPr>
          <p:spPr>
            <a:xfrm rot="15004836">
              <a:off x="565554" y="1573941"/>
              <a:ext cx="164551" cy="323885"/>
            </a:xfrm>
            <a:prstGeom prst="moon">
              <a:avLst>
                <a:gd name="adj" fmla="val 70309"/>
              </a:avLst>
            </a:prstGeom>
            <a:solidFill>
              <a:schemeClr val="bg1">
                <a:lumMod val="85000"/>
              </a:schemeClr>
            </a:solidFill>
            <a:ln w="19050" cmpd="sng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6" name="Месяц 45"/>
            <p:cNvSpPr/>
            <p:nvPr/>
          </p:nvSpPr>
          <p:spPr>
            <a:xfrm rot="6467479" flipH="1">
              <a:off x="1060109" y="1570518"/>
              <a:ext cx="164551" cy="323885"/>
            </a:xfrm>
            <a:prstGeom prst="moon">
              <a:avLst>
                <a:gd name="adj" fmla="val 70309"/>
              </a:avLst>
            </a:prstGeom>
            <a:solidFill>
              <a:schemeClr val="bg1">
                <a:lumMod val="85000"/>
              </a:schemeClr>
            </a:solidFill>
            <a:ln w="19050" cmpd="sng">
              <a:solidFill>
                <a:schemeClr val="tx1"/>
              </a:solidFill>
              <a:prstDash val="soli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5008961" y="4696499"/>
            <a:ext cx="27770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ВСЕГО:</a:t>
            </a:r>
            <a:r>
              <a:rPr lang="ru-RU" sz="1600" dirty="0" smtClean="0">
                <a:solidFill>
                  <a:srgbClr val="FF0000"/>
                </a:solidFill>
              </a:rPr>
              <a:t> </a:t>
            </a:r>
            <a:r>
              <a:rPr lang="en-US" sz="1600" dirty="0" smtClean="0">
                <a:solidFill>
                  <a:srgbClr val="FF0000"/>
                </a:solidFill>
              </a:rPr>
              <a:t>35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ГОСУДАРСТВ</a:t>
            </a:r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827585" y="1751207"/>
            <a:ext cx="3168352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ru-RU"/>
            </a:defPPr>
            <a:lvl1pPr algn="ctr">
              <a:defRPr>
                <a:solidFill>
                  <a:srgbClr val="FF0000"/>
                </a:solidFill>
                <a:latin typeface="Arial Black" pitchFamily="34" charset="0"/>
              </a:defRPr>
            </a:lvl1pPr>
          </a:lstStyle>
          <a:p>
            <a:r>
              <a:rPr lang="ru-RU" dirty="0" smtClean="0"/>
              <a:t>ПРЕДВАРИТЕЛЬНОЕ</a:t>
            </a:r>
          </a:p>
          <a:p>
            <a:r>
              <a:rPr lang="ru-RU" dirty="0" smtClean="0"/>
              <a:t>ЗАЯВЛЕНИЕ МИССИИ</a:t>
            </a:r>
            <a:endParaRPr lang="ru-RU" dirty="0"/>
          </a:p>
        </p:txBody>
      </p:sp>
      <p:sp>
        <p:nvSpPr>
          <p:cNvPr id="51" name="TextBox 50"/>
          <p:cNvSpPr txBox="1"/>
          <p:nvPr/>
        </p:nvSpPr>
        <p:spPr>
          <a:xfrm>
            <a:off x="5596040" y="3120519"/>
            <a:ext cx="21899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АВСТРИЯ</a:t>
            </a:r>
            <a:endParaRPr lang="en-US" sz="16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БЕЛЬГИЯ</a:t>
            </a:r>
            <a:endParaRPr lang="en-US" sz="1600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ВЕЛИКОБРИТАНИЯ</a:t>
            </a:r>
            <a:endParaRPr lang="en-US" sz="1600" dirty="0" smtClean="0">
              <a:solidFill>
                <a:schemeClr val="accent1">
                  <a:lumMod val="50000"/>
                </a:schemeClr>
              </a:solidFill>
            </a:endParaRPr>
          </a:p>
          <a:p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4" name="Равнобедренный треугольник 63"/>
          <p:cNvSpPr/>
          <p:nvPr/>
        </p:nvSpPr>
        <p:spPr>
          <a:xfrm rot="5400000">
            <a:off x="4697370" y="619022"/>
            <a:ext cx="155366" cy="468052"/>
          </a:xfrm>
          <a:prstGeom prst="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5" name="Равнобедренный треугольник 64"/>
          <p:cNvSpPr/>
          <p:nvPr/>
        </p:nvSpPr>
        <p:spPr>
          <a:xfrm rot="16200000">
            <a:off x="4232744" y="624928"/>
            <a:ext cx="155366" cy="468052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6" name="TextBox 65"/>
          <p:cNvSpPr txBox="1"/>
          <p:nvPr/>
        </p:nvSpPr>
        <p:spPr>
          <a:xfrm>
            <a:off x="4060321" y="413992"/>
            <a:ext cx="83708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ВЕНА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3203848" y="674882"/>
            <a:ext cx="811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Mistral" panose="03090702030407020403" pitchFamily="66" charset="0"/>
              </a:rPr>
              <a:t>ВОСТОК</a:t>
            </a:r>
            <a:endParaRPr lang="en-US" dirty="0" smtClean="0">
              <a:solidFill>
                <a:schemeClr val="accent1">
                  <a:lumMod val="50000"/>
                </a:schemeClr>
              </a:solidFill>
              <a:latin typeface="Mistral" panose="03090702030407020403" pitchFamily="66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5052022" y="660252"/>
            <a:ext cx="744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Mistral" panose="03090702030407020403" pitchFamily="66" charset="0"/>
              </a:rPr>
              <a:t>ЗАПАД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Mistral" panose="03090702030407020403" pitchFamily="66" charset="0"/>
            </a:endParaRPr>
          </a:p>
        </p:txBody>
      </p:sp>
      <p:sp>
        <p:nvSpPr>
          <p:cNvPr id="69" name="Овал 68"/>
          <p:cNvSpPr/>
          <p:nvPr/>
        </p:nvSpPr>
        <p:spPr>
          <a:xfrm rot="1955503">
            <a:off x="4457976" y="785939"/>
            <a:ext cx="138011" cy="137163"/>
          </a:xfrm>
          <a:prstGeom prst="ellipse">
            <a:avLst/>
          </a:prstGeom>
          <a:solidFill>
            <a:srgbClr val="FF0000"/>
          </a:solidFill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7239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Рисунок 3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848" b="20364"/>
          <a:stretch/>
        </p:blipFill>
        <p:spPr>
          <a:xfrm>
            <a:off x="63" y="337"/>
            <a:ext cx="9144000" cy="349603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1835696" y="569022"/>
            <a:ext cx="1238766" cy="2144657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4463586" y="1275606"/>
            <a:ext cx="158478" cy="3867894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bg1">
                  <a:lumMod val="75000"/>
                </a:schemeClr>
              </a:gs>
            </a:gsLst>
            <a:lin ang="2700000" scaled="1"/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TextBox 61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CEC VS TRANSPARANCY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971600" y="3579862"/>
            <a:ext cx="32720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POLITICAL PARTIES</a:t>
            </a:r>
          </a:p>
          <a:p>
            <a:pPr marL="285750" indent="-285750">
              <a:buFontTx/>
              <a:buChar char="-"/>
            </a:pP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MASS MEDIA</a:t>
            </a:r>
          </a:p>
          <a:p>
            <a:pPr marL="285750" indent="-285750">
              <a:buFontTx/>
              <a:buChar char="-"/>
            </a:pP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RUSSIA AND CIS COUNTRIES</a:t>
            </a:r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73" name="Рисунок 7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800" y="3867894"/>
            <a:ext cx="2339752" cy="1316111"/>
          </a:xfrm>
          <a:prstGeom prst="rect">
            <a:avLst/>
          </a:prstGeom>
        </p:spPr>
      </p:pic>
      <p:sp>
        <p:nvSpPr>
          <p:cNvPr id="80" name="TextBox 79"/>
          <p:cNvSpPr txBox="1"/>
          <p:nvPr/>
        </p:nvSpPr>
        <p:spPr>
          <a:xfrm>
            <a:off x="5274788" y="4410859"/>
            <a:ext cx="252927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TOTAL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  <a:r>
              <a:rPr lang="ru-RU" sz="1600" dirty="0">
                <a:solidFill>
                  <a:srgbClr val="FF0000"/>
                </a:solidFill>
              </a:rPr>
              <a:t> </a:t>
            </a:r>
            <a:r>
              <a:rPr lang="ru-RU" sz="1600" dirty="0" smtClean="0">
                <a:solidFill>
                  <a:srgbClr val="FF0000"/>
                </a:solidFill>
              </a:rPr>
              <a:t>13 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MEMBER STATES OF THE OSCE</a:t>
            </a:r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1571940" y="555526"/>
            <a:ext cx="1744949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ru-RU"/>
            </a:defPPr>
            <a:lvl1pPr algn="ctr">
              <a:defRPr>
                <a:solidFill>
                  <a:srgbClr val="FF0000"/>
                </a:solidFill>
                <a:latin typeface="Arial Black" pitchFamily="34" charset="0"/>
              </a:defRPr>
            </a:lvl1pPr>
          </a:lstStyle>
          <a:p>
            <a:r>
              <a:rPr lang="en-US" sz="1400" dirty="0" smtClean="0"/>
              <a:t>CEC</a:t>
            </a:r>
          </a:p>
          <a:p>
            <a:r>
              <a:rPr lang="en-US" sz="1400" dirty="0" smtClean="0"/>
              <a:t>WELCOME</a:t>
            </a:r>
            <a:endParaRPr lang="ru-RU" sz="1400" dirty="0"/>
          </a:p>
        </p:txBody>
      </p:sp>
      <p:sp>
        <p:nvSpPr>
          <p:cNvPr id="29" name="Рамка 28"/>
          <p:cNvSpPr/>
          <p:nvPr/>
        </p:nvSpPr>
        <p:spPr>
          <a:xfrm>
            <a:off x="1835696" y="1042009"/>
            <a:ext cx="1238766" cy="1671670"/>
          </a:xfrm>
          <a:prstGeom prst="frame">
            <a:avLst>
              <a:gd name="adj1" fmla="val 5239"/>
            </a:avLst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bg1">
                  <a:lumMod val="75000"/>
                </a:schemeClr>
              </a:gs>
            </a:gsLst>
            <a:path path="rect">
              <a:fillToRect l="100000" t="100000"/>
            </a:path>
            <a:tileRect r="-100000" b="-100000"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Прямоугольник 83"/>
          <p:cNvSpPr/>
          <p:nvPr/>
        </p:nvSpPr>
        <p:spPr>
          <a:xfrm>
            <a:off x="1187624" y="1168471"/>
            <a:ext cx="1044000" cy="1702163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bg1">
                  <a:lumMod val="75000"/>
                </a:schemeClr>
              </a:gs>
            </a:gsLst>
            <a:lin ang="2700000" scaled="1"/>
            <a:tileRect/>
          </a:gradFill>
          <a:ln>
            <a:noFill/>
          </a:ln>
          <a:effectLst/>
          <a:scene3d>
            <a:camera prst="isometricOffAxis2Right"/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Прямоугольник 84"/>
          <p:cNvSpPr/>
          <p:nvPr/>
        </p:nvSpPr>
        <p:spPr>
          <a:xfrm>
            <a:off x="2691700" y="1168471"/>
            <a:ext cx="1044000" cy="1702163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bg1">
                  <a:lumMod val="75000"/>
                </a:schemeClr>
              </a:gs>
            </a:gsLst>
            <a:lin ang="8400000" scaled="0"/>
            <a:tileRect/>
          </a:gradFill>
          <a:ln>
            <a:noFill/>
          </a:ln>
          <a:effectLst/>
          <a:scene3d>
            <a:camera prst="isometricOffAxis1Left"/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7" name="Прямоугольник 86"/>
          <p:cNvSpPr/>
          <p:nvPr/>
        </p:nvSpPr>
        <p:spPr>
          <a:xfrm>
            <a:off x="5700672" y="569022"/>
            <a:ext cx="1238766" cy="2144657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 cmpd="sng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" name="TextBox 87"/>
          <p:cNvSpPr txBox="1"/>
          <p:nvPr/>
        </p:nvSpPr>
        <p:spPr>
          <a:xfrm>
            <a:off x="5436916" y="555526"/>
            <a:ext cx="1744949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ru-RU"/>
            </a:defPPr>
            <a:lvl1pPr algn="ctr">
              <a:defRPr>
                <a:solidFill>
                  <a:srgbClr val="FF0000"/>
                </a:solidFill>
                <a:latin typeface="Arial Black" pitchFamily="34" charset="0"/>
              </a:defRPr>
            </a:lvl1pPr>
          </a:lstStyle>
          <a:p>
            <a:r>
              <a:rPr lang="en-US" sz="1400" dirty="0" smtClean="0"/>
              <a:t>CEC</a:t>
            </a:r>
          </a:p>
          <a:p>
            <a:r>
              <a:rPr lang="en-US" sz="1400" dirty="0" smtClean="0"/>
              <a:t>CLOSED</a:t>
            </a:r>
            <a:endParaRPr lang="ru-RU" sz="1400" dirty="0"/>
          </a:p>
        </p:txBody>
      </p:sp>
      <p:sp>
        <p:nvSpPr>
          <p:cNvPr id="89" name="Рамка 88"/>
          <p:cNvSpPr/>
          <p:nvPr/>
        </p:nvSpPr>
        <p:spPr>
          <a:xfrm>
            <a:off x="5700672" y="1042009"/>
            <a:ext cx="1238766" cy="1671670"/>
          </a:xfrm>
          <a:prstGeom prst="frame">
            <a:avLst>
              <a:gd name="adj1" fmla="val 5239"/>
            </a:avLst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bg1">
                  <a:lumMod val="75000"/>
                </a:schemeClr>
              </a:gs>
            </a:gsLst>
            <a:path path="rect">
              <a:fillToRect l="100000" t="100000"/>
            </a:path>
            <a:tileRect r="-100000" b="-100000"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" name="Прямоугольник 89"/>
          <p:cNvSpPr/>
          <p:nvPr/>
        </p:nvSpPr>
        <p:spPr>
          <a:xfrm>
            <a:off x="5700672" y="1078747"/>
            <a:ext cx="619383" cy="163493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bg1">
                  <a:lumMod val="75000"/>
                </a:schemeClr>
              </a:gs>
            </a:gsLst>
            <a:lin ang="2700000" scaled="1"/>
            <a:tileRect/>
          </a:gradFill>
          <a:ln>
            <a:noFill/>
          </a:ln>
          <a:effectLst/>
          <a:scene3d>
            <a:camera prst="orthographicFront"/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2" name="Прямоугольник 91"/>
          <p:cNvSpPr/>
          <p:nvPr/>
        </p:nvSpPr>
        <p:spPr>
          <a:xfrm>
            <a:off x="6320055" y="1078747"/>
            <a:ext cx="619383" cy="163493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bg1">
                  <a:lumMod val="75000"/>
                </a:schemeClr>
              </a:gs>
            </a:gsLst>
            <a:lin ang="9600000" scaled="0"/>
            <a:tileRect/>
          </a:gradFill>
          <a:ln>
            <a:noFill/>
          </a:ln>
          <a:effectLst/>
          <a:scene3d>
            <a:camera prst="orthographicFront"/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4" name="Группа 13"/>
          <p:cNvGrpSpPr/>
          <p:nvPr/>
        </p:nvGrpSpPr>
        <p:grpSpPr>
          <a:xfrm>
            <a:off x="6035212" y="1641350"/>
            <a:ext cx="576064" cy="720080"/>
            <a:chOff x="539552" y="1707654"/>
            <a:chExt cx="576064" cy="720080"/>
          </a:xfrm>
        </p:grpSpPr>
        <p:sp>
          <p:nvSpPr>
            <p:cNvPr id="94" name="Арка 93"/>
            <p:cNvSpPr/>
            <p:nvPr/>
          </p:nvSpPr>
          <p:spPr>
            <a:xfrm>
              <a:off x="539552" y="1707654"/>
              <a:ext cx="576064" cy="720080"/>
            </a:xfrm>
            <a:prstGeom prst="blockArc">
              <a:avLst>
                <a:gd name="adj1" fmla="val 10800000"/>
                <a:gd name="adj2" fmla="val 0"/>
                <a:gd name="adj3" fmla="val 11356"/>
              </a:avLst>
            </a:prstGeom>
            <a:gradFill flip="none" rotWithShape="1">
              <a:gsLst>
                <a:gs pos="0">
                  <a:schemeClr val="bg1">
                    <a:lumMod val="75000"/>
                  </a:schemeClr>
                </a:gs>
                <a:gs pos="50000">
                  <a:schemeClr val="tx1">
                    <a:lumMod val="50000"/>
                    <a:lumOff val="50000"/>
                  </a:schemeClr>
                </a:gs>
                <a:gs pos="100000">
                  <a:schemeClr val="bg1">
                    <a:lumMod val="7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Хорда 10"/>
            <p:cNvSpPr/>
            <p:nvPr/>
          </p:nvSpPr>
          <p:spPr>
            <a:xfrm>
              <a:off x="539552" y="1707654"/>
              <a:ext cx="576064" cy="720080"/>
            </a:xfrm>
            <a:prstGeom prst="chord">
              <a:avLst>
                <a:gd name="adj1" fmla="val 20783569"/>
                <a:gd name="adj2" fmla="val 11629551"/>
              </a:avLst>
            </a:prstGeom>
            <a:solidFill>
              <a:schemeClr val="tx1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grpSp>
          <p:nvGrpSpPr>
            <p:cNvPr id="13" name="Группа 12"/>
            <p:cNvGrpSpPr/>
            <p:nvPr/>
          </p:nvGrpSpPr>
          <p:grpSpPr>
            <a:xfrm>
              <a:off x="791580" y="2139702"/>
              <a:ext cx="72008" cy="178467"/>
              <a:chOff x="1122664" y="1347613"/>
              <a:chExt cx="72008" cy="178467"/>
            </a:xfrm>
          </p:grpSpPr>
          <p:sp>
            <p:nvSpPr>
              <p:cNvPr id="12" name="Блок-схема: узел 11"/>
              <p:cNvSpPr/>
              <p:nvPr/>
            </p:nvSpPr>
            <p:spPr>
              <a:xfrm>
                <a:off x="1122664" y="1347613"/>
                <a:ext cx="72008" cy="72000"/>
              </a:xfrm>
              <a:prstGeom prst="flowChartConnector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  <p:sp>
            <p:nvSpPr>
              <p:cNvPr id="95" name="Равнобедренный треугольник 94"/>
              <p:cNvSpPr/>
              <p:nvPr/>
            </p:nvSpPr>
            <p:spPr>
              <a:xfrm>
                <a:off x="1122664" y="1347614"/>
                <a:ext cx="72008" cy="178466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97" name="TextBox 96"/>
          <p:cNvSpPr txBox="1"/>
          <p:nvPr/>
        </p:nvSpPr>
        <p:spPr>
          <a:xfrm>
            <a:off x="4932040" y="3579862"/>
            <a:ext cx="35992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NOBODY</a:t>
            </a:r>
          </a:p>
          <a:p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    </a:t>
            </a:r>
          </a:p>
          <a:p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    </a:t>
            </a:r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AUSTRIA, BOLGARIA</a:t>
            </a:r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899592" y="3003798"/>
            <a:ext cx="3272029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FOR WHOM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4716016" y="3003798"/>
            <a:ext cx="3272029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FOR WHOM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9" name="Равнобедренный треугольник 38"/>
          <p:cNvSpPr/>
          <p:nvPr/>
        </p:nvSpPr>
        <p:spPr>
          <a:xfrm rot="5400000">
            <a:off x="4697370" y="688548"/>
            <a:ext cx="155366" cy="468052"/>
          </a:xfrm>
          <a:prstGeom prst="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0" name="Равнобедренный треугольник 39"/>
          <p:cNvSpPr/>
          <p:nvPr/>
        </p:nvSpPr>
        <p:spPr>
          <a:xfrm rot="16200000">
            <a:off x="4232744" y="694454"/>
            <a:ext cx="155366" cy="468052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2" name="TextBox 41"/>
          <p:cNvSpPr txBox="1"/>
          <p:nvPr/>
        </p:nvSpPr>
        <p:spPr>
          <a:xfrm>
            <a:off x="3423582" y="744408"/>
            <a:ext cx="574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Freestyle Script" panose="030804020302050B0404" pitchFamily="66" charset="0"/>
              </a:rPr>
              <a:t>EAST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980268" y="729778"/>
            <a:ext cx="59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Freestyle Script" panose="030804020302050B0404" pitchFamily="66" charset="0"/>
              </a:rPr>
              <a:t>WEST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7" name="Овал 46"/>
          <p:cNvSpPr/>
          <p:nvPr/>
        </p:nvSpPr>
        <p:spPr>
          <a:xfrm rot="1955503">
            <a:off x="4457976" y="855465"/>
            <a:ext cx="138011" cy="137163"/>
          </a:xfrm>
          <a:prstGeom prst="ellipse">
            <a:avLst/>
          </a:prstGeom>
          <a:solidFill>
            <a:srgbClr val="FF0000"/>
          </a:solidFill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4011590" y="483518"/>
            <a:ext cx="11208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VIEN</a:t>
            </a:r>
            <a:r>
              <a:rPr lang="en-US" sz="2000" b="1" dirty="0">
                <a:solidFill>
                  <a:srgbClr val="FF0000"/>
                </a:solidFill>
              </a:rPr>
              <a:t>N</a:t>
            </a:r>
            <a:r>
              <a:rPr lang="en-US" sz="2000" b="1" dirty="0" smtClean="0">
                <a:solidFill>
                  <a:srgbClr val="FF0000"/>
                </a:solidFill>
              </a:rPr>
              <a:t>A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1090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Скругленный прямоугольник 20"/>
          <p:cNvSpPr/>
          <p:nvPr/>
        </p:nvSpPr>
        <p:spPr>
          <a:xfrm>
            <a:off x="4692000" y="1491630"/>
            <a:ext cx="4212000" cy="2592288"/>
          </a:xfrm>
          <a:prstGeom prst="roundRect">
            <a:avLst>
              <a:gd name="adj" fmla="val 8960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40000" y="1491630"/>
            <a:ext cx="4212000" cy="3128282"/>
          </a:xfrm>
          <a:prstGeom prst="roundRect">
            <a:avLst>
              <a:gd name="adj" fmla="val 8070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6" name="Рисунок 5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848" b="20364"/>
          <a:stretch/>
        </p:blipFill>
        <p:spPr>
          <a:xfrm>
            <a:off x="63" y="337"/>
            <a:ext cx="9144000" cy="504000"/>
          </a:xfrm>
          <a:prstGeom prst="rect">
            <a:avLst/>
          </a:prstGeom>
        </p:spPr>
      </p:pic>
      <p:sp>
        <p:nvSpPr>
          <p:cNvPr id="57" name="Равнобедренный треугольник 56"/>
          <p:cNvSpPr/>
          <p:nvPr/>
        </p:nvSpPr>
        <p:spPr>
          <a:xfrm rot="5400000">
            <a:off x="4697370" y="832564"/>
            <a:ext cx="155366" cy="468052"/>
          </a:xfrm>
          <a:prstGeom prst="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8" name="Равнобедренный треугольник 57"/>
          <p:cNvSpPr/>
          <p:nvPr/>
        </p:nvSpPr>
        <p:spPr>
          <a:xfrm rot="16200000">
            <a:off x="4232744" y="838470"/>
            <a:ext cx="155366" cy="468052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3" name="TextBox 62"/>
          <p:cNvSpPr txBox="1"/>
          <p:nvPr/>
        </p:nvSpPr>
        <p:spPr>
          <a:xfrm>
            <a:off x="4011590" y="627534"/>
            <a:ext cx="11208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VIEN</a:t>
            </a:r>
            <a:r>
              <a:rPr lang="en-US" sz="2000" b="1" dirty="0">
                <a:solidFill>
                  <a:srgbClr val="FF0000"/>
                </a:solidFill>
              </a:rPr>
              <a:t>N</a:t>
            </a:r>
            <a:r>
              <a:rPr lang="en-US" sz="2000" b="1" dirty="0" smtClean="0">
                <a:solidFill>
                  <a:srgbClr val="FF0000"/>
                </a:solidFill>
              </a:rPr>
              <a:t>A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251521" y="1653644"/>
            <a:ext cx="405890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6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marL="342900" indent="-342900">
              <a:lnSpc>
                <a:spcPts val="1800"/>
              </a:lnSpc>
              <a:buFont typeface="+mj-lt"/>
              <a:buAutoNum type="arabicPeriod"/>
            </a:pPr>
            <a:r>
              <a:rPr lang="en-US" sz="1400" dirty="0" smtClean="0">
                <a:solidFill>
                  <a:schemeClr val="bg1"/>
                </a:solidFill>
              </a:rPr>
              <a:t>Resolutions </a:t>
            </a:r>
            <a:r>
              <a:rPr lang="en-US" sz="1400" dirty="0">
                <a:solidFill>
                  <a:schemeClr val="bg1"/>
                </a:solidFill>
              </a:rPr>
              <a:t>and Decisions of the Central Election Commission of the Russian Federation</a:t>
            </a:r>
            <a:r>
              <a:rPr lang="ru-RU" sz="1400" dirty="0">
                <a:solidFill>
                  <a:schemeClr val="bg1"/>
                </a:solidFill>
              </a:rPr>
              <a:t>.</a:t>
            </a:r>
          </a:p>
          <a:p>
            <a:pPr marL="360363">
              <a:lnSpc>
                <a:spcPts val="1800"/>
              </a:lnSpc>
            </a:pPr>
            <a:r>
              <a:rPr lang="en-US" sz="1400" dirty="0" smtClean="0">
                <a:solidFill>
                  <a:schemeClr val="bg1"/>
                </a:solidFill>
              </a:rPr>
              <a:t>:::::::::::::::::::::::::::::::::::::::::::::::::::::::::::::::</a:t>
            </a:r>
            <a:endParaRPr lang="ru-RU" sz="1400" dirty="0">
              <a:solidFill>
                <a:schemeClr val="bg1"/>
              </a:solidFill>
            </a:endParaRPr>
          </a:p>
          <a:p>
            <a:pPr marL="342900" indent="-342900">
              <a:lnSpc>
                <a:spcPts val="1800"/>
              </a:lnSpc>
              <a:buFont typeface="+mj-lt"/>
              <a:buAutoNum type="arabicPeriod" startAt="5"/>
            </a:pPr>
            <a:r>
              <a:rPr lang="en-US" sz="1400" dirty="0" smtClean="0">
                <a:solidFill>
                  <a:schemeClr val="bg1"/>
                </a:solidFill>
              </a:rPr>
              <a:t>Data </a:t>
            </a:r>
            <a:r>
              <a:rPr lang="en-US" sz="1400" dirty="0">
                <a:solidFill>
                  <a:schemeClr val="bg1"/>
                </a:solidFill>
              </a:rPr>
              <a:t>on the registered candidates, electoral association parties, registered lists of candidates submitted with their </a:t>
            </a:r>
            <a:r>
              <a:rPr lang="en-US" sz="1400" dirty="0" smtClean="0">
                <a:solidFill>
                  <a:schemeClr val="bg1"/>
                </a:solidFill>
              </a:rPr>
              <a:t>nomination.</a:t>
            </a:r>
            <a:endParaRPr lang="ru-RU" sz="1400" dirty="0" smtClean="0">
              <a:solidFill>
                <a:schemeClr val="bg1"/>
              </a:solidFill>
            </a:endParaRPr>
          </a:p>
          <a:p>
            <a:pPr marL="360363">
              <a:lnSpc>
                <a:spcPts val="1800"/>
              </a:lnSpc>
            </a:pPr>
            <a:r>
              <a:rPr lang="en-US" sz="1400" dirty="0" smtClean="0">
                <a:solidFill>
                  <a:schemeClr val="bg1"/>
                </a:solidFill>
              </a:rPr>
              <a:t>:::::::::::::::::::::::::::::::::::::::::::::::::::::::::::::::</a:t>
            </a:r>
            <a:endParaRPr lang="ru-RU" sz="1400" dirty="0" smtClean="0">
              <a:solidFill>
                <a:schemeClr val="bg1"/>
              </a:solidFill>
            </a:endParaRPr>
          </a:p>
          <a:p>
            <a:pPr marL="342900" indent="-342900">
              <a:lnSpc>
                <a:spcPts val="1800"/>
              </a:lnSpc>
              <a:buFont typeface="+mj-lt"/>
              <a:buAutoNum type="arabicPeriod" startAt="29"/>
            </a:pPr>
            <a:r>
              <a:rPr lang="en-US" sz="1400" dirty="0" smtClean="0">
                <a:solidFill>
                  <a:schemeClr val="bg1"/>
                </a:solidFill>
              </a:rPr>
              <a:t>The </a:t>
            </a:r>
            <a:r>
              <a:rPr lang="en-US" sz="1400" dirty="0">
                <a:solidFill>
                  <a:schemeClr val="bg1"/>
                </a:solidFill>
              </a:rPr>
              <a:t>summary table of the elections results, compiled from the data of lower-level electoral commissions</a:t>
            </a:r>
            <a:r>
              <a:rPr lang="ru-RU" sz="1400" dirty="0">
                <a:solidFill>
                  <a:schemeClr val="bg1"/>
                </a:solidFill>
              </a:rPr>
              <a:t>.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423582" y="888424"/>
            <a:ext cx="574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Freestyle Script" panose="030804020302050B0404" pitchFamily="66" charset="0"/>
              </a:rPr>
              <a:t>EAST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4980268" y="873794"/>
            <a:ext cx="59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Freestyle Script" panose="030804020302050B0404" pitchFamily="66" charset="0"/>
              </a:rPr>
              <a:t>WEST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7" name="Овал 66"/>
          <p:cNvSpPr/>
          <p:nvPr/>
        </p:nvSpPr>
        <p:spPr>
          <a:xfrm rot="1955503">
            <a:off x="4457976" y="999481"/>
            <a:ext cx="138011" cy="137163"/>
          </a:xfrm>
          <a:prstGeom prst="ellipse">
            <a:avLst/>
          </a:prstGeom>
          <a:solidFill>
            <a:srgbClr val="FF0000"/>
          </a:solidFill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8" name="TextBox 67"/>
          <p:cNvSpPr txBox="1"/>
          <p:nvPr/>
        </p:nvSpPr>
        <p:spPr>
          <a:xfrm>
            <a:off x="596192" y="1091520"/>
            <a:ext cx="8255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</a:t>
            </a:r>
            <a:endParaRPr lang="ru-RU" sz="2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9" name="Рисунок 6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8832" y="4083918"/>
            <a:ext cx="2339752" cy="1316111"/>
          </a:xfrm>
          <a:prstGeom prst="rect">
            <a:avLst/>
          </a:prstGeom>
        </p:spPr>
      </p:pic>
      <p:sp>
        <p:nvSpPr>
          <p:cNvPr id="70" name="TextBox 69"/>
          <p:cNvSpPr txBox="1"/>
          <p:nvPr/>
        </p:nvSpPr>
        <p:spPr>
          <a:xfrm>
            <a:off x="1231226" y="1120605"/>
            <a:ext cx="130918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DETAILED</a:t>
            </a: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6791210" y="1091520"/>
            <a:ext cx="8255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9BD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</a:t>
            </a:r>
            <a:endParaRPr lang="ru-RU" sz="2000" b="1" dirty="0">
              <a:solidFill>
                <a:srgbClr val="009BD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7295266" y="1120605"/>
            <a:ext cx="15972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ABSTRACT</a:t>
            </a:r>
            <a:endParaRPr lang="ru-RU" sz="16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08784" y="4619912"/>
            <a:ext cx="2595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Total:</a:t>
            </a:r>
            <a:r>
              <a:rPr lang="en-US" sz="2000" dirty="0" smtClean="0">
                <a:solidFill>
                  <a:srgbClr val="05BE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 30</a:t>
            </a:r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5076056" y="4619912"/>
            <a:ext cx="1514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Total: </a:t>
            </a:r>
            <a:r>
              <a:rPr lang="en-US" sz="2400" b="1" dirty="0" smtClean="0">
                <a:solidFill>
                  <a:srgbClr val="009BD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2400" b="1" dirty="0">
              <a:solidFill>
                <a:srgbClr val="009BD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63" y="62981"/>
            <a:ext cx="914393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ESSENTIAL ELEMENTS OF TRANSPARENCY IN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ELECTIONS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6" name="TextBox 85"/>
          <p:cNvSpPr txBox="1"/>
          <p:nvPr/>
        </p:nvSpPr>
        <p:spPr>
          <a:xfrm>
            <a:off x="4716017" y="1784886"/>
            <a:ext cx="417646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6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 marL="342900" indent="-342900">
              <a:lnSpc>
                <a:spcPts val="1800"/>
              </a:lnSpc>
              <a:buFont typeface="+mj-lt"/>
              <a:buAutoNum type="arabicPeriod"/>
            </a:pPr>
            <a:r>
              <a:rPr lang="en-US" sz="1400" dirty="0" smtClean="0">
                <a:solidFill>
                  <a:schemeClr val="bg1"/>
                </a:solidFill>
              </a:rPr>
              <a:t>Decisions </a:t>
            </a:r>
            <a:r>
              <a:rPr lang="en-US" sz="1400" dirty="0">
                <a:solidFill>
                  <a:schemeClr val="bg1"/>
                </a:solidFill>
              </a:rPr>
              <a:t>related to the </a:t>
            </a:r>
            <a:r>
              <a:rPr lang="en-US" sz="1400" dirty="0" smtClean="0">
                <a:solidFill>
                  <a:schemeClr val="bg1"/>
                </a:solidFill>
              </a:rPr>
              <a:t>preparation</a:t>
            </a:r>
            <a:r>
              <a:rPr lang="en-US" sz="1400" dirty="0">
                <a:solidFill>
                  <a:schemeClr val="bg1"/>
                </a:solidFill>
              </a:rPr>
              <a:t> </a:t>
            </a:r>
            <a:r>
              <a:rPr lang="en-US" sz="1400" dirty="0" smtClean="0">
                <a:solidFill>
                  <a:schemeClr val="bg1"/>
                </a:solidFill>
              </a:rPr>
              <a:t>and </a:t>
            </a:r>
            <a:r>
              <a:rPr lang="en-US" sz="1400" dirty="0">
                <a:solidFill>
                  <a:schemeClr val="bg1"/>
                </a:solidFill>
              </a:rPr>
              <a:t>conduct of elections and referenda</a:t>
            </a:r>
            <a:r>
              <a:rPr lang="en-US" sz="1400" dirty="0" smtClean="0">
                <a:solidFill>
                  <a:schemeClr val="bg1"/>
                </a:solidFill>
              </a:rPr>
              <a:t>.</a:t>
            </a:r>
            <a:endParaRPr lang="ru-RU" sz="1400" dirty="0" smtClean="0">
              <a:solidFill>
                <a:schemeClr val="bg1"/>
              </a:solidFill>
            </a:endParaRPr>
          </a:p>
          <a:p>
            <a:pPr marL="360363">
              <a:lnSpc>
                <a:spcPts val="1800"/>
              </a:lnSpc>
            </a:pPr>
            <a:r>
              <a:rPr lang="en-US" sz="1400" dirty="0" smtClean="0">
                <a:solidFill>
                  <a:schemeClr val="bg1"/>
                </a:solidFill>
              </a:rPr>
              <a:t>:::::::::::::::::::::::::::::::::::::::::::::::::::::::::::::::</a:t>
            </a:r>
            <a:endParaRPr lang="en-US" sz="1400" dirty="0">
              <a:solidFill>
                <a:schemeClr val="bg1"/>
              </a:solidFill>
            </a:endParaRPr>
          </a:p>
          <a:p>
            <a:pPr marL="342900" indent="-342900">
              <a:lnSpc>
                <a:spcPts val="1800"/>
              </a:lnSpc>
              <a:buFont typeface="+mj-lt"/>
              <a:buAutoNum type="arabicPeriod" startAt="3"/>
            </a:pPr>
            <a:r>
              <a:rPr lang="en-US" sz="1400" dirty="0" smtClean="0">
                <a:solidFill>
                  <a:schemeClr val="bg1"/>
                </a:solidFill>
              </a:rPr>
              <a:t>Elections </a:t>
            </a:r>
            <a:r>
              <a:rPr lang="en-US" sz="1400" dirty="0">
                <a:solidFill>
                  <a:schemeClr val="bg1"/>
                </a:solidFill>
              </a:rPr>
              <a:t>results publication</a:t>
            </a:r>
            <a:r>
              <a:rPr lang="en-US" sz="1400" dirty="0" smtClean="0">
                <a:solidFill>
                  <a:schemeClr val="bg1"/>
                </a:solidFill>
              </a:rPr>
              <a:t>.</a:t>
            </a:r>
            <a:endParaRPr lang="ru-RU" sz="1400" dirty="0" smtClean="0">
              <a:solidFill>
                <a:schemeClr val="bg1"/>
              </a:solidFill>
            </a:endParaRPr>
          </a:p>
          <a:p>
            <a:pPr marL="360363">
              <a:lnSpc>
                <a:spcPts val="1800"/>
              </a:lnSpc>
            </a:pPr>
            <a:r>
              <a:rPr lang="en-US" sz="1400" dirty="0" smtClean="0">
                <a:solidFill>
                  <a:schemeClr val="bg1"/>
                </a:solidFill>
              </a:rPr>
              <a:t>:::::::::::::::::::::::::::::::::::::::::::::::::::::::::::::::</a:t>
            </a:r>
            <a:endParaRPr lang="ru-RU" sz="1400" dirty="0">
              <a:solidFill>
                <a:schemeClr val="bg1"/>
              </a:solidFill>
            </a:endParaRPr>
          </a:p>
          <a:p>
            <a:pPr marL="342900" indent="-342900">
              <a:lnSpc>
                <a:spcPts val="1800"/>
              </a:lnSpc>
              <a:buFont typeface="+mj-lt"/>
              <a:buAutoNum type="arabicPeriod" startAt="5"/>
            </a:pPr>
            <a:r>
              <a:rPr lang="en-US" sz="1400" dirty="0" smtClean="0">
                <a:solidFill>
                  <a:schemeClr val="bg1"/>
                </a:solidFill>
              </a:rPr>
              <a:t>The </a:t>
            </a:r>
            <a:r>
              <a:rPr lang="en-US" sz="1400" dirty="0">
                <a:solidFill>
                  <a:schemeClr val="bg1"/>
                </a:solidFill>
              </a:rPr>
              <a:t>summary table of the elections results, compiled from the data of lower-level electoral commissions</a:t>
            </a:r>
            <a:r>
              <a:rPr lang="ru-RU" sz="1400" dirty="0" smtClean="0">
                <a:solidFill>
                  <a:schemeClr val="bg1"/>
                </a:solidFill>
              </a:rPr>
              <a:t>.</a:t>
            </a:r>
            <a:endParaRPr lang="en-US" sz="14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26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Рисунок 3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848" b="20364"/>
          <a:stretch/>
        </p:blipFill>
        <p:spPr>
          <a:xfrm>
            <a:off x="63" y="336"/>
            <a:ext cx="9144000" cy="771213"/>
          </a:xfrm>
          <a:prstGeom prst="rect">
            <a:avLst/>
          </a:prstGeom>
        </p:spPr>
      </p:pic>
      <p:sp>
        <p:nvSpPr>
          <p:cNvPr id="62" name="TextBox 61"/>
          <p:cNvSpPr txBox="1"/>
          <p:nvPr/>
        </p:nvSpPr>
        <p:spPr>
          <a:xfrm>
            <a:off x="0" y="53211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INTERNATIONAL LAW BASIS FOR REALISATION OF THE PRINCIPLE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TRANSPARENCY IN ELECTIONS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3" name="Рисунок 7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800" y="3867894"/>
            <a:ext cx="2339752" cy="1316111"/>
          </a:xfrm>
          <a:prstGeom prst="rect">
            <a:avLst/>
          </a:prstGeom>
        </p:spPr>
      </p:pic>
      <p:sp>
        <p:nvSpPr>
          <p:cNvPr id="33" name="Скругленный прямоугольник 32"/>
          <p:cNvSpPr/>
          <p:nvPr/>
        </p:nvSpPr>
        <p:spPr>
          <a:xfrm>
            <a:off x="4804080" y="1707654"/>
            <a:ext cx="4099920" cy="2232248"/>
          </a:xfrm>
          <a:prstGeom prst="roundRect">
            <a:avLst>
              <a:gd name="adj" fmla="val 8960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240000" y="1707654"/>
            <a:ext cx="4115976" cy="2232248"/>
          </a:xfrm>
          <a:prstGeom prst="roundRect">
            <a:avLst>
              <a:gd name="adj" fmla="val 8070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TextBox 34"/>
          <p:cNvSpPr txBox="1"/>
          <p:nvPr/>
        </p:nvSpPr>
        <p:spPr>
          <a:xfrm>
            <a:off x="251521" y="1851670"/>
            <a:ext cx="405890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6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lnSpc>
                <a:spcPts val="1800"/>
              </a:lnSpc>
            </a:pPr>
            <a:r>
              <a:rPr lang="en-US" sz="1400" dirty="0" smtClean="0">
                <a:solidFill>
                  <a:schemeClr val="bg1"/>
                </a:solidFill>
              </a:rPr>
              <a:t>CIS CONVENTION ON STANDARTS OF DEMOCRATIC ELECTIONS.</a:t>
            </a:r>
          </a:p>
          <a:p>
            <a:pPr>
              <a:lnSpc>
                <a:spcPts val="1800"/>
              </a:lnSpc>
            </a:pPr>
            <a:endParaRPr lang="en-US" sz="1400" dirty="0" smtClean="0">
              <a:solidFill>
                <a:schemeClr val="bg1"/>
              </a:solidFill>
            </a:endParaRPr>
          </a:p>
          <a:p>
            <a:pPr>
              <a:lnSpc>
                <a:spcPts val="1800"/>
              </a:lnSpc>
            </a:pPr>
            <a:r>
              <a:rPr lang="en-US" sz="1400" dirty="0" smtClean="0">
                <a:solidFill>
                  <a:schemeClr val="bg1"/>
                </a:solidFill>
              </a:rPr>
              <a:t>CIS DECLARATION ON PRINCIPLES FOR INTERNATIONAL OBSERVATION.</a:t>
            </a:r>
          </a:p>
          <a:p>
            <a:pPr>
              <a:lnSpc>
                <a:spcPts val="1800"/>
              </a:lnSpc>
            </a:pPr>
            <a:endParaRPr lang="en-US" sz="1400" dirty="0">
              <a:solidFill>
                <a:schemeClr val="bg1"/>
              </a:solidFill>
            </a:endParaRPr>
          </a:p>
          <a:p>
            <a:pPr>
              <a:lnSpc>
                <a:spcPts val="1800"/>
              </a:lnSpc>
            </a:pPr>
            <a:r>
              <a:rPr lang="en-US" sz="1400" dirty="0" smtClean="0">
                <a:solidFill>
                  <a:schemeClr val="bg1"/>
                </a:solidFill>
              </a:rPr>
              <a:t>CIS RECOMMENDATION FOR INTERNATIONAL OBSERVERS.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860031" y="2189351"/>
            <a:ext cx="3967421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6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pPr>
              <a:lnSpc>
                <a:spcPts val="1800"/>
              </a:lnSpc>
            </a:pPr>
            <a:r>
              <a:rPr lang="en-US" sz="1400" dirty="0" smtClean="0">
                <a:solidFill>
                  <a:schemeClr val="bg1"/>
                </a:solidFill>
              </a:rPr>
              <a:t>VENICE COMMISSION</a:t>
            </a:r>
          </a:p>
          <a:p>
            <a:pPr>
              <a:lnSpc>
                <a:spcPts val="1800"/>
              </a:lnSpc>
            </a:pPr>
            <a:r>
              <a:rPr lang="en-US" sz="1400" dirty="0" smtClean="0">
                <a:solidFill>
                  <a:schemeClr val="bg1"/>
                </a:solidFill>
              </a:rPr>
              <a:t>“CODE OF GOOD PRACTICE…”</a:t>
            </a:r>
          </a:p>
          <a:p>
            <a:pPr>
              <a:lnSpc>
                <a:spcPts val="1800"/>
              </a:lnSpc>
            </a:pPr>
            <a:endParaRPr lang="en-US" sz="1400" dirty="0" smtClean="0">
              <a:solidFill>
                <a:schemeClr val="bg1"/>
              </a:solidFill>
            </a:endParaRPr>
          </a:p>
          <a:p>
            <a:pPr>
              <a:lnSpc>
                <a:spcPts val="1800"/>
              </a:lnSpc>
            </a:pPr>
            <a:endParaRPr lang="en-US" sz="1400" dirty="0">
              <a:solidFill>
                <a:schemeClr val="bg1"/>
              </a:solidFill>
            </a:endParaRPr>
          </a:p>
          <a:p>
            <a:pPr>
              <a:lnSpc>
                <a:spcPts val="1800"/>
              </a:lnSpc>
            </a:pPr>
            <a:r>
              <a:rPr lang="en-US" sz="1400" dirty="0" smtClean="0">
                <a:solidFill>
                  <a:schemeClr val="bg1"/>
                </a:solidFill>
              </a:rPr>
              <a:t>SOME RECOMMENDATIONS OF PASE.</a:t>
            </a:r>
            <a:endParaRPr lang="en-US" sz="1400" dirty="0">
              <a:solidFill>
                <a:schemeClr val="bg1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4492761" y="1563638"/>
            <a:ext cx="158478" cy="357986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bg1">
                  <a:lumMod val="75000"/>
                </a:schemeClr>
              </a:gs>
            </a:gsLst>
            <a:lin ang="2700000" scaled="1"/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Равнобедренный треугольник 39"/>
          <p:cNvSpPr/>
          <p:nvPr/>
        </p:nvSpPr>
        <p:spPr>
          <a:xfrm rot="5400000">
            <a:off x="4754748" y="1066438"/>
            <a:ext cx="155366" cy="468052"/>
          </a:xfrm>
          <a:prstGeom prst="triangle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1" name="Равнобедренный треугольник 40"/>
          <p:cNvSpPr/>
          <p:nvPr/>
        </p:nvSpPr>
        <p:spPr>
          <a:xfrm rot="16200000">
            <a:off x="4290122" y="1072344"/>
            <a:ext cx="155366" cy="468052"/>
          </a:xfrm>
          <a:prstGeom prst="triangl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6" name="TextBox 45"/>
          <p:cNvSpPr txBox="1"/>
          <p:nvPr/>
        </p:nvSpPr>
        <p:spPr>
          <a:xfrm>
            <a:off x="3480960" y="1122298"/>
            <a:ext cx="574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Freestyle Script" panose="030804020302050B0404" pitchFamily="66" charset="0"/>
              </a:rPr>
              <a:t>EAST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037646" y="1107668"/>
            <a:ext cx="59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Freestyle Script" panose="030804020302050B0404" pitchFamily="66" charset="0"/>
              </a:rPr>
              <a:t>WEST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8" name="Овал 47"/>
          <p:cNvSpPr/>
          <p:nvPr/>
        </p:nvSpPr>
        <p:spPr>
          <a:xfrm rot="1955503">
            <a:off x="4515354" y="1233355"/>
            <a:ext cx="138011" cy="137163"/>
          </a:xfrm>
          <a:prstGeom prst="ellipse">
            <a:avLst/>
          </a:prstGeom>
          <a:solidFill>
            <a:srgbClr val="FF0000"/>
          </a:solidFill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4011590" y="875496"/>
            <a:ext cx="11208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VIEN</a:t>
            </a:r>
            <a:r>
              <a:rPr lang="en-US" sz="2000" b="1" dirty="0">
                <a:solidFill>
                  <a:srgbClr val="FF0000"/>
                </a:solidFill>
              </a:rPr>
              <a:t>N</a:t>
            </a:r>
            <a:r>
              <a:rPr lang="en-US" sz="2000" b="1" dirty="0" smtClean="0">
                <a:solidFill>
                  <a:srgbClr val="FF0000"/>
                </a:solidFill>
              </a:rPr>
              <a:t>A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7902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Скругленный прямоугольник 36"/>
          <p:cNvSpPr/>
          <p:nvPr/>
        </p:nvSpPr>
        <p:spPr>
          <a:xfrm>
            <a:off x="3793856" y="3219870"/>
            <a:ext cx="1692000" cy="43200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75000">
                <a:schemeClr val="tx1">
                  <a:lumMod val="50000"/>
                  <a:lumOff val="50000"/>
                </a:schemeClr>
              </a:gs>
              <a:gs pos="24000">
                <a:schemeClr val="tx1">
                  <a:lumMod val="50000"/>
                  <a:lumOff val="50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28575" cmpd="sng">
            <a:noFill/>
            <a:prstDash val="solid"/>
          </a:ln>
          <a:effectLst/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3793856" y="1419622"/>
            <a:ext cx="1692000" cy="82800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75000">
                <a:schemeClr val="tx1">
                  <a:lumMod val="50000"/>
                  <a:lumOff val="50000"/>
                </a:schemeClr>
              </a:gs>
              <a:gs pos="24000">
                <a:schemeClr val="tx1">
                  <a:lumMod val="50000"/>
                  <a:lumOff val="50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28575" cmpd="sng">
            <a:noFill/>
            <a:prstDash val="solid"/>
          </a:ln>
          <a:effectLst/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трелка вниз 33"/>
          <p:cNvSpPr/>
          <p:nvPr/>
        </p:nvSpPr>
        <p:spPr>
          <a:xfrm rot="5400000" flipH="1">
            <a:off x="5938160" y="1064594"/>
            <a:ext cx="216025" cy="786171"/>
          </a:xfrm>
          <a:prstGeom prst="downArrow">
            <a:avLst/>
          </a:prstGeom>
          <a:solidFill>
            <a:srgbClr val="FF0000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низ 34"/>
          <p:cNvSpPr/>
          <p:nvPr/>
        </p:nvSpPr>
        <p:spPr>
          <a:xfrm rot="5400000" flipH="1">
            <a:off x="5938159" y="1726294"/>
            <a:ext cx="216025" cy="786172"/>
          </a:xfrm>
          <a:prstGeom prst="downArrow">
            <a:avLst/>
          </a:prstGeom>
          <a:solidFill>
            <a:srgbClr val="FF0000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низ 3"/>
          <p:cNvSpPr/>
          <p:nvPr/>
        </p:nvSpPr>
        <p:spPr>
          <a:xfrm rot="16200000">
            <a:off x="3109505" y="1064594"/>
            <a:ext cx="216025" cy="786171"/>
          </a:xfrm>
          <a:prstGeom prst="downArrow">
            <a:avLst/>
          </a:prstGeom>
          <a:solidFill>
            <a:srgbClr val="FF0000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Стрелка вниз 80"/>
          <p:cNvSpPr/>
          <p:nvPr/>
        </p:nvSpPr>
        <p:spPr>
          <a:xfrm rot="16200000">
            <a:off x="3109504" y="1726294"/>
            <a:ext cx="216025" cy="786172"/>
          </a:xfrm>
          <a:prstGeom prst="downArrow">
            <a:avLst/>
          </a:prstGeom>
          <a:solidFill>
            <a:srgbClr val="FF0000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6241532" y="1923678"/>
            <a:ext cx="2736000" cy="82800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75000">
                <a:schemeClr val="tx1">
                  <a:lumMod val="50000"/>
                  <a:lumOff val="50000"/>
                </a:schemeClr>
              </a:gs>
              <a:gs pos="24000">
                <a:schemeClr val="tx1">
                  <a:lumMod val="50000"/>
                  <a:lumOff val="50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28575" cmpd="sng">
            <a:noFill/>
            <a:prstDash val="solid"/>
          </a:ln>
          <a:effectLst/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6241532" y="1041631"/>
            <a:ext cx="2736000" cy="82800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75000">
                <a:schemeClr val="tx1">
                  <a:lumMod val="50000"/>
                  <a:lumOff val="50000"/>
                </a:schemeClr>
              </a:gs>
              <a:gs pos="24000">
                <a:schemeClr val="tx1">
                  <a:lumMod val="50000"/>
                  <a:lumOff val="50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28575" cmpd="sng">
            <a:noFill/>
            <a:prstDash val="solid"/>
          </a:ln>
          <a:effectLst/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177077" y="1923678"/>
            <a:ext cx="2736000" cy="82800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75000">
                <a:schemeClr val="tx1">
                  <a:lumMod val="50000"/>
                  <a:lumOff val="50000"/>
                </a:schemeClr>
              </a:gs>
              <a:gs pos="24000">
                <a:schemeClr val="tx1">
                  <a:lumMod val="50000"/>
                  <a:lumOff val="50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28575" cmpd="sng">
            <a:noFill/>
            <a:prstDash val="solid"/>
          </a:ln>
          <a:effectLst/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77077" y="1041631"/>
            <a:ext cx="2736000" cy="82800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75000">
                <a:schemeClr val="tx1">
                  <a:lumMod val="50000"/>
                  <a:lumOff val="50000"/>
                </a:schemeClr>
              </a:gs>
              <a:gs pos="24000">
                <a:schemeClr val="tx1">
                  <a:lumMod val="50000"/>
                  <a:lumOff val="50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28575" cmpd="sng">
            <a:noFill/>
            <a:prstDash val="solid"/>
          </a:ln>
          <a:effectLst/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3" name="Рисунок 7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4058487"/>
            <a:ext cx="2339752" cy="1316111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3677168" y="1565379"/>
            <a:ext cx="189464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ru-RU"/>
            </a:defPPr>
            <a:lvl1pPr algn="ct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REFERENDUM</a:t>
            </a:r>
          </a:p>
          <a:p>
            <a:r>
              <a:rPr lang="en-US" dirty="0"/>
              <a:t>RESULTS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6223847" y="1273015"/>
            <a:ext cx="2697893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ru-RU"/>
            </a:defPPr>
            <a:lvl1pPr algn="ct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ID-DOCUMENTS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179513" y="2197201"/>
            <a:ext cx="2736304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ru-RU"/>
            </a:defPPr>
            <a:lvl1pPr algn="ct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ENGLAND and WALES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6206943" y="2058983"/>
            <a:ext cx="2685537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ru-RU"/>
            </a:defPPr>
            <a:lvl1pPr algn="ct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COMMON EALTH</a:t>
            </a:r>
          </a:p>
          <a:p>
            <a:r>
              <a:rPr lang="en-US" dirty="0"/>
              <a:t>OF NATION and EU</a:t>
            </a:r>
          </a:p>
        </p:txBody>
      </p:sp>
      <p:sp>
        <p:nvSpPr>
          <p:cNvPr id="5" name="Стрелка вниз 4"/>
          <p:cNvSpPr/>
          <p:nvPr/>
        </p:nvSpPr>
        <p:spPr>
          <a:xfrm>
            <a:off x="4135800" y="2427734"/>
            <a:ext cx="1008112" cy="627269"/>
          </a:xfrm>
          <a:prstGeom prst="downArrow">
            <a:avLst/>
          </a:prstGeom>
          <a:solidFill>
            <a:srgbClr val="FF0000"/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TextBox 85"/>
          <p:cNvSpPr txBox="1"/>
          <p:nvPr/>
        </p:nvSpPr>
        <p:spPr>
          <a:xfrm>
            <a:off x="3915626" y="3282538"/>
            <a:ext cx="1448462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ru-RU"/>
            </a:defPPr>
            <a:lvl1pPr algn="ct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OUT COME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977279" y="4312716"/>
            <a:ext cx="5040560" cy="760844"/>
          </a:xfrm>
          <a:prstGeom prst="roundRect">
            <a:avLst/>
          </a:prstGeom>
          <a:gradFill>
            <a:gsLst>
              <a:gs pos="0">
                <a:schemeClr val="bg1">
                  <a:lumMod val="75000"/>
                  <a:alpha val="10000"/>
                </a:schemeClr>
              </a:gs>
              <a:gs pos="75000">
                <a:schemeClr val="bg1">
                  <a:alpha val="73000"/>
                </a:schemeClr>
              </a:gs>
              <a:gs pos="24000">
                <a:schemeClr val="bg1">
                  <a:alpha val="72000"/>
                </a:schemeClr>
              </a:gs>
              <a:gs pos="100000">
                <a:schemeClr val="bg1">
                  <a:lumMod val="75000"/>
                  <a:alpha val="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052721" y="4506674"/>
            <a:ext cx="5038559" cy="3693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dirty="0" smtClean="0"/>
              <a:t>  I. REFERENDUM DID NOT REACH ITS GOAL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67544" y="1288449"/>
            <a:ext cx="2316393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ru-RU"/>
            </a:defPPr>
            <a:lvl1pPr algn="ct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POST OFFICE</a:t>
            </a:r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848" b="20364"/>
          <a:stretch/>
        </p:blipFill>
        <p:spPr>
          <a:xfrm>
            <a:off x="63" y="337"/>
            <a:ext cx="9144000" cy="974463"/>
          </a:xfrm>
          <a:prstGeom prst="rect">
            <a:avLst/>
          </a:prstGeom>
        </p:spPr>
      </p:pic>
      <p:sp>
        <p:nvSpPr>
          <p:cNvPr id="62" name="TextBox 61"/>
          <p:cNvSpPr txBox="1"/>
          <p:nvPr/>
        </p:nvSpPr>
        <p:spPr>
          <a:xfrm>
            <a:off x="0" y="29525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ELECTION Vs CREDIBILITY (electoral credibility)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SCOTLAND REFERENDUM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18 - </a:t>
            </a:r>
            <a:r>
              <a:rPr lang="en-US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september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2014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6509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Рисунок 2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848" b="20364"/>
          <a:stretch/>
        </p:blipFill>
        <p:spPr>
          <a:xfrm>
            <a:off x="63" y="336"/>
            <a:ext cx="9144000" cy="922993"/>
          </a:xfrm>
          <a:prstGeom prst="rect">
            <a:avLst/>
          </a:prstGeom>
        </p:spPr>
      </p:pic>
      <p:sp>
        <p:nvSpPr>
          <p:cNvPr id="28" name="Скругленный прямоугольник 27"/>
          <p:cNvSpPr/>
          <p:nvPr/>
        </p:nvSpPr>
        <p:spPr>
          <a:xfrm>
            <a:off x="3793856" y="1599550"/>
            <a:ext cx="1692000" cy="1044208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75000">
                <a:schemeClr val="tx1">
                  <a:lumMod val="50000"/>
                  <a:lumOff val="50000"/>
                </a:schemeClr>
              </a:gs>
              <a:gs pos="24000">
                <a:schemeClr val="tx1">
                  <a:lumMod val="50000"/>
                  <a:lumOff val="50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28575" cmpd="sng">
            <a:noFill/>
            <a:prstDash val="solid"/>
          </a:ln>
          <a:effectLst/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Стрелка вниз 28"/>
          <p:cNvSpPr/>
          <p:nvPr/>
        </p:nvSpPr>
        <p:spPr>
          <a:xfrm rot="5400000" flipH="1">
            <a:off x="5938160" y="1350573"/>
            <a:ext cx="216025" cy="786171"/>
          </a:xfrm>
          <a:prstGeom prst="downArrow">
            <a:avLst/>
          </a:prstGeom>
          <a:solidFill>
            <a:srgbClr val="FF0000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низ 30"/>
          <p:cNvSpPr/>
          <p:nvPr/>
        </p:nvSpPr>
        <p:spPr>
          <a:xfrm rot="5400000" flipH="1">
            <a:off x="5868627" y="2140184"/>
            <a:ext cx="216025" cy="647107"/>
          </a:xfrm>
          <a:prstGeom prst="downArrow">
            <a:avLst/>
          </a:prstGeom>
          <a:solidFill>
            <a:srgbClr val="FF0000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Стрелка вниз 31"/>
          <p:cNvSpPr/>
          <p:nvPr/>
        </p:nvSpPr>
        <p:spPr>
          <a:xfrm rot="16200000">
            <a:off x="3109505" y="1350572"/>
            <a:ext cx="216025" cy="786171"/>
          </a:xfrm>
          <a:prstGeom prst="downArrow">
            <a:avLst/>
          </a:prstGeom>
          <a:solidFill>
            <a:srgbClr val="FF0000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Стрелка вниз 32"/>
          <p:cNvSpPr/>
          <p:nvPr/>
        </p:nvSpPr>
        <p:spPr>
          <a:xfrm rot="16200000">
            <a:off x="3109504" y="2070651"/>
            <a:ext cx="216025" cy="786172"/>
          </a:xfrm>
          <a:prstGeom prst="downArrow">
            <a:avLst/>
          </a:prstGeom>
          <a:solidFill>
            <a:srgbClr val="FF0000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6241532" y="2173382"/>
            <a:ext cx="2736000" cy="111684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75000">
                <a:schemeClr val="tx1">
                  <a:lumMod val="50000"/>
                  <a:lumOff val="50000"/>
                </a:schemeClr>
              </a:gs>
              <a:gs pos="24000">
                <a:schemeClr val="tx1">
                  <a:lumMod val="50000"/>
                  <a:lumOff val="50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28575" cmpd="sng">
            <a:noFill/>
            <a:prstDash val="solid"/>
          </a:ln>
          <a:effectLst/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6241532" y="974212"/>
            <a:ext cx="2736000" cy="1021474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75000">
                <a:schemeClr val="tx1">
                  <a:lumMod val="50000"/>
                  <a:lumOff val="50000"/>
                </a:schemeClr>
              </a:gs>
              <a:gs pos="24000">
                <a:schemeClr val="tx1">
                  <a:lumMod val="50000"/>
                  <a:lumOff val="50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28575" cmpd="sng">
            <a:noFill/>
            <a:prstDash val="solid"/>
          </a:ln>
          <a:effectLst/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249084" y="2211710"/>
            <a:ext cx="2736000" cy="82800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75000">
                <a:schemeClr val="tx1">
                  <a:lumMod val="50000"/>
                  <a:lumOff val="50000"/>
                </a:schemeClr>
              </a:gs>
              <a:gs pos="24000">
                <a:schemeClr val="tx1">
                  <a:lumMod val="50000"/>
                  <a:lumOff val="50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28575" cmpd="sng">
            <a:noFill/>
            <a:prstDash val="solid"/>
          </a:ln>
          <a:effectLst/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251520" y="1070949"/>
            <a:ext cx="2736000" cy="82800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75000">
                <a:schemeClr val="tx1">
                  <a:lumMod val="50000"/>
                  <a:lumOff val="50000"/>
                </a:schemeClr>
              </a:gs>
              <a:gs pos="24000">
                <a:schemeClr val="tx1">
                  <a:lumMod val="50000"/>
                  <a:lumOff val="50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28575" cmpd="sng">
            <a:noFill/>
            <a:prstDash val="solid"/>
          </a:ln>
          <a:effectLst/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/>
          </a:p>
        </p:txBody>
      </p:sp>
      <p:sp>
        <p:nvSpPr>
          <p:cNvPr id="38" name="Стрелка вниз 37"/>
          <p:cNvSpPr/>
          <p:nvPr/>
        </p:nvSpPr>
        <p:spPr>
          <a:xfrm>
            <a:off x="4135800" y="2880585"/>
            <a:ext cx="1008112" cy="627269"/>
          </a:xfrm>
          <a:prstGeom prst="downArrow">
            <a:avLst/>
          </a:prstGeom>
          <a:solidFill>
            <a:srgbClr val="FF0000"/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2" name="TextBox 61"/>
          <p:cNvSpPr txBox="1"/>
          <p:nvPr/>
        </p:nvSpPr>
        <p:spPr>
          <a:xfrm>
            <a:off x="0" y="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ELECTION VS CREDIBILITY (electoral credibility)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ELECTIONS IN GERMANY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22 - </a:t>
            </a:r>
            <a:r>
              <a:rPr lang="en-US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september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2013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3" name="Рисунок 7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4058487"/>
            <a:ext cx="2339752" cy="1316111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3895072" y="1795030"/>
            <a:ext cx="1489568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ru-RU"/>
            </a:defPPr>
            <a:lvl1pPr algn="ct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ELECTION</a:t>
            </a:r>
          </a:p>
          <a:p>
            <a:r>
              <a:rPr lang="en-US" dirty="0"/>
              <a:t>RESULTS</a:t>
            </a:r>
          </a:p>
        </p:txBody>
      </p:sp>
      <p:sp>
        <p:nvSpPr>
          <p:cNvPr id="75" name="TextBox 74"/>
          <p:cNvSpPr txBox="1"/>
          <p:nvPr/>
        </p:nvSpPr>
        <p:spPr>
          <a:xfrm>
            <a:off x="6300193" y="1011364"/>
            <a:ext cx="2615340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ru-RU"/>
            </a:defPPr>
            <a:lvl1pPr algn="ct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sz="1400" dirty="0" smtClean="0"/>
              <a:t>NON-TRANSPARENCY</a:t>
            </a:r>
          </a:p>
          <a:p>
            <a:r>
              <a:rPr lang="en-US" sz="1400" dirty="0" smtClean="0"/>
              <a:t>OF SOURCING OF THE ELECTORAL CAMPAIGN FUNDS (EXPENDITURES)</a:t>
            </a:r>
            <a:endParaRPr lang="en-US" sz="1400" dirty="0"/>
          </a:p>
        </p:txBody>
      </p:sp>
      <p:sp>
        <p:nvSpPr>
          <p:cNvPr id="77" name="TextBox 76"/>
          <p:cNvSpPr txBox="1"/>
          <p:nvPr/>
        </p:nvSpPr>
        <p:spPr>
          <a:xfrm>
            <a:off x="251520" y="2283718"/>
            <a:ext cx="2736304" cy="7386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ru-RU"/>
            </a:defPPr>
            <a:lvl1pPr algn="ct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sz="1400" dirty="0" smtClean="0"/>
              <a:t>EQUALITY IN MEDIA COVERAGE / EQUALITY</a:t>
            </a:r>
          </a:p>
          <a:p>
            <a:r>
              <a:rPr lang="en-US" sz="1400" dirty="0" smtClean="0"/>
              <a:t>IN ACCESS TO MEDIA</a:t>
            </a:r>
            <a:endParaRPr lang="en-US" sz="1400" dirty="0"/>
          </a:p>
        </p:txBody>
      </p:sp>
      <p:sp>
        <p:nvSpPr>
          <p:cNvPr id="79" name="TextBox 78"/>
          <p:cNvSpPr txBox="1"/>
          <p:nvPr/>
        </p:nvSpPr>
        <p:spPr>
          <a:xfrm>
            <a:off x="6308389" y="2276167"/>
            <a:ext cx="2607144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ru-RU"/>
            </a:defPPr>
            <a:lvl1pPr algn="ct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sz="1400" dirty="0" smtClean="0"/>
              <a:t>THE RIGHT TO ENDORSE COMPLAINTS ON VIOLATIONS</a:t>
            </a:r>
          </a:p>
          <a:p>
            <a:r>
              <a:rPr lang="en-US" sz="1400" dirty="0" smtClean="0"/>
              <a:t>(TO CLAIM VIOLATIONS)</a:t>
            </a:r>
            <a:endParaRPr lang="en-US" sz="1400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977279" y="4312716"/>
            <a:ext cx="5040560" cy="760844"/>
          </a:xfrm>
          <a:prstGeom prst="roundRect">
            <a:avLst/>
          </a:prstGeom>
          <a:gradFill>
            <a:gsLst>
              <a:gs pos="0">
                <a:schemeClr val="bg1">
                  <a:lumMod val="75000"/>
                  <a:alpha val="10000"/>
                </a:schemeClr>
              </a:gs>
              <a:gs pos="75000">
                <a:schemeClr val="bg1">
                  <a:alpha val="73000"/>
                </a:schemeClr>
              </a:gs>
              <a:gs pos="24000">
                <a:schemeClr val="bg1">
                  <a:alpha val="72000"/>
                </a:schemeClr>
              </a:gs>
              <a:gs pos="100000">
                <a:schemeClr val="bg1">
                  <a:lumMod val="75000"/>
                  <a:alpha val="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2142776" y="4371950"/>
            <a:ext cx="39613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I. THE PREMARCKED RESULTS</a:t>
            </a:r>
          </a:p>
          <a:p>
            <a:r>
              <a:rPr lang="en-US" dirty="0" smtClean="0"/>
              <a:t> II. THE FLUCTUATING MANDATES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467544" y="1210255"/>
            <a:ext cx="2316393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ru-RU"/>
            </a:defPPr>
            <a:lvl1pPr algn="ct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sz="1600" dirty="0" smtClean="0"/>
              <a:t>DISTRIBUTION</a:t>
            </a:r>
          </a:p>
          <a:p>
            <a:r>
              <a:rPr lang="en-US" sz="1600" dirty="0" smtClean="0"/>
              <a:t>OF SEATS</a:t>
            </a:r>
            <a:endParaRPr lang="en-US" sz="1600" dirty="0"/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3793856" y="3651870"/>
            <a:ext cx="1692000" cy="43200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75000">
                <a:schemeClr val="tx1">
                  <a:lumMod val="50000"/>
                  <a:lumOff val="50000"/>
                </a:schemeClr>
              </a:gs>
              <a:gs pos="24000">
                <a:schemeClr val="tx1">
                  <a:lumMod val="50000"/>
                  <a:lumOff val="50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28575" cmpd="sng">
            <a:noFill/>
            <a:prstDash val="solid"/>
          </a:ln>
          <a:effectLst/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6" name="TextBox 85"/>
          <p:cNvSpPr txBox="1"/>
          <p:nvPr/>
        </p:nvSpPr>
        <p:spPr>
          <a:xfrm>
            <a:off x="3817120" y="3706854"/>
            <a:ext cx="1615471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>
            <a:defPPr>
              <a:defRPr lang="ru-RU"/>
            </a:defPPr>
            <a:lvl1pPr algn="ct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OUT COME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7713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" name="Рисунок 7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848" b="20364"/>
          <a:stretch/>
        </p:blipFill>
        <p:spPr>
          <a:xfrm>
            <a:off x="63" y="336"/>
            <a:ext cx="9144000" cy="922993"/>
          </a:xfrm>
          <a:prstGeom prst="rect">
            <a:avLst/>
          </a:prstGeom>
        </p:spPr>
      </p:pic>
      <p:sp>
        <p:nvSpPr>
          <p:cNvPr id="27" name="TextBox 26"/>
          <p:cNvSpPr txBox="1"/>
          <p:nvPr/>
        </p:nvSpPr>
        <p:spPr>
          <a:xfrm>
            <a:off x="0" y="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ELECTION </a:t>
            </a:r>
            <a:r>
              <a:rPr lang="en-US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Vs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CREDIBILITY (electoral credibility)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ELECTIONS IN 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MOLDOVA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30 - </a:t>
            </a:r>
            <a:r>
              <a:rPr lang="en-US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november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2014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3780567" y="1031463"/>
            <a:ext cx="1714535" cy="812078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75000">
                <a:schemeClr val="tx1">
                  <a:lumMod val="50000"/>
                  <a:lumOff val="50000"/>
                </a:schemeClr>
              </a:gs>
              <a:gs pos="24000">
                <a:schemeClr val="tx1">
                  <a:lumMod val="50000"/>
                  <a:lumOff val="50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28575" cmpd="sng">
            <a:noFill/>
            <a:prstDash val="solid"/>
          </a:ln>
          <a:effectLst/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0" name="Рисунок 3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4058487"/>
            <a:ext cx="2339752" cy="1316111"/>
          </a:xfrm>
          <a:prstGeom prst="rect">
            <a:avLst/>
          </a:prstGeom>
        </p:spPr>
      </p:pic>
      <p:sp>
        <p:nvSpPr>
          <p:cNvPr id="41" name="TextBox 40"/>
          <p:cNvSpPr txBox="1"/>
          <p:nvPr/>
        </p:nvSpPr>
        <p:spPr>
          <a:xfrm>
            <a:off x="3910440" y="1114337"/>
            <a:ext cx="148956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ELECTION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RESULTS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179513" y="3075808"/>
            <a:ext cx="2733564" cy="864094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75000">
                <a:schemeClr val="tx1">
                  <a:lumMod val="50000"/>
                  <a:lumOff val="50000"/>
                </a:schemeClr>
              </a:gs>
              <a:gs pos="24000">
                <a:schemeClr val="tx1">
                  <a:lumMod val="50000"/>
                  <a:lumOff val="50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28575" cmpd="sng">
            <a:noFill/>
            <a:prstDash val="solid"/>
          </a:ln>
          <a:effectLst/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TextBox 42"/>
          <p:cNvSpPr txBox="1"/>
          <p:nvPr/>
        </p:nvSpPr>
        <p:spPr>
          <a:xfrm>
            <a:off x="611561" y="3303165"/>
            <a:ext cx="201622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25 </a:t>
            </a:r>
            <a:r>
              <a:rPr lang="en-U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pecs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Стрелка вниз 43"/>
          <p:cNvSpPr/>
          <p:nvPr/>
        </p:nvSpPr>
        <p:spPr>
          <a:xfrm>
            <a:off x="1430055" y="2725176"/>
            <a:ext cx="216025" cy="331465"/>
          </a:xfrm>
          <a:prstGeom prst="downArrow">
            <a:avLst/>
          </a:prstGeom>
          <a:solidFill>
            <a:srgbClr val="FF0000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Скругленный прямоугольник 44"/>
          <p:cNvSpPr/>
          <p:nvPr/>
        </p:nvSpPr>
        <p:spPr>
          <a:xfrm>
            <a:off x="6254548" y="3019713"/>
            <a:ext cx="2728989" cy="864096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75000">
                <a:schemeClr val="tx1">
                  <a:lumMod val="50000"/>
                  <a:lumOff val="50000"/>
                </a:schemeClr>
              </a:gs>
              <a:gs pos="24000">
                <a:schemeClr val="tx1">
                  <a:lumMod val="50000"/>
                  <a:lumOff val="50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28575" cmpd="sng">
            <a:noFill/>
            <a:prstDash val="solid"/>
          </a:ln>
          <a:effectLst/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Стрелка вниз 45"/>
          <p:cNvSpPr/>
          <p:nvPr/>
        </p:nvSpPr>
        <p:spPr>
          <a:xfrm>
            <a:off x="4116618" y="3845264"/>
            <a:ext cx="1008112" cy="411245"/>
          </a:xfrm>
          <a:prstGeom prst="downArrow">
            <a:avLst/>
          </a:prstGeom>
          <a:solidFill>
            <a:srgbClr val="FF0000"/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3330133" y="4299942"/>
            <a:ext cx="2485185" cy="792088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75000">
                <a:schemeClr val="tx1">
                  <a:lumMod val="50000"/>
                  <a:lumOff val="50000"/>
                </a:schemeClr>
              </a:gs>
              <a:gs pos="24000">
                <a:schemeClr val="tx1">
                  <a:lumMod val="50000"/>
                  <a:lumOff val="50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28575" cmpd="sng">
            <a:noFill/>
            <a:prstDash val="solid"/>
          </a:ln>
          <a:effectLst/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TextBox 49"/>
          <p:cNvSpPr txBox="1"/>
          <p:nvPr/>
        </p:nvSpPr>
        <p:spPr>
          <a:xfrm>
            <a:off x="3114933" y="4358833"/>
            <a:ext cx="2924661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73 311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by calculations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179512" y="1995688"/>
            <a:ext cx="2736304" cy="812078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75000">
                <a:schemeClr val="tx1">
                  <a:lumMod val="50000"/>
                  <a:lumOff val="50000"/>
                </a:schemeClr>
              </a:gs>
              <a:gs pos="24000">
                <a:schemeClr val="tx1">
                  <a:lumMod val="50000"/>
                  <a:lumOff val="50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28575" cmpd="sng">
            <a:noFill/>
            <a:prstDash val="solid"/>
          </a:ln>
          <a:effectLst/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2" name="TextBox 51"/>
          <p:cNvSpPr txBox="1"/>
          <p:nvPr/>
        </p:nvSpPr>
        <p:spPr>
          <a:xfrm>
            <a:off x="467544" y="2033722"/>
            <a:ext cx="2316393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ITALY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250 000</a:t>
            </a:r>
          </a:p>
          <a:p>
            <a:pPr algn="ctr"/>
            <a:r>
              <a:rPr lang="en-US" sz="1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en-US" sz="1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oldovian</a:t>
            </a:r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citrens</a:t>
            </a:r>
            <a:endParaRPr 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3625232" y="987574"/>
            <a:ext cx="2026888" cy="936103"/>
          </a:xfrm>
          <a:prstGeom prst="rect">
            <a:avLst/>
          </a:prstGeom>
          <a:noFill/>
          <a:ln w="19050">
            <a:solidFill>
              <a:srgbClr val="00377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5" name="Прямоугольник с двумя скругленными противолежащими углами 54"/>
          <p:cNvSpPr/>
          <p:nvPr/>
        </p:nvSpPr>
        <p:spPr>
          <a:xfrm>
            <a:off x="3582938" y="2211710"/>
            <a:ext cx="2041515" cy="477632"/>
          </a:xfrm>
          <a:prstGeom prst="round2DiagRect">
            <a:avLst/>
          </a:prstGeom>
          <a:solidFill>
            <a:schemeClr val="bg1"/>
          </a:solidFill>
          <a:ln w="25400">
            <a:solidFill>
              <a:srgbClr val="00377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6" name="TextBox 55"/>
          <p:cNvSpPr txBox="1"/>
          <p:nvPr/>
        </p:nvSpPr>
        <p:spPr>
          <a:xfrm>
            <a:off x="3847488" y="2317859"/>
            <a:ext cx="161547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 smtClean="0">
                <a:solidFill>
                  <a:srgbClr val="00377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MOLDOVA</a:t>
            </a:r>
            <a:endParaRPr lang="en-US" b="1" dirty="0">
              <a:solidFill>
                <a:srgbClr val="00377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4" name="Стрелка вниз 63"/>
          <p:cNvSpPr/>
          <p:nvPr/>
        </p:nvSpPr>
        <p:spPr>
          <a:xfrm>
            <a:off x="7528870" y="2700557"/>
            <a:ext cx="216025" cy="331465"/>
          </a:xfrm>
          <a:prstGeom prst="downArrow">
            <a:avLst/>
          </a:prstGeom>
          <a:solidFill>
            <a:srgbClr val="FF0000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Скругленный прямоугольник 64"/>
          <p:cNvSpPr/>
          <p:nvPr/>
        </p:nvSpPr>
        <p:spPr>
          <a:xfrm>
            <a:off x="6247234" y="1992551"/>
            <a:ext cx="2736304" cy="812078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75000">
                <a:schemeClr val="tx1">
                  <a:lumMod val="50000"/>
                  <a:lumOff val="50000"/>
                </a:schemeClr>
              </a:gs>
              <a:gs pos="24000">
                <a:schemeClr val="tx1">
                  <a:lumMod val="50000"/>
                  <a:lumOff val="50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28575" cmpd="sng">
            <a:noFill/>
            <a:prstDash val="solid"/>
          </a:ln>
          <a:effectLst/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TextBox 65"/>
          <p:cNvSpPr txBox="1"/>
          <p:nvPr/>
        </p:nvSpPr>
        <p:spPr>
          <a:xfrm>
            <a:off x="6482619" y="2021318"/>
            <a:ext cx="2697893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RUSSIA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700 000</a:t>
            </a:r>
          </a:p>
          <a:p>
            <a:pPr algn="ctr"/>
            <a:r>
              <a:rPr lang="en-US" sz="1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moldovian</a:t>
            </a:r>
            <a:r>
              <a:rPr lang="en-US" sz="1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citrens</a:t>
            </a:r>
            <a:endParaRPr 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6677980" y="3242161"/>
            <a:ext cx="2016224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5 </a:t>
            </a:r>
            <a:r>
              <a:rPr lang="en-U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pecs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Скругленный прямоугольник 67"/>
          <p:cNvSpPr/>
          <p:nvPr/>
        </p:nvSpPr>
        <p:spPr>
          <a:xfrm>
            <a:off x="3207505" y="3032022"/>
            <a:ext cx="2728989" cy="794587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75000">
                <a:schemeClr val="tx1">
                  <a:lumMod val="50000"/>
                  <a:lumOff val="50000"/>
                </a:schemeClr>
              </a:gs>
              <a:gs pos="24000">
                <a:schemeClr val="tx1">
                  <a:lumMod val="50000"/>
                  <a:lumOff val="50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28575" cmpd="sng">
            <a:noFill/>
            <a:prstDash val="solid"/>
          </a:ln>
          <a:effectLst/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TextBox 68"/>
          <p:cNvSpPr txBox="1"/>
          <p:nvPr/>
        </p:nvSpPr>
        <p:spPr>
          <a:xfrm>
            <a:off x="3241309" y="3032556"/>
            <a:ext cx="2685660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95 </a:t>
            </a:r>
            <a:r>
              <a:rPr lang="en-US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pecs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ABORD</a:t>
            </a:r>
          </a:p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43 000 citizens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Стрелка вниз 33"/>
          <p:cNvSpPr/>
          <p:nvPr/>
        </p:nvSpPr>
        <p:spPr>
          <a:xfrm rot="10800000">
            <a:off x="4499990" y="1923676"/>
            <a:ext cx="216025" cy="288033"/>
          </a:xfrm>
          <a:prstGeom prst="downArrow">
            <a:avLst/>
          </a:prstGeom>
          <a:solidFill>
            <a:srgbClr val="FF0000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5" name="Группа 34"/>
          <p:cNvGrpSpPr/>
          <p:nvPr/>
        </p:nvGrpSpPr>
        <p:grpSpPr>
          <a:xfrm>
            <a:off x="2909621" y="2353176"/>
            <a:ext cx="654267" cy="217330"/>
            <a:chOff x="2918090" y="1987867"/>
            <a:chExt cx="1100229" cy="217330"/>
          </a:xfrm>
          <a:solidFill>
            <a:srgbClr val="FF0000"/>
          </a:solidFill>
        </p:grpSpPr>
        <p:sp>
          <p:nvSpPr>
            <p:cNvPr id="36" name="Стрелка вниз 35"/>
            <p:cNvSpPr/>
            <p:nvPr/>
          </p:nvSpPr>
          <p:spPr>
            <a:xfrm rot="16200000">
              <a:off x="3517220" y="1702794"/>
              <a:ext cx="216025" cy="786172"/>
            </a:xfrm>
            <a:prstGeom prst="downArrow">
              <a:avLst/>
            </a:pr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Стрелка вниз 36"/>
            <p:cNvSpPr/>
            <p:nvPr/>
          </p:nvSpPr>
          <p:spPr>
            <a:xfrm rot="5400000">
              <a:off x="3096972" y="1810290"/>
              <a:ext cx="216025" cy="573790"/>
            </a:xfrm>
            <a:prstGeom prst="downArrow">
              <a:avLst/>
            </a:pr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8" name="Группа 37"/>
          <p:cNvGrpSpPr/>
          <p:nvPr/>
        </p:nvGrpSpPr>
        <p:grpSpPr>
          <a:xfrm>
            <a:off x="5652120" y="2354420"/>
            <a:ext cx="571727" cy="217330"/>
            <a:chOff x="2918090" y="1987867"/>
            <a:chExt cx="1100229" cy="217330"/>
          </a:xfrm>
          <a:solidFill>
            <a:srgbClr val="FF0000"/>
          </a:solidFill>
        </p:grpSpPr>
        <p:sp>
          <p:nvSpPr>
            <p:cNvPr id="39" name="Стрелка вниз 38"/>
            <p:cNvSpPr/>
            <p:nvPr/>
          </p:nvSpPr>
          <p:spPr>
            <a:xfrm rot="16200000">
              <a:off x="3517220" y="1702794"/>
              <a:ext cx="216025" cy="786172"/>
            </a:xfrm>
            <a:prstGeom prst="downArrow">
              <a:avLst/>
            </a:pr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Стрелка вниз 47"/>
            <p:cNvSpPr/>
            <p:nvPr/>
          </p:nvSpPr>
          <p:spPr>
            <a:xfrm rot="5400000">
              <a:off x="3096972" y="1810290"/>
              <a:ext cx="216025" cy="573790"/>
            </a:xfrm>
            <a:prstGeom prst="downArrow">
              <a:avLst/>
            </a:pr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9" name="Группа 48"/>
          <p:cNvGrpSpPr/>
          <p:nvPr/>
        </p:nvGrpSpPr>
        <p:grpSpPr>
          <a:xfrm rot="5400000">
            <a:off x="4480491" y="2773909"/>
            <a:ext cx="299969" cy="217330"/>
            <a:chOff x="2918090" y="1987867"/>
            <a:chExt cx="1100229" cy="217330"/>
          </a:xfrm>
          <a:solidFill>
            <a:srgbClr val="FF0000"/>
          </a:solidFill>
        </p:grpSpPr>
        <p:sp>
          <p:nvSpPr>
            <p:cNvPr id="62" name="Стрелка вниз 61"/>
            <p:cNvSpPr/>
            <p:nvPr/>
          </p:nvSpPr>
          <p:spPr>
            <a:xfrm rot="16200000">
              <a:off x="3517220" y="1702794"/>
              <a:ext cx="216025" cy="786172"/>
            </a:xfrm>
            <a:prstGeom prst="downArrow">
              <a:avLst/>
            </a:pr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3" name="Стрелка вниз 72"/>
            <p:cNvSpPr/>
            <p:nvPr/>
          </p:nvSpPr>
          <p:spPr>
            <a:xfrm rot="5400000">
              <a:off x="3096972" y="1810290"/>
              <a:ext cx="216025" cy="573790"/>
            </a:xfrm>
            <a:prstGeom prst="downArrow">
              <a:avLst/>
            </a:prstGeom>
            <a:grpFill/>
            <a:ln w="254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964026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Рисунок 4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848" b="20364"/>
          <a:stretch/>
        </p:blipFill>
        <p:spPr>
          <a:xfrm>
            <a:off x="63" y="336"/>
            <a:ext cx="9144000" cy="915229"/>
          </a:xfrm>
          <a:prstGeom prst="rect">
            <a:avLst/>
          </a:prstGeom>
        </p:spPr>
      </p:pic>
      <p:sp>
        <p:nvSpPr>
          <p:cNvPr id="19" name="Скругленный прямоугольник 18"/>
          <p:cNvSpPr/>
          <p:nvPr/>
        </p:nvSpPr>
        <p:spPr>
          <a:xfrm>
            <a:off x="3729731" y="1327624"/>
            <a:ext cx="1714535" cy="812078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75000">
                <a:schemeClr val="tx1">
                  <a:lumMod val="50000"/>
                  <a:lumOff val="50000"/>
                </a:schemeClr>
              </a:gs>
              <a:gs pos="24000">
                <a:schemeClr val="tx1">
                  <a:lumMod val="50000"/>
                  <a:lumOff val="50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28575" cmpd="sng">
            <a:noFill/>
            <a:prstDash val="solid"/>
          </a:ln>
          <a:effectLst/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4058487"/>
            <a:ext cx="2339752" cy="1316111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3859604" y="1410498"/>
            <a:ext cx="148956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ELECTION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RESULTS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22" name="Стрелка вниз 21"/>
          <p:cNvSpPr/>
          <p:nvPr/>
        </p:nvSpPr>
        <p:spPr>
          <a:xfrm rot="5400000">
            <a:off x="5829970" y="1169761"/>
            <a:ext cx="216025" cy="571728"/>
          </a:xfrm>
          <a:prstGeom prst="downArrow">
            <a:avLst/>
          </a:prstGeom>
          <a:solidFill>
            <a:srgbClr val="FF0000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185436" y="1059582"/>
            <a:ext cx="2736304" cy="812078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75000">
                <a:schemeClr val="tx1">
                  <a:lumMod val="50000"/>
                  <a:lumOff val="50000"/>
                </a:schemeClr>
              </a:gs>
              <a:gs pos="24000">
                <a:schemeClr val="tx1">
                  <a:lumMod val="50000"/>
                  <a:lumOff val="50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28575" cmpd="sng">
            <a:noFill/>
            <a:prstDash val="solid"/>
          </a:ln>
          <a:effectLst/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трелка вниз 23"/>
          <p:cNvSpPr/>
          <p:nvPr/>
        </p:nvSpPr>
        <p:spPr>
          <a:xfrm rot="16200000">
            <a:off x="3109505" y="1064594"/>
            <a:ext cx="216025" cy="786171"/>
          </a:xfrm>
          <a:prstGeom prst="downArrow">
            <a:avLst/>
          </a:prstGeom>
          <a:solidFill>
            <a:srgbClr val="FF0000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6377811" y="1088349"/>
            <a:ext cx="2316393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LEC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ELECTRONIC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SYSTEM</a:t>
            </a:r>
            <a:endParaRPr 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Стрелка вниз 25"/>
          <p:cNvSpPr/>
          <p:nvPr/>
        </p:nvSpPr>
        <p:spPr>
          <a:xfrm rot="16200000">
            <a:off x="3109504" y="1726294"/>
            <a:ext cx="216025" cy="786172"/>
          </a:xfrm>
          <a:prstGeom prst="downArrow">
            <a:avLst/>
          </a:prstGeom>
          <a:solidFill>
            <a:srgbClr val="FF0000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1256893" y="1923678"/>
            <a:ext cx="1656184" cy="406039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75000">
                <a:schemeClr val="tx1">
                  <a:lumMod val="50000"/>
                  <a:lumOff val="50000"/>
                </a:schemeClr>
              </a:gs>
              <a:gs pos="24000">
                <a:schemeClr val="tx1">
                  <a:lumMod val="50000"/>
                  <a:lumOff val="50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28575" cmpd="sng">
            <a:noFill/>
            <a:prstDash val="solid"/>
          </a:ln>
          <a:effectLst/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1300345" y="1980318"/>
            <a:ext cx="1615471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EXIT POOLS</a:t>
            </a:r>
            <a:endParaRPr 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Стрелка вниз 28"/>
          <p:cNvSpPr/>
          <p:nvPr/>
        </p:nvSpPr>
        <p:spPr>
          <a:xfrm rot="5400000">
            <a:off x="5990784" y="1652898"/>
            <a:ext cx="216025" cy="864095"/>
          </a:xfrm>
          <a:prstGeom prst="downArrow">
            <a:avLst/>
          </a:prstGeom>
          <a:solidFill>
            <a:srgbClr val="FF0000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6192751" y="1923678"/>
            <a:ext cx="1656184" cy="406039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75000">
                <a:schemeClr val="tx1">
                  <a:lumMod val="50000"/>
                  <a:lumOff val="50000"/>
                </a:schemeClr>
              </a:gs>
              <a:gs pos="24000">
                <a:schemeClr val="tx1">
                  <a:lumMod val="50000"/>
                  <a:lumOff val="50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28575" cmpd="sng">
            <a:noFill/>
            <a:prstDash val="solid"/>
          </a:ln>
          <a:effectLst/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6236203" y="1972808"/>
            <a:ext cx="1615471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CEC RESULTS</a:t>
            </a:r>
            <a:endParaRPr 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3733246" y="2532242"/>
            <a:ext cx="1744655" cy="975612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75000">
                <a:schemeClr val="tx1">
                  <a:lumMod val="50000"/>
                  <a:lumOff val="50000"/>
                </a:schemeClr>
              </a:gs>
              <a:gs pos="24000">
                <a:schemeClr val="tx1">
                  <a:lumMod val="50000"/>
                  <a:lumOff val="50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28575" cmpd="sng">
            <a:noFill/>
            <a:prstDash val="solid"/>
          </a:ln>
          <a:effectLst/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TextBox 32"/>
          <p:cNvSpPr txBox="1"/>
          <p:nvPr/>
        </p:nvSpPr>
        <p:spPr>
          <a:xfrm>
            <a:off x="3707904" y="2553747"/>
            <a:ext cx="1774859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SOCIAL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OPINION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-------------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SURVEYS</a:t>
            </a:r>
            <a:endParaRPr 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Стрелка вниз 33"/>
          <p:cNvSpPr/>
          <p:nvPr/>
        </p:nvSpPr>
        <p:spPr>
          <a:xfrm rot="10800000">
            <a:off x="4497556" y="2227393"/>
            <a:ext cx="216025" cy="286976"/>
          </a:xfrm>
          <a:prstGeom prst="downArrow">
            <a:avLst/>
          </a:prstGeom>
          <a:solidFill>
            <a:srgbClr val="FF0000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Стрелка вниз 34"/>
          <p:cNvSpPr/>
          <p:nvPr/>
        </p:nvSpPr>
        <p:spPr>
          <a:xfrm>
            <a:off x="4116618" y="3559059"/>
            <a:ext cx="1008112" cy="288032"/>
          </a:xfrm>
          <a:prstGeom prst="downArrow">
            <a:avLst/>
          </a:prstGeom>
          <a:solidFill>
            <a:srgbClr val="FF0000"/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Скругленный прямоугольник 35"/>
          <p:cNvSpPr/>
          <p:nvPr/>
        </p:nvSpPr>
        <p:spPr>
          <a:xfrm>
            <a:off x="3789036" y="3854129"/>
            <a:ext cx="1656184" cy="406039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75000">
                <a:schemeClr val="tx1">
                  <a:lumMod val="50000"/>
                  <a:lumOff val="50000"/>
                </a:schemeClr>
              </a:gs>
              <a:gs pos="24000">
                <a:schemeClr val="tx1">
                  <a:lumMod val="50000"/>
                  <a:lumOff val="50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28575" cmpd="sng">
            <a:noFill/>
            <a:prstDash val="solid"/>
          </a:ln>
          <a:effectLst/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TextBox 36"/>
          <p:cNvSpPr txBox="1"/>
          <p:nvPr/>
        </p:nvSpPr>
        <p:spPr>
          <a:xfrm>
            <a:off x="3779912" y="3879797"/>
            <a:ext cx="161547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OUT COME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1977279" y="4312716"/>
            <a:ext cx="5040560" cy="760844"/>
          </a:xfrm>
          <a:prstGeom prst="roundRect">
            <a:avLst/>
          </a:prstGeom>
          <a:gradFill>
            <a:gsLst>
              <a:gs pos="0">
                <a:schemeClr val="bg1">
                  <a:lumMod val="75000"/>
                  <a:alpha val="10000"/>
                </a:schemeClr>
              </a:gs>
              <a:gs pos="75000">
                <a:schemeClr val="bg1">
                  <a:alpha val="73000"/>
                </a:schemeClr>
              </a:gs>
              <a:gs pos="24000">
                <a:schemeClr val="bg1">
                  <a:alpha val="72000"/>
                </a:schemeClr>
              </a:gs>
              <a:gs pos="100000">
                <a:schemeClr val="bg1">
                  <a:lumMod val="75000"/>
                  <a:alpha val="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TextBox 38"/>
          <p:cNvSpPr txBox="1"/>
          <p:nvPr/>
        </p:nvSpPr>
        <p:spPr>
          <a:xfrm>
            <a:off x="2142776" y="4264509"/>
            <a:ext cx="464582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 I. CAPTURE OF CEC BUILDING</a:t>
            </a:r>
          </a:p>
          <a:p>
            <a:r>
              <a:rPr lang="en-US" dirty="0" smtClean="0"/>
              <a:t> II. RESIGNATION OF CEC</a:t>
            </a:r>
          </a:p>
          <a:p>
            <a:r>
              <a:rPr lang="en-US" dirty="0" smtClean="0"/>
              <a:t>III. CREATING NEW ELECTRONIC SYSTEM</a:t>
            </a:r>
            <a:endParaRPr lang="ru-RU" dirty="0"/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179512" y="1059582"/>
            <a:ext cx="2736304" cy="812078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75000">
                <a:schemeClr val="tx1">
                  <a:lumMod val="50000"/>
                  <a:lumOff val="50000"/>
                </a:schemeClr>
              </a:gs>
              <a:gs pos="24000">
                <a:schemeClr val="tx1">
                  <a:lumMod val="50000"/>
                  <a:lumOff val="50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28575" cmpd="sng">
            <a:noFill/>
            <a:prstDash val="solid"/>
          </a:ln>
          <a:effectLst/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TextBox 40"/>
          <p:cNvSpPr txBox="1"/>
          <p:nvPr/>
        </p:nvSpPr>
        <p:spPr>
          <a:xfrm>
            <a:off x="467544" y="1103783"/>
            <a:ext cx="2316393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INTERNET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-------------------</a:t>
            </a:r>
            <a:endParaRPr 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270 LOGINS</a:t>
            </a:r>
            <a:endParaRPr 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0" y="-7764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ELECTION VS CREDIBILITY (electoral credibility)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LOCAL ELECTIONS IN POLAND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 and 30 </a:t>
            </a:r>
            <a:r>
              <a:rPr lang="en-US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november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2014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3018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Рисунок 3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848" b="20364"/>
          <a:stretch/>
        </p:blipFill>
        <p:spPr>
          <a:xfrm>
            <a:off x="63" y="336"/>
            <a:ext cx="9144000" cy="92299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0"/>
            <a:ext cx="9144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ELECTION </a:t>
            </a:r>
            <a:r>
              <a:rPr lang="en-US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Vs</a:t>
            </a:r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CREDIBILITY (electoral credibility)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ELECTIONS IN UKRAINE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MAY and OCTOBER 2014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787882" y="1105091"/>
            <a:ext cx="1714535" cy="812078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75000">
                <a:schemeClr val="tx1">
                  <a:lumMod val="50000"/>
                  <a:lumOff val="50000"/>
                </a:schemeClr>
              </a:gs>
              <a:gs pos="24000">
                <a:schemeClr val="tx1">
                  <a:lumMod val="50000"/>
                  <a:lumOff val="50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28575" cmpd="sng">
            <a:noFill/>
            <a:prstDash val="solid"/>
          </a:ln>
          <a:effectLst/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4058487"/>
            <a:ext cx="2339752" cy="131611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917755" y="1187965"/>
            <a:ext cx="1489568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ELECTION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RESULTS</a:t>
            </a:r>
            <a:endParaRPr 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 rot="5400000">
            <a:off x="5850734" y="960091"/>
            <a:ext cx="216025" cy="613255"/>
          </a:xfrm>
          <a:prstGeom prst="downArrow">
            <a:avLst/>
          </a:prstGeom>
          <a:solidFill>
            <a:srgbClr val="FF0000"/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185436" y="987574"/>
            <a:ext cx="2736304" cy="812078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75000">
                <a:schemeClr val="tx1">
                  <a:lumMod val="50000"/>
                  <a:lumOff val="50000"/>
                </a:schemeClr>
              </a:gs>
              <a:gs pos="24000">
                <a:schemeClr val="tx1">
                  <a:lumMod val="50000"/>
                  <a:lumOff val="50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28575" cmpd="sng">
            <a:noFill/>
            <a:prstDash val="solid"/>
          </a:ln>
          <a:effectLst/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низ 7"/>
          <p:cNvSpPr/>
          <p:nvPr/>
        </p:nvSpPr>
        <p:spPr>
          <a:xfrm rot="16200000">
            <a:off x="3159970" y="927993"/>
            <a:ext cx="216025" cy="714499"/>
          </a:xfrm>
          <a:prstGeom prst="downArrow">
            <a:avLst/>
          </a:prstGeom>
          <a:solidFill>
            <a:srgbClr val="FF0000"/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6377811" y="1124063"/>
            <a:ext cx="2316393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DICTATE OF NEW NAZY AND “RIGHT SECTOR”</a:t>
            </a:r>
            <a:endParaRPr 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755191" y="2574990"/>
            <a:ext cx="1744655" cy="975612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75000">
                <a:schemeClr val="tx1">
                  <a:lumMod val="50000"/>
                  <a:lumOff val="50000"/>
                </a:schemeClr>
              </a:gs>
              <a:gs pos="24000">
                <a:schemeClr val="tx1">
                  <a:lumMod val="50000"/>
                  <a:lumOff val="50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28575" cmpd="sng">
            <a:noFill/>
            <a:prstDash val="solid"/>
          </a:ln>
          <a:effectLst/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3755190" y="2913642"/>
            <a:ext cx="1774859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FOREIGN POLICY</a:t>
            </a:r>
            <a:endParaRPr lang="en-US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Стрелка вниз 11"/>
          <p:cNvSpPr/>
          <p:nvPr/>
        </p:nvSpPr>
        <p:spPr>
          <a:xfrm rot="10800000">
            <a:off x="4497555" y="2145064"/>
            <a:ext cx="216025" cy="429925"/>
          </a:xfrm>
          <a:prstGeom prst="downArrow">
            <a:avLst/>
          </a:prstGeom>
          <a:solidFill>
            <a:srgbClr val="FF0000"/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низ 12"/>
          <p:cNvSpPr/>
          <p:nvPr/>
        </p:nvSpPr>
        <p:spPr>
          <a:xfrm>
            <a:off x="4138563" y="3579862"/>
            <a:ext cx="1008112" cy="288032"/>
          </a:xfrm>
          <a:prstGeom prst="downArrow">
            <a:avLst/>
          </a:prstGeom>
          <a:solidFill>
            <a:srgbClr val="FF0000"/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810981" y="3899575"/>
            <a:ext cx="1656184" cy="406039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75000">
                <a:schemeClr val="tx1">
                  <a:lumMod val="50000"/>
                  <a:lumOff val="50000"/>
                </a:schemeClr>
              </a:gs>
              <a:gs pos="24000">
                <a:schemeClr val="tx1">
                  <a:lumMod val="50000"/>
                  <a:lumOff val="50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28575" cmpd="sng">
            <a:noFill/>
            <a:prstDash val="solid"/>
          </a:ln>
          <a:effectLst/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3893192" y="3917928"/>
            <a:ext cx="161547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OUTCOME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984594" y="4414699"/>
            <a:ext cx="5040560" cy="632624"/>
          </a:xfrm>
          <a:prstGeom prst="roundRect">
            <a:avLst/>
          </a:prstGeom>
          <a:gradFill>
            <a:gsLst>
              <a:gs pos="0">
                <a:schemeClr val="bg1">
                  <a:lumMod val="75000"/>
                  <a:alpha val="10000"/>
                </a:schemeClr>
              </a:gs>
              <a:gs pos="75000">
                <a:schemeClr val="bg1">
                  <a:alpha val="73000"/>
                </a:schemeClr>
              </a:gs>
              <a:gs pos="24000">
                <a:schemeClr val="bg1">
                  <a:alpha val="72000"/>
                </a:schemeClr>
              </a:gs>
              <a:gs pos="100000">
                <a:schemeClr val="bg1">
                  <a:lumMod val="75000"/>
                  <a:alpha val="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199692" y="4507255"/>
            <a:ext cx="46650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ELECTIONS ACCEPTANCE BY INTERNATIONAL</a:t>
            </a:r>
          </a:p>
          <a:p>
            <a:pPr algn="ctr"/>
            <a:r>
              <a:rPr lang="en-US" sz="1600" dirty="0" smtClean="0"/>
              <a:t>ORGANIZATION</a:t>
            </a:r>
            <a:endParaRPr lang="ru-RU" sz="1600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304563" y="987574"/>
            <a:ext cx="2736304" cy="812078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75000">
                <a:schemeClr val="tx1">
                  <a:lumMod val="50000"/>
                  <a:lumOff val="50000"/>
                </a:schemeClr>
              </a:gs>
              <a:gs pos="24000">
                <a:schemeClr val="tx1">
                  <a:lumMod val="50000"/>
                  <a:lumOff val="50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28575" cmpd="sng">
            <a:noFill/>
            <a:prstDash val="solid"/>
          </a:ln>
          <a:effectLst/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592595" y="1031775"/>
            <a:ext cx="2316393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CHANGING OF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ELECTORAL</a:t>
            </a:r>
            <a:endParaRPr 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RULES</a:t>
            </a:r>
            <a:endParaRPr 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Стрелка вниз 19"/>
          <p:cNvSpPr/>
          <p:nvPr/>
        </p:nvSpPr>
        <p:spPr>
          <a:xfrm rot="10800000">
            <a:off x="5513612" y="2145064"/>
            <a:ext cx="216025" cy="714718"/>
          </a:xfrm>
          <a:prstGeom prst="downArrow">
            <a:avLst/>
          </a:prstGeom>
          <a:solidFill>
            <a:srgbClr val="FF0000"/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5549719" y="2706642"/>
            <a:ext cx="1656184" cy="767771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75000">
                <a:schemeClr val="tx1">
                  <a:lumMod val="50000"/>
                  <a:lumOff val="50000"/>
                </a:schemeClr>
              </a:gs>
              <a:gs pos="24000">
                <a:schemeClr val="tx1">
                  <a:lumMod val="50000"/>
                  <a:lumOff val="50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28575" cmpd="sng">
            <a:noFill/>
            <a:prstDash val="solid"/>
          </a:ln>
          <a:effectLst/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5590432" y="2931790"/>
            <a:ext cx="1615471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LUSTRATION</a:t>
            </a:r>
            <a:endParaRPr 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Стрелка вниз 22"/>
          <p:cNvSpPr/>
          <p:nvPr/>
        </p:nvSpPr>
        <p:spPr>
          <a:xfrm rot="10800000">
            <a:off x="3517220" y="2145063"/>
            <a:ext cx="216025" cy="1060848"/>
          </a:xfrm>
          <a:prstGeom prst="downArrow">
            <a:avLst/>
          </a:prstGeom>
          <a:solidFill>
            <a:srgbClr val="FF0000"/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058548" y="2721282"/>
            <a:ext cx="1656184" cy="767771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75000">
                <a:schemeClr val="tx1">
                  <a:lumMod val="50000"/>
                  <a:lumOff val="50000"/>
                </a:schemeClr>
              </a:gs>
              <a:gs pos="24000">
                <a:schemeClr val="tx1">
                  <a:lumMod val="50000"/>
                  <a:lumOff val="50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28575" cmpd="sng">
            <a:noFill/>
            <a:prstDash val="solid"/>
          </a:ln>
          <a:effectLst/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2048864" y="2739074"/>
            <a:ext cx="1697460" cy="738664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POLITICAL,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ECONOMI</a:t>
            </a:r>
            <a:r>
              <a:rPr lang="ru-RU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AND</a:t>
            </a:r>
          </a:p>
          <a:p>
            <a:pPr algn="ctr"/>
            <a:r>
              <a:rPr lang="en-US" sz="1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MILITARY CRISIC</a:t>
            </a:r>
            <a:endParaRPr lang="en-US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Стрелка вниз 25"/>
          <p:cNvSpPr/>
          <p:nvPr/>
        </p:nvSpPr>
        <p:spPr>
          <a:xfrm rot="16200000">
            <a:off x="3143192" y="1673665"/>
            <a:ext cx="216025" cy="714499"/>
          </a:xfrm>
          <a:prstGeom prst="downArrow">
            <a:avLst/>
          </a:prstGeom>
          <a:solidFill>
            <a:srgbClr val="FF0000"/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3625232" y="958314"/>
            <a:ext cx="2026888" cy="1186750"/>
          </a:xfrm>
          <a:prstGeom prst="rect">
            <a:avLst/>
          </a:prstGeom>
          <a:noFill/>
          <a:ln w="19050">
            <a:solidFill>
              <a:srgbClr val="003774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304563" y="1887616"/>
            <a:ext cx="2715501" cy="326705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75000">
                <a:schemeClr val="tx1">
                  <a:lumMod val="50000"/>
                  <a:lumOff val="50000"/>
                </a:schemeClr>
              </a:gs>
              <a:gs pos="24000">
                <a:schemeClr val="tx1">
                  <a:lumMod val="50000"/>
                  <a:lumOff val="50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28575" cmpd="sng">
            <a:noFill/>
            <a:prstDash val="solid"/>
          </a:ln>
          <a:effectLst/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323528" y="1926388"/>
            <a:ext cx="2859456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COUKTS INACTIVITY</a:t>
            </a:r>
            <a:endParaRPr lang="en-US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Стрелка вниз 29"/>
          <p:cNvSpPr/>
          <p:nvPr/>
        </p:nvSpPr>
        <p:spPr>
          <a:xfrm rot="5400000">
            <a:off x="5918071" y="1703960"/>
            <a:ext cx="216025" cy="714499"/>
          </a:xfrm>
          <a:prstGeom prst="downArrow">
            <a:avLst/>
          </a:prstGeom>
          <a:solidFill>
            <a:srgbClr val="FF0000"/>
          </a:solidFill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6228184" y="1909514"/>
            <a:ext cx="2693556" cy="334020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75000">
                <a:schemeClr val="tx1">
                  <a:lumMod val="50000"/>
                  <a:lumOff val="50000"/>
                </a:schemeClr>
              </a:gs>
              <a:gs pos="24000">
                <a:schemeClr val="tx1">
                  <a:lumMod val="50000"/>
                  <a:lumOff val="50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28575" cmpd="sng">
            <a:noFill/>
            <a:prstDash val="solid"/>
          </a:ln>
          <a:effectLst/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6270658" y="1963295"/>
            <a:ext cx="2697892" cy="276999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POSITION OF CEC OF UKRAINE</a:t>
            </a:r>
            <a:endParaRPr lang="en-US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2431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Рисунок 48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848" b="20364"/>
          <a:stretch/>
        </p:blipFill>
        <p:spPr>
          <a:xfrm>
            <a:off x="63" y="337"/>
            <a:ext cx="9144000" cy="368995"/>
          </a:xfrm>
          <a:prstGeom prst="rect">
            <a:avLst/>
          </a:prstGeom>
        </p:spPr>
      </p:pic>
      <p:sp>
        <p:nvSpPr>
          <p:cNvPr id="46" name="Прямоугольник 45"/>
          <p:cNvSpPr/>
          <p:nvPr/>
        </p:nvSpPr>
        <p:spPr>
          <a:xfrm>
            <a:off x="4463586" y="1835898"/>
            <a:ext cx="158478" cy="3307602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50000">
                <a:schemeClr val="tx1">
                  <a:lumMod val="50000"/>
                  <a:lumOff val="50000"/>
                </a:schemeClr>
              </a:gs>
              <a:gs pos="100000">
                <a:schemeClr val="bg1">
                  <a:lumMod val="75000"/>
                </a:schemeClr>
              </a:gs>
            </a:gsLst>
            <a:lin ang="2700000" scaled="1"/>
            <a:tileRect/>
          </a:gra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47" name="Группа 46"/>
          <p:cNvGrpSpPr/>
          <p:nvPr/>
        </p:nvGrpSpPr>
        <p:grpSpPr>
          <a:xfrm rot="21526212">
            <a:off x="4070228" y="833588"/>
            <a:ext cx="936104" cy="138515"/>
            <a:chOff x="3995936" y="733106"/>
            <a:chExt cx="864096" cy="216024"/>
          </a:xfrm>
          <a:solidFill>
            <a:schemeClr val="accent4">
              <a:lumMod val="75000"/>
            </a:schemeClr>
          </a:solidFill>
        </p:grpSpPr>
        <p:sp>
          <p:nvSpPr>
            <p:cNvPr id="48" name="Равнобедренный треугольник 47"/>
            <p:cNvSpPr/>
            <p:nvPr/>
          </p:nvSpPr>
          <p:spPr>
            <a:xfrm rot="16200000">
              <a:off x="4103948" y="625094"/>
              <a:ext cx="216024" cy="432048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74" name="Равнобедренный треугольник 73"/>
            <p:cNvSpPr/>
            <p:nvPr/>
          </p:nvSpPr>
          <p:spPr>
            <a:xfrm rot="5400000">
              <a:off x="4535996" y="625094"/>
              <a:ext cx="216024" cy="432048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pic>
        <p:nvPicPr>
          <p:cNvPr id="75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44000" contrast="-4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" t="18795" r="70994" b="46003"/>
          <a:stretch/>
        </p:blipFill>
        <p:spPr>
          <a:xfrm>
            <a:off x="1900389" y="1524085"/>
            <a:ext cx="1534353" cy="872994"/>
          </a:xfrm>
          <a:prstGeom prst="rect">
            <a:avLst/>
          </a:prstGeom>
        </p:spPr>
      </p:pic>
      <p:sp>
        <p:nvSpPr>
          <p:cNvPr id="76" name="TextBox 75"/>
          <p:cNvSpPr txBox="1"/>
          <p:nvPr/>
        </p:nvSpPr>
        <p:spPr>
          <a:xfrm>
            <a:off x="1858296" y="1410330"/>
            <a:ext cx="1489568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Arial Black" pitchFamily="34" charset="0"/>
              </a:rPr>
              <a:t>MISSIONS</a:t>
            </a:r>
            <a:endParaRPr lang="en-US" dirty="0">
              <a:solidFill>
                <a:srgbClr val="FF0000"/>
              </a:solidFill>
              <a:latin typeface="Arial Black" pitchFamily="34" charset="0"/>
            </a:endParaRPr>
          </a:p>
        </p:txBody>
      </p:sp>
      <p:pic>
        <p:nvPicPr>
          <p:cNvPr id="77" name="Picture 9"/>
          <p:cNvPicPr>
            <a:picLocks noChangeAspect="1"/>
          </p:cNvPicPr>
          <p:nvPr/>
        </p:nvPicPr>
        <p:blipFill rotWithShape="1"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rightnessContrast bright="44000" contrast="-4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1006" t="21998" r="-7" b="49201"/>
          <a:stretch/>
        </p:blipFill>
        <p:spPr>
          <a:xfrm>
            <a:off x="5599327" y="1105038"/>
            <a:ext cx="1534353" cy="714268"/>
          </a:xfrm>
          <a:prstGeom prst="rect">
            <a:avLst/>
          </a:prstGeom>
        </p:spPr>
      </p:pic>
      <p:grpSp>
        <p:nvGrpSpPr>
          <p:cNvPr id="78" name="Group 29"/>
          <p:cNvGrpSpPr/>
          <p:nvPr/>
        </p:nvGrpSpPr>
        <p:grpSpPr>
          <a:xfrm rot="21093812">
            <a:off x="2718703" y="1463916"/>
            <a:ext cx="3597793" cy="788423"/>
            <a:chOff x="1991669" y="2240942"/>
            <a:chExt cx="5217646" cy="2102458"/>
          </a:xfrm>
        </p:grpSpPr>
        <p:pic>
          <p:nvPicPr>
            <p:cNvPr id="79" name="Picture 7"/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rightnessContrast bright="44000" contrast="-43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002" t="20404" r="15995" b="44398"/>
            <a:stretch/>
          </p:blipFill>
          <p:spPr>
            <a:xfrm>
              <a:off x="1991669" y="2240942"/>
              <a:ext cx="5217646" cy="1688062"/>
            </a:xfrm>
            <a:prstGeom prst="rect">
              <a:avLst/>
            </a:prstGeom>
          </p:spPr>
        </p:pic>
        <p:sp>
          <p:nvSpPr>
            <p:cNvPr id="80" name="Rectangle 28"/>
            <p:cNvSpPr/>
            <p:nvPr/>
          </p:nvSpPr>
          <p:spPr>
            <a:xfrm>
              <a:off x="3657600" y="2240942"/>
              <a:ext cx="1981200" cy="2102458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1" name="TextBox 80"/>
          <p:cNvSpPr txBox="1"/>
          <p:nvPr/>
        </p:nvSpPr>
        <p:spPr>
          <a:xfrm>
            <a:off x="5624897" y="891166"/>
            <a:ext cx="1489568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  <a:latin typeface="Arial Black" pitchFamily="34" charset="0"/>
              </a:rPr>
              <a:t>GROUPS</a:t>
            </a:r>
            <a:endParaRPr lang="en-US" dirty="0"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3434502" y="721130"/>
            <a:ext cx="574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Freestyle Script" panose="030804020302050B0404" pitchFamily="66" charset="0"/>
              </a:rPr>
              <a:t>EAST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4991188" y="706500"/>
            <a:ext cx="599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Freestyle Script" panose="030804020302050B0404" pitchFamily="66" charset="0"/>
              </a:rPr>
              <a:t>WEST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5" name="Овал 84"/>
          <p:cNvSpPr/>
          <p:nvPr/>
        </p:nvSpPr>
        <p:spPr>
          <a:xfrm rot="1955503">
            <a:off x="4472606" y="832187"/>
            <a:ext cx="138011" cy="137163"/>
          </a:xfrm>
          <a:prstGeom prst="ellipse">
            <a:avLst/>
          </a:prstGeom>
          <a:solidFill>
            <a:srgbClr val="FF0000"/>
          </a:solidFill>
          <a:ln w="158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6" name="TextBox 85"/>
          <p:cNvSpPr txBox="1"/>
          <p:nvPr/>
        </p:nvSpPr>
        <p:spPr>
          <a:xfrm>
            <a:off x="0" y="0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IMPARTIALITY OF OSCE/ODIHR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7" name="Скругленный прямоугольник 86"/>
          <p:cNvSpPr/>
          <p:nvPr/>
        </p:nvSpPr>
        <p:spPr>
          <a:xfrm>
            <a:off x="4009593" y="2355726"/>
            <a:ext cx="1066463" cy="452038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75000">
                <a:schemeClr val="tx1">
                  <a:lumMod val="50000"/>
                  <a:lumOff val="50000"/>
                </a:schemeClr>
              </a:gs>
              <a:gs pos="24000">
                <a:schemeClr val="tx1">
                  <a:lumMod val="50000"/>
                  <a:lumOff val="50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28575" cmpd="sng">
            <a:noFill/>
            <a:prstDash val="solid"/>
          </a:ln>
          <a:effectLst/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" name="Скругленный прямоугольник 87"/>
          <p:cNvSpPr/>
          <p:nvPr/>
        </p:nvSpPr>
        <p:spPr>
          <a:xfrm>
            <a:off x="4009593" y="3075806"/>
            <a:ext cx="1066463" cy="452038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75000">
                <a:schemeClr val="tx1">
                  <a:lumMod val="50000"/>
                  <a:lumOff val="50000"/>
                </a:schemeClr>
              </a:gs>
              <a:gs pos="24000">
                <a:schemeClr val="tx1">
                  <a:lumMod val="50000"/>
                  <a:lumOff val="50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28575" cmpd="sng">
            <a:noFill/>
            <a:prstDash val="solid"/>
          </a:ln>
          <a:effectLst/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" name="Скругленный прямоугольник 88"/>
          <p:cNvSpPr/>
          <p:nvPr/>
        </p:nvSpPr>
        <p:spPr>
          <a:xfrm>
            <a:off x="4009593" y="4011910"/>
            <a:ext cx="1066463" cy="452038"/>
          </a:xfrm>
          <a:prstGeom prst="roundRect">
            <a:avLst/>
          </a:prstGeom>
          <a:gradFill flip="none" rotWithShape="1">
            <a:gsLst>
              <a:gs pos="0">
                <a:schemeClr val="bg1">
                  <a:lumMod val="75000"/>
                </a:schemeClr>
              </a:gs>
              <a:gs pos="75000">
                <a:schemeClr val="tx1">
                  <a:lumMod val="50000"/>
                  <a:lumOff val="50000"/>
                </a:schemeClr>
              </a:gs>
              <a:gs pos="24000">
                <a:schemeClr val="tx1">
                  <a:lumMod val="50000"/>
                  <a:lumOff val="50000"/>
                </a:schemeClr>
              </a:gs>
              <a:gs pos="100000">
                <a:schemeClr val="bg1">
                  <a:lumMod val="75000"/>
                </a:schemeClr>
              </a:gs>
            </a:gsLst>
            <a:lin ang="5400000" scaled="0"/>
            <a:tileRect/>
          </a:gradFill>
          <a:ln w="28575" cmpd="sng">
            <a:noFill/>
            <a:prstDash val="solid"/>
          </a:ln>
          <a:effectLst/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0" name="TextBox 89"/>
          <p:cNvSpPr txBox="1"/>
          <p:nvPr/>
        </p:nvSpPr>
        <p:spPr>
          <a:xfrm>
            <a:off x="4101675" y="2411127"/>
            <a:ext cx="882299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2014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4150855" y="3166672"/>
            <a:ext cx="783938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2013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4124333" y="4074626"/>
            <a:ext cx="836982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2012</a:t>
            </a:r>
            <a:endParaRPr lang="ru-RU" b="1" dirty="0">
              <a:solidFill>
                <a:schemeClr val="bg1"/>
              </a:solidFill>
            </a:endParaRPr>
          </a:p>
        </p:txBody>
      </p:sp>
      <p:sp>
        <p:nvSpPr>
          <p:cNvPr id="93" name="TextBox 92"/>
          <p:cNvSpPr txBox="1"/>
          <p:nvPr/>
        </p:nvSpPr>
        <p:spPr>
          <a:xfrm>
            <a:off x="1654187" y="2803637"/>
            <a:ext cx="218997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MOLDOVA…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……</a:t>
            </a:r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4" name="TextBox 93"/>
          <p:cNvSpPr txBox="1"/>
          <p:nvPr/>
        </p:nvSpPr>
        <p:spPr>
          <a:xfrm>
            <a:off x="5270948" y="2821671"/>
            <a:ext cx="21482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LATVIA…………</a:t>
            </a:r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1646872" y="3448276"/>
            <a:ext cx="21234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AZERBAIDZAN…</a:t>
            </a:r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5270948" y="3455373"/>
            <a:ext cx="21482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NORGE…………</a:t>
            </a:r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1624927" y="3787588"/>
            <a:ext cx="21453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ARMENIA………</a:t>
            </a:r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5270948" y="3787754"/>
            <a:ext cx="21482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ICELAND……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…</a:t>
            </a:r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1602982" y="4429580"/>
            <a:ext cx="216733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RUSSIA…………</a:t>
            </a:r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270948" y="4428052"/>
            <a:ext cx="21482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USA……………</a:t>
            </a:r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1606447" y="4696499"/>
            <a:ext cx="21638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KAZAHSTAN…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5270948" y="4716543"/>
            <a:ext cx="21482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accent1">
                    <a:lumMod val="50000"/>
                  </a:schemeClr>
                </a:solidFill>
              </a:rPr>
              <a:t>FRANCE……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……</a:t>
            </a:r>
            <a:endParaRPr lang="ru-RU" sz="16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3197557" y="2787774"/>
            <a:ext cx="8129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337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3194249" y="3423077"/>
            <a:ext cx="8129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325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3194249" y="3751179"/>
            <a:ext cx="8129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322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3194249" y="4399251"/>
            <a:ext cx="8129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215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3188050" y="4687283"/>
            <a:ext cx="8129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403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6927435" y="2792411"/>
            <a:ext cx="8129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6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6924127" y="3427714"/>
            <a:ext cx="8129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5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6924127" y="3755816"/>
            <a:ext cx="8129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4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6818970" y="4403888"/>
            <a:ext cx="8129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44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6917928" y="4691920"/>
            <a:ext cx="8129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>9</a:t>
            </a:r>
            <a:endParaRPr lang="ru-RU" sz="2000" dirty="0">
              <a:solidFill>
                <a:srgbClr val="FF0000"/>
              </a:solidFill>
            </a:endParaRPr>
          </a:p>
        </p:txBody>
      </p:sp>
      <p:pic>
        <p:nvPicPr>
          <p:cNvPr id="113" name="Рисунок 112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800" y="3867894"/>
            <a:ext cx="2339752" cy="1316111"/>
          </a:xfrm>
          <a:prstGeom prst="rect">
            <a:avLst/>
          </a:prstGeom>
        </p:spPr>
      </p:pic>
      <p:sp>
        <p:nvSpPr>
          <p:cNvPr id="45" name="TextBox 44"/>
          <p:cNvSpPr txBox="1"/>
          <p:nvPr/>
        </p:nvSpPr>
        <p:spPr>
          <a:xfrm>
            <a:off x="4011590" y="483518"/>
            <a:ext cx="11208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FF0000"/>
                </a:solidFill>
              </a:rPr>
              <a:t>VIEN</a:t>
            </a:r>
            <a:r>
              <a:rPr lang="en-US" sz="2000" b="1" dirty="0">
                <a:solidFill>
                  <a:srgbClr val="FF0000"/>
                </a:solidFill>
              </a:rPr>
              <a:t>N</a:t>
            </a:r>
            <a:r>
              <a:rPr lang="en-US" sz="2000" b="1" dirty="0" smtClean="0">
                <a:solidFill>
                  <a:srgbClr val="FF0000"/>
                </a:solidFill>
              </a:rPr>
              <a:t>A</a:t>
            </a:r>
            <a:endParaRPr lang="ru-RU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7591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1046</TotalTime>
  <Words>660</Words>
  <Application>Microsoft Office PowerPoint</Application>
  <PresentationFormat>On-screen Show (16:9)</PresentationFormat>
  <Paragraphs>231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Открытая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ICTcontact</cp:lastModifiedBy>
  <cp:revision>87</cp:revision>
  <dcterms:created xsi:type="dcterms:W3CDTF">2015-03-20T08:24:47Z</dcterms:created>
  <dcterms:modified xsi:type="dcterms:W3CDTF">2015-03-30T12:06:40Z</dcterms:modified>
</cp:coreProperties>
</file>