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6" r:id="rId3"/>
    <p:sldId id="288" r:id="rId4"/>
    <p:sldId id="273" r:id="rId5"/>
    <p:sldId id="281" r:id="rId6"/>
    <p:sldId id="300" r:id="rId7"/>
    <p:sldId id="303" r:id="rId8"/>
    <p:sldId id="290" r:id="rId9"/>
    <p:sldId id="302" r:id="rId10"/>
    <p:sldId id="294" r:id="rId11"/>
    <p:sldId id="296" r:id="rId12"/>
    <p:sldId id="292" r:id="rId13"/>
    <p:sldId id="295" r:id="rId14"/>
    <p:sldId id="266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52E"/>
    <a:srgbClr val="5DA824"/>
    <a:srgbClr val="B879BD"/>
    <a:srgbClr val="A365D1"/>
    <a:srgbClr val="070D0F"/>
    <a:srgbClr val="F4E9BA"/>
    <a:srgbClr val="D1EAF3"/>
    <a:srgbClr val="FF3300"/>
    <a:srgbClr val="4D91A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>
      <p:cViewPr>
        <p:scale>
          <a:sx n="86" d="100"/>
          <a:sy n="86" d="100"/>
        </p:scale>
        <p:origin x="-6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5E4D9-539E-43FF-BA14-1A48C6B3018E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7947507-9F9A-4CE7-AB29-C551A9779B1F}">
      <dgm:prSet/>
      <dgm:spPr>
        <a:solidFill>
          <a:srgbClr val="BEF4F4"/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PRE-ELECTORAL</a:t>
          </a:r>
          <a:endParaRPr lang="es-ES" dirty="0">
            <a:solidFill>
              <a:schemeClr val="tx1"/>
            </a:solidFill>
          </a:endParaRPr>
        </a:p>
      </dgm:t>
    </dgm:pt>
    <dgm:pt modelId="{B643146E-5E89-490C-8D4F-DD2FD05A4C0A}" type="parTrans" cxnId="{B26E94FA-59C3-4EFF-B612-3C03D9DA9F02}">
      <dgm:prSet/>
      <dgm:spPr/>
      <dgm:t>
        <a:bodyPr/>
        <a:lstStyle/>
        <a:p>
          <a:endParaRPr lang="es-ES"/>
        </a:p>
      </dgm:t>
    </dgm:pt>
    <dgm:pt modelId="{0C55B1AF-FF0B-403B-8CB9-4985699C0B29}" type="sibTrans" cxnId="{B26E94FA-59C3-4EFF-B612-3C03D9DA9F02}">
      <dgm:prSet/>
      <dgm:spPr/>
      <dgm:t>
        <a:bodyPr/>
        <a:lstStyle/>
        <a:p>
          <a:endParaRPr lang="es-ES"/>
        </a:p>
      </dgm:t>
    </dgm:pt>
    <dgm:pt modelId="{F9D2C6E4-2EE5-4986-9049-18256402C4C3}" type="pres">
      <dgm:prSet presAssocID="{1B75E4D9-539E-43FF-BA14-1A48C6B30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3C94BB-F56E-4E8A-9D22-00DBE2CD4216}" type="pres">
      <dgm:prSet presAssocID="{07947507-9F9A-4CE7-AB29-C551A9779B1F}" presName="parentText" presStyleLbl="node1" presStyleIdx="0" presStyleCnt="1" custAng="703490" custScaleX="33114" custScaleY="41021" custLinFactNeighborX="21581" custLinFactNeighborY="-392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6E94FA-59C3-4EFF-B612-3C03D9DA9F02}" srcId="{1B75E4D9-539E-43FF-BA14-1A48C6B3018E}" destId="{07947507-9F9A-4CE7-AB29-C551A9779B1F}" srcOrd="0" destOrd="0" parTransId="{B643146E-5E89-490C-8D4F-DD2FD05A4C0A}" sibTransId="{0C55B1AF-FF0B-403B-8CB9-4985699C0B29}"/>
    <dgm:cxn modelId="{299692A8-10A0-4F14-A765-A93E2699791A}" type="presOf" srcId="{07947507-9F9A-4CE7-AB29-C551A9779B1F}" destId="{0C3C94BB-F56E-4E8A-9D22-00DBE2CD4216}" srcOrd="0" destOrd="0" presId="urn:microsoft.com/office/officeart/2005/8/layout/vList2"/>
    <dgm:cxn modelId="{400DAD69-412B-43C1-9DC1-42A8F415D6CB}" type="presOf" srcId="{1B75E4D9-539E-43FF-BA14-1A48C6B3018E}" destId="{F9D2C6E4-2EE5-4986-9049-18256402C4C3}" srcOrd="0" destOrd="0" presId="urn:microsoft.com/office/officeart/2005/8/layout/vList2"/>
    <dgm:cxn modelId="{864F622C-07F2-4622-B113-8C0BDB5015F3}" type="presParOf" srcId="{F9D2C6E4-2EE5-4986-9049-18256402C4C3}" destId="{0C3C94BB-F56E-4E8A-9D22-00DBE2CD42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89A7A-FABD-43DA-BB5D-BB52C193F5AF}">
      <dgm:prSet custT="1"/>
      <dgm:spPr>
        <a:solidFill>
          <a:srgbClr val="BEF4F4"/>
        </a:solidFill>
      </dgm:spPr>
      <dgm:t>
        <a:bodyPr/>
        <a:lstStyle/>
        <a:p>
          <a:pPr algn="just" rtl="0"/>
          <a:r>
            <a:rPr lang="es-ES" sz="1000" dirty="0" smtClean="0"/>
            <a:t>Electoral Budget design +Ec. Admin. Instructions.</a:t>
          </a:r>
          <a:endParaRPr lang="es-ES" sz="1000" dirty="0"/>
        </a:p>
      </dgm:t>
    </dgm:pt>
    <dgm:pt modelId="{69E9810D-6E78-4302-A87F-5496B16CCACF}" type="parTrans" cxnId="{0F2A6CD5-D917-47A4-AC94-A39FE00B6062}">
      <dgm:prSet/>
      <dgm:spPr/>
      <dgm:t>
        <a:bodyPr/>
        <a:lstStyle/>
        <a:p>
          <a:endParaRPr lang="es-ES"/>
        </a:p>
      </dgm:t>
    </dgm:pt>
    <dgm:pt modelId="{AD464502-DC75-405F-88F4-18067C62E259}" type="sibTrans" cxnId="{0F2A6CD5-D917-47A4-AC94-A39FE00B6062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99C561-F62D-45B5-95F3-E993AD0EA5C8}" type="pres">
      <dgm:prSet presAssocID="{14C89A7A-FABD-43DA-BB5D-BB52C193F5AF}" presName="parentText" presStyleLbl="node1" presStyleIdx="0" presStyleCnt="1" custAng="473537" custScaleX="77901" custScaleY="21971" custLinFactNeighborX="-6566" custLinFactNeighborY="79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2A6CD5-D917-47A4-AC94-A39FE00B6062}" srcId="{1AEEDAF0-0500-408F-A692-6B36A89B5810}" destId="{14C89A7A-FABD-43DA-BB5D-BB52C193F5AF}" srcOrd="0" destOrd="0" parTransId="{69E9810D-6E78-4302-A87F-5496B16CCACF}" sibTransId="{AD464502-DC75-405F-88F4-18067C62E259}"/>
    <dgm:cxn modelId="{ECA5826C-B7CE-47C9-B0B7-7849349B5EE7}" type="presOf" srcId="{14C89A7A-FABD-43DA-BB5D-BB52C193F5AF}" destId="{0899C561-F62D-45B5-95F3-E993AD0EA5C8}" srcOrd="0" destOrd="0" presId="urn:microsoft.com/office/officeart/2005/8/layout/vList2"/>
    <dgm:cxn modelId="{3960E5F0-067D-40EF-B719-8F3EFEC25A0C}" type="presOf" srcId="{1AEEDAF0-0500-408F-A692-6B36A89B5810}" destId="{A3B2B88F-F150-459C-8E99-EA928F07A687}" srcOrd="0" destOrd="0" presId="urn:microsoft.com/office/officeart/2005/8/layout/vList2"/>
    <dgm:cxn modelId="{974A8990-24EF-4FB7-90D5-986A8B5AFA61}" type="presParOf" srcId="{A3B2B88F-F150-459C-8E99-EA928F07A687}" destId="{0899C561-F62D-45B5-95F3-E993AD0EA5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20930C-4A69-4BBC-BB1F-B42DC6D72714}">
      <dgm:prSet custT="1"/>
      <dgm:spPr>
        <a:solidFill>
          <a:srgbClr val="BEF4F4"/>
        </a:solidFill>
      </dgm:spPr>
      <dgm:t>
        <a:bodyPr/>
        <a:lstStyle/>
        <a:p>
          <a:pPr algn="ctr"/>
          <a:r>
            <a:rPr lang="es-ES" sz="1000" dirty="0" smtClean="0"/>
            <a:t>Electoral material quantificaction.</a:t>
          </a:r>
        </a:p>
      </dgm:t>
    </dgm:pt>
    <dgm:pt modelId="{763EC25F-E5F2-4308-BDA9-9F6F525E99CB}" type="parTrans" cxnId="{093D47A8-EB7C-4E7C-8F4B-3D09053E86F4}">
      <dgm:prSet/>
      <dgm:spPr/>
      <dgm:t>
        <a:bodyPr/>
        <a:lstStyle/>
        <a:p>
          <a:endParaRPr lang="es-ES"/>
        </a:p>
      </dgm:t>
    </dgm:pt>
    <dgm:pt modelId="{265B9216-7DDD-4F88-B834-BC2C7B42D597}" type="sibTrans" cxnId="{093D47A8-EB7C-4E7C-8F4B-3D09053E86F4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A848A7-758F-497B-83CD-430978CE5560}" type="pres">
      <dgm:prSet presAssocID="{0020930C-4A69-4BBC-BB1F-B42DC6D72714}" presName="parentText" presStyleLbl="node1" presStyleIdx="0" presStyleCnt="1" custAng="21041923" custScaleX="53978" custScaleY="40558" custLinFactNeighborX="4661" custLinFactNeighborY="255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3D47A8-EB7C-4E7C-8F4B-3D09053E86F4}" srcId="{1AEEDAF0-0500-408F-A692-6B36A89B5810}" destId="{0020930C-4A69-4BBC-BB1F-B42DC6D72714}" srcOrd="0" destOrd="0" parTransId="{763EC25F-E5F2-4308-BDA9-9F6F525E99CB}" sibTransId="{265B9216-7DDD-4F88-B834-BC2C7B42D597}"/>
    <dgm:cxn modelId="{FD8F0239-15FA-4943-B3E1-2E908B6357AD}" type="presOf" srcId="{0020930C-4A69-4BBC-BB1F-B42DC6D72714}" destId="{8FA848A7-758F-497B-83CD-430978CE5560}" srcOrd="0" destOrd="0" presId="urn:microsoft.com/office/officeart/2005/8/layout/vList2"/>
    <dgm:cxn modelId="{FFF18E80-1FD2-43E2-9C4A-93A65048DB66}" type="presOf" srcId="{1AEEDAF0-0500-408F-A692-6B36A89B5810}" destId="{A3B2B88F-F150-459C-8E99-EA928F07A687}" srcOrd="0" destOrd="0" presId="urn:microsoft.com/office/officeart/2005/8/layout/vList2"/>
    <dgm:cxn modelId="{F5A43B95-B4E4-49CB-99D4-D351BE146460}" type="presParOf" srcId="{A3B2B88F-F150-459C-8E99-EA928F07A687}" destId="{8FA848A7-758F-497B-83CD-430978CE55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C7A2EA-89F0-45B8-A737-02A63887E8A5}">
      <dgm:prSet custT="1"/>
      <dgm:spPr>
        <a:solidFill>
          <a:srgbClr val="BEF4F4"/>
        </a:solidFill>
      </dgm:spPr>
      <dgm:t>
        <a:bodyPr/>
        <a:lstStyle/>
        <a:p>
          <a:pPr algn="just"/>
          <a:r>
            <a:rPr lang="es-ES" sz="900" dirty="0" smtClean="0"/>
            <a:t>Drafting of tender specifications and opening of the public tender procedures.</a:t>
          </a:r>
          <a:endParaRPr lang="es-ES" sz="900" dirty="0"/>
        </a:p>
      </dgm:t>
    </dgm:pt>
    <dgm:pt modelId="{DBFFA8BF-9174-4AF9-B0A9-A964E6D923D2}" type="parTrans" cxnId="{2063914C-E2BF-4387-B654-4BCE352F6B6C}">
      <dgm:prSet/>
      <dgm:spPr/>
      <dgm:t>
        <a:bodyPr/>
        <a:lstStyle/>
        <a:p>
          <a:endParaRPr lang="es-ES"/>
        </a:p>
      </dgm:t>
    </dgm:pt>
    <dgm:pt modelId="{D1F0175A-CC32-48F8-836D-379011C15709}" type="sibTrans" cxnId="{2063914C-E2BF-4387-B654-4BCE352F6B6C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A7A43C-E211-40BE-B2BB-9AFB03E05AD2}" type="pres">
      <dgm:prSet presAssocID="{FAC7A2EA-89F0-45B8-A737-02A63887E8A5}" presName="parentText" presStyleLbl="node1" presStyleIdx="0" presStyleCnt="1" custAng="467518" custLinFactNeighborX="5159" custLinFactNeighborY="659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5D22C8-EDE4-4E7C-AA68-DBD7AE2D3E56}" type="presOf" srcId="{1AEEDAF0-0500-408F-A692-6B36A89B5810}" destId="{A3B2B88F-F150-459C-8E99-EA928F07A687}" srcOrd="0" destOrd="0" presId="urn:microsoft.com/office/officeart/2005/8/layout/vList2"/>
    <dgm:cxn modelId="{2063914C-E2BF-4387-B654-4BCE352F6B6C}" srcId="{1AEEDAF0-0500-408F-A692-6B36A89B5810}" destId="{FAC7A2EA-89F0-45B8-A737-02A63887E8A5}" srcOrd="0" destOrd="0" parTransId="{DBFFA8BF-9174-4AF9-B0A9-A964E6D923D2}" sibTransId="{D1F0175A-CC32-48F8-836D-379011C15709}"/>
    <dgm:cxn modelId="{580D502F-CD0E-4633-97F1-6000453B1ED1}" type="presOf" srcId="{FAC7A2EA-89F0-45B8-A737-02A63887E8A5}" destId="{10A7A43C-E211-40BE-B2BB-9AFB03E05AD2}" srcOrd="0" destOrd="0" presId="urn:microsoft.com/office/officeart/2005/8/layout/vList2"/>
    <dgm:cxn modelId="{F36B5073-5054-4CAF-B473-EB7E4C9D4468}" type="presParOf" srcId="{A3B2B88F-F150-459C-8E99-EA928F07A687}" destId="{10A7A43C-E211-40BE-B2BB-9AFB03E05AD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BDB46F-E214-4F73-B227-30A6EEFBD489}">
      <dgm:prSet custT="1"/>
      <dgm:spPr>
        <a:solidFill>
          <a:srgbClr val="BEF4F4"/>
        </a:solidFill>
      </dgm:spPr>
      <dgm:t>
        <a:bodyPr/>
        <a:lstStyle/>
        <a:p>
          <a:pPr algn="ctr"/>
          <a:r>
            <a:rPr lang="es-ES" sz="1000" dirty="0" smtClean="0">
              <a:latin typeface="Arial Narrow" pitchFamily="34" charset="0"/>
            </a:rPr>
            <a:t>Implementation of the electoral Management Manual&amp;schedule.</a:t>
          </a:r>
          <a:endParaRPr lang="es-ES" sz="1000" dirty="0">
            <a:latin typeface="Arial Narrow" pitchFamily="34" charset="0"/>
          </a:endParaRPr>
        </a:p>
      </dgm:t>
    </dgm:pt>
    <dgm:pt modelId="{DACD3D70-FDB8-4931-85C6-4FBDCA769E66}" type="parTrans" cxnId="{A167398C-E5B5-4999-8525-55B2F8FD7236}">
      <dgm:prSet/>
      <dgm:spPr/>
      <dgm:t>
        <a:bodyPr/>
        <a:lstStyle/>
        <a:p>
          <a:endParaRPr lang="es-ES"/>
        </a:p>
      </dgm:t>
    </dgm:pt>
    <dgm:pt modelId="{2B84C724-136C-4674-989D-26A62BEB5DCC}" type="sibTrans" cxnId="{A167398C-E5B5-4999-8525-55B2F8FD7236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6DFC0D-71B3-4D4E-A6AB-46773A66BB67}" type="pres">
      <dgm:prSet presAssocID="{B4BDB46F-E214-4F73-B227-30A6EEFBD489}" presName="parentText" presStyleLbl="node1" presStyleIdx="0" presStyleCnt="1" custAng="20447629" custScaleY="183337" custLinFactNeighborX="-4366" custLinFactNeighborY="-229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67398C-E5B5-4999-8525-55B2F8FD7236}" srcId="{1AEEDAF0-0500-408F-A692-6B36A89B5810}" destId="{B4BDB46F-E214-4F73-B227-30A6EEFBD489}" srcOrd="0" destOrd="0" parTransId="{DACD3D70-FDB8-4931-85C6-4FBDCA769E66}" sibTransId="{2B84C724-136C-4674-989D-26A62BEB5DCC}"/>
    <dgm:cxn modelId="{C9A8D1CE-12C7-4B83-A8E9-95A5526FD9A5}" type="presOf" srcId="{B4BDB46F-E214-4F73-B227-30A6EEFBD489}" destId="{4D6DFC0D-71B3-4D4E-A6AB-46773A66BB67}" srcOrd="0" destOrd="0" presId="urn:microsoft.com/office/officeart/2005/8/layout/vList2"/>
    <dgm:cxn modelId="{0241DCCB-F172-447E-8236-0067211AA728}" type="presOf" srcId="{1AEEDAF0-0500-408F-A692-6B36A89B5810}" destId="{A3B2B88F-F150-459C-8E99-EA928F07A687}" srcOrd="0" destOrd="0" presId="urn:microsoft.com/office/officeart/2005/8/layout/vList2"/>
    <dgm:cxn modelId="{534CA4BB-C6B5-419E-9BCE-2412F3970C04}" type="presParOf" srcId="{A3B2B88F-F150-459C-8E99-EA928F07A687}" destId="{4D6DFC0D-71B3-4D4E-A6AB-46773A66BB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961ED3-5DA2-4C1D-9F99-38C5C8482AEC}">
      <dgm:prSet custT="1"/>
      <dgm:spPr>
        <a:solidFill>
          <a:srgbClr val="BEF4F4"/>
        </a:solidFill>
      </dgm:spPr>
      <dgm:t>
        <a:bodyPr/>
        <a:lstStyle/>
        <a:p>
          <a:r>
            <a:rPr lang="es-ES" sz="1000" dirty="0" smtClean="0"/>
            <a:t>Web site: Design.</a:t>
          </a:r>
          <a:endParaRPr lang="es-ES" sz="1000" dirty="0"/>
        </a:p>
      </dgm:t>
    </dgm:pt>
    <dgm:pt modelId="{97939757-AAAC-42FB-BF2D-906E1CFF912B}" type="parTrans" cxnId="{87AB191F-9A2E-4BDD-9B60-411C28F24FC0}">
      <dgm:prSet/>
      <dgm:spPr/>
      <dgm:t>
        <a:bodyPr/>
        <a:lstStyle/>
        <a:p>
          <a:endParaRPr lang="es-ES"/>
        </a:p>
      </dgm:t>
    </dgm:pt>
    <dgm:pt modelId="{A6B178A0-3A0B-4D22-B5B7-C62FC8D6FEFB}" type="sibTrans" cxnId="{87AB191F-9A2E-4BDD-9B60-411C28F24FC0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4ED198-223C-4F04-BCB5-A4656871CC87}" type="pres">
      <dgm:prSet presAssocID="{EE961ED3-5DA2-4C1D-9F99-38C5C8482AEC}" presName="parentText" presStyleLbl="node1" presStyleIdx="0" presStyleCnt="1" custAng="27905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C53ECD-EBCC-41EA-AA67-CF453CF2555C}" type="presOf" srcId="{1AEEDAF0-0500-408F-A692-6B36A89B5810}" destId="{A3B2B88F-F150-459C-8E99-EA928F07A687}" srcOrd="0" destOrd="0" presId="urn:microsoft.com/office/officeart/2005/8/layout/vList2"/>
    <dgm:cxn modelId="{7FA12198-08D1-4D9E-BCAE-D50C79B403BC}" type="presOf" srcId="{EE961ED3-5DA2-4C1D-9F99-38C5C8482AEC}" destId="{804ED198-223C-4F04-BCB5-A4656871CC87}" srcOrd="0" destOrd="0" presId="urn:microsoft.com/office/officeart/2005/8/layout/vList2"/>
    <dgm:cxn modelId="{87AB191F-9A2E-4BDD-9B60-411C28F24FC0}" srcId="{1AEEDAF0-0500-408F-A692-6B36A89B5810}" destId="{EE961ED3-5DA2-4C1D-9F99-38C5C8482AEC}" srcOrd="0" destOrd="0" parTransId="{97939757-AAAC-42FB-BF2D-906E1CFF912B}" sibTransId="{A6B178A0-3A0B-4D22-B5B7-C62FC8D6FEFB}"/>
    <dgm:cxn modelId="{276204D3-53FE-4D43-A3DD-DFADFEBDDB5C}" type="presParOf" srcId="{A3B2B88F-F150-459C-8E99-EA928F07A687}" destId="{804ED198-223C-4F04-BCB5-A4656871CC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5EF705-819F-4F1D-98BA-A486D25ADDD8}">
      <dgm:prSet/>
      <dgm:spPr>
        <a:solidFill>
          <a:srgbClr val="BD9DC3"/>
        </a:solidFill>
      </dgm:spPr>
      <dgm:t>
        <a:bodyPr/>
        <a:lstStyle/>
        <a:p>
          <a:pPr algn="ctr" rtl="0"/>
          <a:r>
            <a:rPr lang="es-ES" dirty="0" smtClean="0"/>
            <a:t>Evaluation</a:t>
          </a:r>
          <a:endParaRPr lang="es-ES" dirty="0"/>
        </a:p>
      </dgm:t>
    </dgm:pt>
    <dgm:pt modelId="{ECD3B4B6-89A0-4791-B85A-29857B6E9BBB}" type="parTrans" cxnId="{5DAC53A3-56BF-4D90-B8C9-0126E253C672}">
      <dgm:prSet/>
      <dgm:spPr/>
      <dgm:t>
        <a:bodyPr/>
        <a:lstStyle/>
        <a:p>
          <a:endParaRPr lang="es-ES"/>
        </a:p>
      </dgm:t>
    </dgm:pt>
    <dgm:pt modelId="{01B25426-88B0-4D01-AD42-9EE338084057}" type="sibTrans" cxnId="{5DAC53A3-56BF-4D90-B8C9-0126E253C672}">
      <dgm:prSet/>
      <dgm:spPr/>
      <dgm:t>
        <a:bodyPr/>
        <a:lstStyle/>
        <a:p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67BA23-FBEC-4598-A64F-78FFDECEDAC3}" type="pres">
      <dgm:prSet presAssocID="{8C5EF705-819F-4F1D-98BA-A486D25ADDD8}" presName="parentText" presStyleLbl="node1" presStyleIdx="0" presStyleCnt="1" custAng="2784942" custScaleX="50924" custLinFactNeighborX="-9136" custLinFactNeighborY="-233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AC53A3-56BF-4D90-B8C9-0126E253C672}" srcId="{973974CA-3D97-4F8F-8185-EF5B9D9E175B}" destId="{8C5EF705-819F-4F1D-98BA-A486D25ADDD8}" srcOrd="0" destOrd="0" parTransId="{ECD3B4B6-89A0-4791-B85A-29857B6E9BBB}" sibTransId="{01B25426-88B0-4D01-AD42-9EE338084057}"/>
    <dgm:cxn modelId="{9370C28B-ACC4-486D-8BE2-4B6B975CBEE1}" type="presOf" srcId="{8C5EF705-819F-4F1D-98BA-A486D25ADDD8}" destId="{4E67BA23-FBEC-4598-A64F-78FFDECEDAC3}" srcOrd="0" destOrd="0" presId="urn:microsoft.com/office/officeart/2005/8/layout/vList2"/>
    <dgm:cxn modelId="{09B96D02-82C8-423E-9345-EFDD2B30A98B}" type="presOf" srcId="{973974CA-3D97-4F8F-8185-EF5B9D9E175B}" destId="{D5F1F3F2-52F1-4C74-A898-110FB578184B}" srcOrd="0" destOrd="0" presId="urn:microsoft.com/office/officeart/2005/8/layout/vList2"/>
    <dgm:cxn modelId="{12AA9E9D-42D6-428E-AF75-34F3579D25D4}" type="presParOf" srcId="{D5F1F3F2-52F1-4C74-A898-110FB578184B}" destId="{4E67BA23-FBEC-4598-A64F-78FFDECEDA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14320E-314B-4649-A6FC-26983732270D}">
      <dgm:prSet custT="1"/>
      <dgm:spPr>
        <a:solidFill>
          <a:srgbClr val="BEF4F4"/>
        </a:solidFill>
      </dgm:spPr>
      <dgm:t>
        <a:bodyPr/>
        <a:lstStyle/>
        <a:p>
          <a:pPr algn="l"/>
          <a:r>
            <a:rPr lang="es-ES" sz="1000" dirty="0" smtClean="0"/>
            <a:t>Memorandums of Understanding.</a:t>
          </a:r>
          <a:endParaRPr lang="es-ES" sz="1000" dirty="0"/>
        </a:p>
      </dgm:t>
    </dgm:pt>
    <dgm:pt modelId="{66958876-CFFE-4CAE-B3A8-9A77A6D27808}" type="parTrans" cxnId="{801588D4-930F-4DA9-B82F-AB96D9831053}">
      <dgm:prSet/>
      <dgm:spPr/>
      <dgm:t>
        <a:bodyPr/>
        <a:lstStyle/>
        <a:p>
          <a:pPr algn="l"/>
          <a:endParaRPr lang="es-ES"/>
        </a:p>
      </dgm:t>
    </dgm:pt>
    <dgm:pt modelId="{D81C98ED-5B13-4097-AA3C-C99AEC5FF74E}" type="sibTrans" cxnId="{801588D4-930F-4DA9-B82F-AB96D9831053}">
      <dgm:prSet/>
      <dgm:spPr/>
      <dgm:t>
        <a:bodyPr/>
        <a:lstStyle/>
        <a:p>
          <a:pPr algn="l"/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150046-C82A-4845-BAAC-88BAB0ABFAB0}" type="pres">
      <dgm:prSet presAssocID="{DE14320E-314B-4649-A6FC-2698373227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1588D4-930F-4DA9-B82F-AB96D9831053}" srcId="{973974CA-3D97-4F8F-8185-EF5B9D9E175B}" destId="{DE14320E-314B-4649-A6FC-26983732270D}" srcOrd="0" destOrd="0" parTransId="{66958876-CFFE-4CAE-B3A8-9A77A6D27808}" sibTransId="{D81C98ED-5B13-4097-AA3C-C99AEC5FF74E}"/>
    <dgm:cxn modelId="{4ED943F5-E259-4CCB-9E18-91BF91D4F0CE}" type="presOf" srcId="{973974CA-3D97-4F8F-8185-EF5B9D9E175B}" destId="{D5F1F3F2-52F1-4C74-A898-110FB578184B}" srcOrd="0" destOrd="0" presId="urn:microsoft.com/office/officeart/2005/8/layout/vList2"/>
    <dgm:cxn modelId="{BE392F87-E0AD-42A3-8B2D-A8C6FADC0183}" type="presOf" srcId="{DE14320E-314B-4649-A6FC-26983732270D}" destId="{0A150046-C82A-4845-BAAC-88BAB0ABFAB0}" srcOrd="0" destOrd="0" presId="urn:microsoft.com/office/officeart/2005/8/layout/vList2"/>
    <dgm:cxn modelId="{20E57239-8B4C-4190-AFD9-1966CCBB4464}" type="presParOf" srcId="{D5F1F3F2-52F1-4C74-A898-110FB578184B}" destId="{0A150046-C82A-4845-BAAC-88BAB0ABFA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F85D44-CA8E-41FE-BE75-7512DA553FE8}">
      <dgm:prSet/>
      <dgm:spPr>
        <a:solidFill>
          <a:srgbClr val="BEF4F4"/>
        </a:solidFill>
      </dgm:spPr>
      <dgm:t>
        <a:bodyPr/>
        <a:lstStyle/>
        <a:p>
          <a:pPr algn="ctr"/>
          <a:r>
            <a:rPr lang="es-ES" dirty="0" smtClean="0"/>
            <a:t>Agreement on Postal services and elections.</a:t>
          </a:r>
          <a:endParaRPr lang="es-ES" dirty="0"/>
        </a:p>
      </dgm:t>
    </dgm:pt>
    <dgm:pt modelId="{B84078C5-2569-4186-9616-AF063ED2ECD3}" type="parTrans" cxnId="{322131BA-31BF-4098-ABBC-15C318FD76CA}">
      <dgm:prSet/>
      <dgm:spPr/>
      <dgm:t>
        <a:bodyPr/>
        <a:lstStyle/>
        <a:p>
          <a:endParaRPr lang="es-ES"/>
        </a:p>
      </dgm:t>
    </dgm:pt>
    <dgm:pt modelId="{E34EA7C2-EAFB-4FEB-AA55-75FE9D1F5879}" type="sibTrans" cxnId="{322131BA-31BF-4098-ABBC-15C318FD76CA}">
      <dgm:prSet/>
      <dgm:spPr/>
      <dgm:t>
        <a:bodyPr/>
        <a:lstStyle/>
        <a:p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ED53E1-0122-407D-860B-7377817CB83F}" type="pres">
      <dgm:prSet presAssocID="{A3F85D44-CA8E-41FE-BE75-7512DA553FE8}" presName="parentText" presStyleLbl="node1" presStyleIdx="0" presStyleCnt="1" custAng="2146702" custScaleX="65757" custScaleY="75486" custLinFactNeighborX="6985" custLinFactNeighborY="-568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2131BA-31BF-4098-ABBC-15C318FD76CA}" srcId="{973974CA-3D97-4F8F-8185-EF5B9D9E175B}" destId="{A3F85D44-CA8E-41FE-BE75-7512DA553FE8}" srcOrd="0" destOrd="0" parTransId="{B84078C5-2569-4186-9616-AF063ED2ECD3}" sibTransId="{E34EA7C2-EAFB-4FEB-AA55-75FE9D1F5879}"/>
    <dgm:cxn modelId="{1742F24C-D21A-49F3-98E7-B9C71169B590}" type="presOf" srcId="{973974CA-3D97-4F8F-8185-EF5B9D9E175B}" destId="{D5F1F3F2-52F1-4C74-A898-110FB578184B}" srcOrd="0" destOrd="0" presId="urn:microsoft.com/office/officeart/2005/8/layout/vList2"/>
    <dgm:cxn modelId="{0CD5A205-274C-474E-8394-60E79047FB36}" type="presOf" srcId="{A3F85D44-CA8E-41FE-BE75-7512DA553FE8}" destId="{30ED53E1-0122-407D-860B-7377817CB83F}" srcOrd="0" destOrd="0" presId="urn:microsoft.com/office/officeart/2005/8/layout/vList2"/>
    <dgm:cxn modelId="{A8A0C89C-972A-4233-A058-89E08DE5C53E}" type="presParOf" srcId="{D5F1F3F2-52F1-4C74-A898-110FB578184B}" destId="{30ED53E1-0122-407D-860B-7377817CB8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C7A2EA-89F0-45B8-A737-02A63887E8A5}">
      <dgm:prSet custT="1"/>
      <dgm:spPr>
        <a:solidFill>
          <a:srgbClr val="BEF4F4"/>
        </a:solidFill>
      </dgm:spPr>
      <dgm:t>
        <a:bodyPr/>
        <a:lstStyle/>
        <a:p>
          <a:pPr algn="just"/>
          <a:r>
            <a:rPr lang="es-ES" sz="1000" dirty="0" smtClean="0">
              <a:latin typeface="Arial Narrow" pitchFamily="34" charset="0"/>
            </a:rPr>
            <a:t>Co-operation with other EMBs and electoral stakeholders.</a:t>
          </a:r>
          <a:endParaRPr lang="es-ES" sz="1000" dirty="0">
            <a:latin typeface="Arial Narrow" pitchFamily="34" charset="0"/>
          </a:endParaRPr>
        </a:p>
      </dgm:t>
    </dgm:pt>
    <dgm:pt modelId="{DBFFA8BF-9174-4AF9-B0A9-A964E6D923D2}" type="parTrans" cxnId="{2063914C-E2BF-4387-B654-4BCE352F6B6C}">
      <dgm:prSet/>
      <dgm:spPr/>
      <dgm:t>
        <a:bodyPr/>
        <a:lstStyle/>
        <a:p>
          <a:endParaRPr lang="es-ES"/>
        </a:p>
      </dgm:t>
    </dgm:pt>
    <dgm:pt modelId="{D1F0175A-CC32-48F8-836D-379011C15709}" type="sibTrans" cxnId="{2063914C-E2BF-4387-B654-4BCE352F6B6C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A7A43C-E211-40BE-B2BB-9AFB03E05AD2}" type="pres">
      <dgm:prSet presAssocID="{FAC7A2EA-89F0-45B8-A737-02A63887E8A5}" presName="parentText" presStyleLbl="node1" presStyleIdx="0" presStyleCnt="1" custAng="1135477" custScaleX="89730" custScaleY="22802" custLinFactNeighborX="7977" custLinFactNeighborY="275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47C616-F579-4E13-9CF7-63AC4CD5BB9A}" type="presOf" srcId="{FAC7A2EA-89F0-45B8-A737-02A63887E8A5}" destId="{10A7A43C-E211-40BE-B2BB-9AFB03E05AD2}" srcOrd="0" destOrd="0" presId="urn:microsoft.com/office/officeart/2005/8/layout/vList2"/>
    <dgm:cxn modelId="{2063914C-E2BF-4387-B654-4BCE352F6B6C}" srcId="{1AEEDAF0-0500-408F-A692-6B36A89B5810}" destId="{FAC7A2EA-89F0-45B8-A737-02A63887E8A5}" srcOrd="0" destOrd="0" parTransId="{DBFFA8BF-9174-4AF9-B0A9-A964E6D923D2}" sibTransId="{D1F0175A-CC32-48F8-836D-379011C15709}"/>
    <dgm:cxn modelId="{629EB6B9-1DB8-45A3-A27C-2742A058F47F}" type="presOf" srcId="{1AEEDAF0-0500-408F-A692-6B36A89B5810}" destId="{A3B2B88F-F150-459C-8E99-EA928F07A687}" srcOrd="0" destOrd="0" presId="urn:microsoft.com/office/officeart/2005/8/layout/vList2"/>
    <dgm:cxn modelId="{1FF8C805-4BAE-45EE-A7F9-EC79C400721E}" type="presParOf" srcId="{A3B2B88F-F150-459C-8E99-EA928F07A687}" destId="{10A7A43C-E211-40BE-B2BB-9AFB03E05A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08D69B-30BA-4A87-98F1-71B4D1E9F7B6}">
      <dgm:prSet custT="1"/>
      <dgm:spPr/>
      <dgm:t>
        <a:bodyPr/>
        <a:lstStyle/>
        <a:p>
          <a:r>
            <a:rPr lang="es-ES" sz="900" dirty="0" smtClean="0"/>
            <a:t>Sending of instructions to Provincial Level Administration: management, incidents and evaluation.</a:t>
          </a:r>
          <a:endParaRPr lang="es-ES" sz="900" dirty="0"/>
        </a:p>
      </dgm:t>
    </dgm:pt>
    <dgm:pt modelId="{92BB2776-2BFF-45E2-A835-B1C99BE0171C}" type="parTrans" cxnId="{D6788875-0E1A-4FCF-AB21-C3979D5BD418}">
      <dgm:prSet/>
      <dgm:spPr/>
      <dgm:t>
        <a:bodyPr/>
        <a:lstStyle/>
        <a:p>
          <a:endParaRPr lang="es-ES"/>
        </a:p>
      </dgm:t>
    </dgm:pt>
    <dgm:pt modelId="{21434EA2-1BCF-410D-B3A6-E57ED40F60D8}" type="sibTrans" cxnId="{D6788875-0E1A-4FCF-AB21-C3979D5BD418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82B5C-0A16-4C1A-8CFF-60A288981934}" type="pres">
      <dgm:prSet presAssocID="{9D08D69B-30BA-4A87-98F1-71B4D1E9F7B6}" presName="parentText" presStyleLbl="node1" presStyleIdx="0" presStyleCnt="1" custAng="3345960" custScaleX="100000" custScaleY="123243" custLinFactNeighborX="-32682" custLinFactNeighborY="-108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16972B-78EF-4F77-B04C-9F75AB61DB7B}" type="presOf" srcId="{9D08D69B-30BA-4A87-98F1-71B4D1E9F7B6}" destId="{42C82B5C-0A16-4C1A-8CFF-60A288981934}" srcOrd="0" destOrd="0" presId="urn:microsoft.com/office/officeart/2005/8/layout/vList2"/>
    <dgm:cxn modelId="{D6788875-0E1A-4FCF-AB21-C3979D5BD418}" srcId="{1AEEDAF0-0500-408F-A692-6B36A89B5810}" destId="{9D08D69B-30BA-4A87-98F1-71B4D1E9F7B6}" srcOrd="0" destOrd="0" parTransId="{92BB2776-2BFF-45E2-A835-B1C99BE0171C}" sibTransId="{21434EA2-1BCF-410D-B3A6-E57ED40F60D8}"/>
    <dgm:cxn modelId="{E52771C4-0383-4648-95D0-471C816986D8}" type="presOf" srcId="{1AEEDAF0-0500-408F-A692-6B36A89B5810}" destId="{A3B2B88F-F150-459C-8E99-EA928F07A687}" srcOrd="0" destOrd="0" presId="urn:microsoft.com/office/officeart/2005/8/layout/vList2"/>
    <dgm:cxn modelId="{BD96113B-A553-49E9-8955-69F848700D3E}" type="presParOf" srcId="{A3B2B88F-F150-459C-8E99-EA928F07A687}" destId="{42C82B5C-0A16-4C1A-8CFF-60A28898193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01438-89C7-4641-BD05-0AF9803867B1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1FFAAC8-BDFD-45AC-8148-614CC13F9666}">
      <dgm:prSet/>
      <dgm:spPr/>
      <dgm:t>
        <a:bodyPr/>
        <a:lstStyle/>
        <a:p>
          <a:pPr algn="ctr" rtl="0"/>
          <a:r>
            <a:rPr lang="es-ES" dirty="0" smtClean="0"/>
            <a:t>Calling of the elections.</a:t>
          </a:r>
          <a:endParaRPr lang="es-ES" dirty="0"/>
        </a:p>
      </dgm:t>
    </dgm:pt>
    <dgm:pt modelId="{4CBF8ACD-D130-4D45-A51A-CE0BEA14BEDE}" type="parTrans" cxnId="{643479C7-C9AC-4104-97D4-94FF4B7D92D9}">
      <dgm:prSet/>
      <dgm:spPr/>
      <dgm:t>
        <a:bodyPr/>
        <a:lstStyle/>
        <a:p>
          <a:endParaRPr lang="es-ES"/>
        </a:p>
      </dgm:t>
    </dgm:pt>
    <dgm:pt modelId="{46A491CF-DA33-4B4A-A22A-8D1B37BDB404}" type="sibTrans" cxnId="{643479C7-C9AC-4104-97D4-94FF4B7D92D9}">
      <dgm:prSet/>
      <dgm:spPr/>
      <dgm:t>
        <a:bodyPr/>
        <a:lstStyle/>
        <a:p>
          <a:endParaRPr lang="es-ES"/>
        </a:p>
      </dgm:t>
    </dgm:pt>
    <dgm:pt modelId="{D30D6E16-D015-4407-B15E-7C7B7DBE0B5E}" type="pres">
      <dgm:prSet presAssocID="{86001438-89C7-4641-BD05-0AF9803867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BCB35A-F37E-4A34-A80C-87CF8AF24430}" type="pres">
      <dgm:prSet presAssocID="{11FFAAC8-BDFD-45AC-8148-614CC13F9666}" presName="parentText" presStyleLbl="node1" presStyleIdx="0" presStyleCnt="1" custAng="3062975" custScaleX="98892" custScaleY="54725" custLinFactNeighborX="-7919" custLinFactNeighborY="-261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3479C7-C9AC-4104-97D4-94FF4B7D92D9}" srcId="{86001438-89C7-4641-BD05-0AF9803867B1}" destId="{11FFAAC8-BDFD-45AC-8148-614CC13F9666}" srcOrd="0" destOrd="0" parTransId="{4CBF8ACD-D130-4D45-A51A-CE0BEA14BEDE}" sibTransId="{46A491CF-DA33-4B4A-A22A-8D1B37BDB404}"/>
    <dgm:cxn modelId="{ECF3B388-8BBF-4C59-8687-FC780AEA08EF}" type="presOf" srcId="{11FFAAC8-BDFD-45AC-8148-614CC13F9666}" destId="{28BCB35A-F37E-4A34-A80C-87CF8AF24430}" srcOrd="0" destOrd="0" presId="urn:microsoft.com/office/officeart/2005/8/layout/vList2"/>
    <dgm:cxn modelId="{6A4BBF71-443D-42A7-A83B-EDC8EBBDA4FC}" type="presOf" srcId="{86001438-89C7-4641-BD05-0AF9803867B1}" destId="{D30D6E16-D015-4407-B15E-7C7B7DBE0B5E}" srcOrd="0" destOrd="0" presId="urn:microsoft.com/office/officeart/2005/8/layout/vList2"/>
    <dgm:cxn modelId="{68FE3566-D436-4403-9A0E-48907CA90BE7}" type="presParOf" srcId="{D30D6E16-D015-4407-B15E-7C7B7DBE0B5E}" destId="{28BCB35A-F37E-4A34-A80C-87CF8AF244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41E62B-1EC9-45E0-BA2E-2F40757AA8A8}">
      <dgm:prSet custT="1"/>
      <dgm:spPr/>
      <dgm:t>
        <a:bodyPr/>
        <a:lstStyle/>
        <a:p>
          <a:r>
            <a:rPr lang="es-ES" sz="1000" dirty="0" smtClean="0"/>
            <a:t>Political Parties´Register: </a:t>
          </a:r>
          <a:r>
            <a:rPr lang="es-ES" sz="900" dirty="0" smtClean="0"/>
            <a:t>certificates</a:t>
          </a:r>
          <a:r>
            <a:rPr lang="es-ES" sz="1000" dirty="0" smtClean="0"/>
            <a:t> for Electoral Commissions.</a:t>
          </a:r>
          <a:endParaRPr lang="es-ES" sz="1000" dirty="0"/>
        </a:p>
      </dgm:t>
    </dgm:pt>
    <dgm:pt modelId="{1FD49E79-A42C-449D-9F71-6FF882028351}" type="parTrans" cxnId="{8D0A2926-3255-4695-B18A-CB5FED96B8C7}">
      <dgm:prSet/>
      <dgm:spPr/>
      <dgm:t>
        <a:bodyPr/>
        <a:lstStyle/>
        <a:p>
          <a:endParaRPr lang="es-ES"/>
        </a:p>
      </dgm:t>
    </dgm:pt>
    <dgm:pt modelId="{27CC22F4-A8C8-463F-A726-18FA5CCD9E26}" type="sibTrans" cxnId="{8D0A2926-3255-4695-B18A-CB5FED96B8C7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810E8E-3853-464D-83C4-3FB44803F7E6}" type="pres">
      <dgm:prSet presAssocID="{5D41E62B-1EC9-45E0-BA2E-2F40757AA8A8}" presName="parentText" presStyleLbl="node1" presStyleIdx="0" presStyleCnt="1" custAng="15638461" custScaleX="102736" custScaleY="246663" custLinFactNeighborX="23491" custLinFactNeighborY="-282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7DC445-EDBA-4665-A1BA-70A8BD5FD421}" type="presOf" srcId="{5D41E62B-1EC9-45E0-BA2E-2F40757AA8A8}" destId="{A4810E8E-3853-464D-83C4-3FB44803F7E6}" srcOrd="0" destOrd="0" presId="urn:microsoft.com/office/officeart/2005/8/layout/vList2"/>
    <dgm:cxn modelId="{8D0A2926-3255-4695-B18A-CB5FED96B8C7}" srcId="{1AEEDAF0-0500-408F-A692-6B36A89B5810}" destId="{5D41E62B-1EC9-45E0-BA2E-2F40757AA8A8}" srcOrd="0" destOrd="0" parTransId="{1FD49E79-A42C-449D-9F71-6FF882028351}" sibTransId="{27CC22F4-A8C8-463F-A726-18FA5CCD9E26}"/>
    <dgm:cxn modelId="{6FC7D549-E24B-474B-A5F3-4A4EA338E837}" type="presOf" srcId="{1AEEDAF0-0500-408F-A692-6B36A89B5810}" destId="{A3B2B88F-F150-459C-8E99-EA928F07A687}" srcOrd="0" destOrd="0" presId="urn:microsoft.com/office/officeart/2005/8/layout/vList2"/>
    <dgm:cxn modelId="{761048F0-2513-4222-A568-AF6D73BAB3DC}" type="presParOf" srcId="{A3B2B88F-F150-459C-8E99-EA928F07A687}" destId="{A4810E8E-3853-464D-83C4-3FB44803F7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08D69B-30BA-4A87-98F1-71B4D1E9F7B6}">
      <dgm:prSet custT="1"/>
      <dgm:spPr/>
      <dgm:t>
        <a:bodyPr/>
        <a:lstStyle/>
        <a:p>
          <a:r>
            <a:rPr lang="es-ES" sz="900" dirty="0" smtClean="0"/>
            <a:t>Advanced payment: political parties’ subsidies for electoral expenses.</a:t>
          </a:r>
          <a:endParaRPr lang="es-ES" sz="900" dirty="0"/>
        </a:p>
      </dgm:t>
    </dgm:pt>
    <dgm:pt modelId="{92BB2776-2BFF-45E2-A835-B1C99BE0171C}" type="parTrans" cxnId="{D6788875-0E1A-4FCF-AB21-C3979D5BD418}">
      <dgm:prSet/>
      <dgm:spPr/>
      <dgm:t>
        <a:bodyPr/>
        <a:lstStyle/>
        <a:p>
          <a:endParaRPr lang="es-ES"/>
        </a:p>
      </dgm:t>
    </dgm:pt>
    <dgm:pt modelId="{21434EA2-1BCF-410D-B3A6-E57ED40F60D8}" type="sibTrans" cxnId="{D6788875-0E1A-4FCF-AB21-C3979D5BD418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82B5C-0A16-4C1A-8CFF-60A288981934}" type="pres">
      <dgm:prSet presAssocID="{9D08D69B-30BA-4A87-98F1-71B4D1E9F7B6}" presName="parentText" presStyleLbl="node1" presStyleIdx="0" presStyleCnt="1" custAng="18876064" custLinFactNeighborX="7297" custLinFactNeighborY="38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788875-0E1A-4FCF-AB21-C3979D5BD418}" srcId="{1AEEDAF0-0500-408F-A692-6B36A89B5810}" destId="{9D08D69B-30BA-4A87-98F1-71B4D1E9F7B6}" srcOrd="0" destOrd="0" parTransId="{92BB2776-2BFF-45E2-A835-B1C99BE0171C}" sibTransId="{21434EA2-1BCF-410D-B3A6-E57ED40F60D8}"/>
    <dgm:cxn modelId="{8142239A-D0EE-41DA-91B1-E8D5D77574A3}" type="presOf" srcId="{1AEEDAF0-0500-408F-A692-6B36A89B5810}" destId="{A3B2B88F-F150-459C-8E99-EA928F07A687}" srcOrd="0" destOrd="0" presId="urn:microsoft.com/office/officeart/2005/8/layout/vList2"/>
    <dgm:cxn modelId="{4775A355-B5D4-481C-AAEF-CA50D8C13227}" type="presOf" srcId="{9D08D69B-30BA-4A87-98F1-71B4D1E9F7B6}" destId="{42C82B5C-0A16-4C1A-8CFF-60A288981934}" srcOrd="0" destOrd="0" presId="urn:microsoft.com/office/officeart/2005/8/layout/vList2"/>
    <dgm:cxn modelId="{7639D7C1-9A9C-4E47-BB0E-5F76F6B5E583}" type="presParOf" srcId="{A3B2B88F-F150-459C-8E99-EA928F07A687}" destId="{42C82B5C-0A16-4C1A-8CFF-60A2889819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8D80C8-B5D1-4C6B-8D1A-74F43FE389AA}">
      <dgm:prSet/>
      <dgm:spPr>
        <a:solidFill>
          <a:srgbClr val="BEF4F4"/>
        </a:solidFill>
      </dgm:spPr>
      <dgm:t>
        <a:bodyPr/>
        <a:lstStyle/>
        <a:p>
          <a:r>
            <a:rPr lang="es-ES" dirty="0" smtClean="0"/>
            <a:t>Electoral Board members handbook (Standard and MAE)</a:t>
          </a:r>
          <a:endParaRPr lang="es-ES" dirty="0"/>
        </a:p>
      </dgm:t>
    </dgm:pt>
    <dgm:pt modelId="{A9D0D9BC-0505-4DD0-8F88-6963091AC653}" type="parTrans" cxnId="{90F45088-865B-40AB-8B23-8D4A14204374}">
      <dgm:prSet/>
      <dgm:spPr/>
      <dgm:t>
        <a:bodyPr/>
        <a:lstStyle/>
        <a:p>
          <a:endParaRPr lang="es-ES"/>
        </a:p>
      </dgm:t>
    </dgm:pt>
    <dgm:pt modelId="{E43FCD2C-D9C9-4FA1-8996-997F811A287D}" type="sibTrans" cxnId="{90F45088-865B-40AB-8B23-8D4A14204374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F82DAC-51BC-4FFD-B9A5-6A383D61AA18}" type="pres">
      <dgm:prSet presAssocID="{A08D80C8-B5D1-4C6B-8D1A-74F43FE389AA}" presName="parentText" presStyleLbl="node1" presStyleIdx="0" presStyleCnt="1" custAng="2593463" custLinFactNeighborX="9641" custLinFactNeighborY="364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B0E5EE-9561-4858-A11E-94EDF6A0FA6B}" type="presOf" srcId="{A08D80C8-B5D1-4C6B-8D1A-74F43FE389AA}" destId="{3DF82DAC-51BC-4FFD-B9A5-6A383D61AA18}" srcOrd="0" destOrd="0" presId="urn:microsoft.com/office/officeart/2005/8/layout/vList2"/>
    <dgm:cxn modelId="{90F45088-865B-40AB-8B23-8D4A14204374}" srcId="{1AEEDAF0-0500-408F-A692-6B36A89B5810}" destId="{A08D80C8-B5D1-4C6B-8D1A-74F43FE389AA}" srcOrd="0" destOrd="0" parTransId="{A9D0D9BC-0505-4DD0-8F88-6963091AC653}" sibTransId="{E43FCD2C-D9C9-4FA1-8996-997F811A287D}"/>
    <dgm:cxn modelId="{BEBCEAB5-0D64-4CC2-A43F-86B00C007CDB}" type="presOf" srcId="{1AEEDAF0-0500-408F-A692-6B36A89B5810}" destId="{A3B2B88F-F150-459C-8E99-EA928F07A687}" srcOrd="0" destOrd="0" presId="urn:microsoft.com/office/officeart/2005/8/layout/vList2"/>
    <dgm:cxn modelId="{71E0713F-7C52-45CB-AB64-D08FB5194480}" type="presParOf" srcId="{A3B2B88F-F150-459C-8E99-EA928F07A687}" destId="{3DF82DAC-51BC-4FFD-B9A5-6A383D61AA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4F73E67-8F30-4EB1-BAD4-70918CFEEB2B}">
      <dgm:prSet custT="1"/>
      <dgm:spPr/>
      <dgm:t>
        <a:bodyPr/>
        <a:lstStyle/>
        <a:p>
          <a:pPr algn="l"/>
          <a:r>
            <a:rPr lang="en-US" sz="1000" b="0" dirty="0" smtClean="0"/>
            <a:t>Follow up: implementation of public procurement of goods and services.</a:t>
          </a:r>
          <a:endParaRPr lang="en-US" sz="1000" b="0" dirty="0"/>
        </a:p>
      </dgm:t>
    </dgm:pt>
    <dgm:pt modelId="{7FC03182-5AEE-47CC-B876-A8AF36960A78}" type="parTrans" cxnId="{A5E05A6B-C8F2-409A-B555-B6C7AA6D0E62}">
      <dgm:prSet/>
      <dgm:spPr/>
      <dgm:t>
        <a:bodyPr/>
        <a:lstStyle/>
        <a:p>
          <a:endParaRPr lang="es-ES"/>
        </a:p>
      </dgm:t>
    </dgm:pt>
    <dgm:pt modelId="{9A10F790-E19E-4811-9BFF-B883470F43D6}" type="sibTrans" cxnId="{A5E05A6B-C8F2-409A-B555-B6C7AA6D0E62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516542-699F-415D-A8DA-2CA1345A273D}" type="pres">
      <dgm:prSet presAssocID="{24F73E67-8F30-4EB1-BAD4-70918CFEEB2B}" presName="parentText" presStyleLbl="node1" presStyleIdx="0" presStyleCnt="1" custAng="17401308" custScaleX="89044" custScaleY="308027" custLinFactNeighborX="6173" custLinFactNeighborY="-558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131F84-CD30-46DB-B958-E2CD54C0A50E}" type="presOf" srcId="{24F73E67-8F30-4EB1-BAD4-70918CFEEB2B}" destId="{BE516542-699F-415D-A8DA-2CA1345A273D}" srcOrd="0" destOrd="0" presId="urn:microsoft.com/office/officeart/2005/8/layout/vList2"/>
    <dgm:cxn modelId="{A5E05A6B-C8F2-409A-B555-B6C7AA6D0E62}" srcId="{1AEEDAF0-0500-408F-A692-6B36A89B5810}" destId="{24F73E67-8F30-4EB1-BAD4-70918CFEEB2B}" srcOrd="0" destOrd="0" parTransId="{7FC03182-5AEE-47CC-B876-A8AF36960A78}" sibTransId="{9A10F790-E19E-4811-9BFF-B883470F43D6}"/>
    <dgm:cxn modelId="{D17747AA-062D-47E6-90C2-AA9031105F85}" type="presOf" srcId="{1AEEDAF0-0500-408F-A692-6B36A89B5810}" destId="{A3B2B88F-F150-459C-8E99-EA928F07A687}" srcOrd="0" destOrd="0" presId="urn:microsoft.com/office/officeart/2005/8/layout/vList2"/>
    <dgm:cxn modelId="{EACDD7F2-BE92-416D-BF07-59F0CAD92A3F}" type="presParOf" srcId="{A3B2B88F-F150-459C-8E99-EA928F07A687}" destId="{BE516542-699F-415D-A8DA-2CA1345A27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6BDF63-6EA0-4F4F-8714-2B169FED4319}">
      <dgm:prSet/>
      <dgm:spPr>
        <a:solidFill>
          <a:srgbClr val="BEF4F4"/>
        </a:solidFill>
      </dgm:spPr>
      <dgm:t>
        <a:bodyPr/>
        <a:lstStyle/>
        <a:p>
          <a:r>
            <a:rPr lang="es-ES" dirty="0" smtClean="0"/>
            <a:t>R. Decree: calling for the elections.</a:t>
          </a:r>
          <a:endParaRPr lang="es-ES" dirty="0"/>
        </a:p>
      </dgm:t>
    </dgm:pt>
    <dgm:pt modelId="{88F3BBF4-3B4E-434C-8D93-A4A78FF3926C}" type="parTrans" cxnId="{F861542F-B60A-4DA8-849A-B8D9E2A82FD1}">
      <dgm:prSet/>
      <dgm:spPr/>
      <dgm:t>
        <a:bodyPr/>
        <a:lstStyle/>
        <a:p>
          <a:endParaRPr lang="es-ES"/>
        </a:p>
      </dgm:t>
    </dgm:pt>
    <dgm:pt modelId="{6F200DF3-EAA9-469D-92B1-230F8FB95AA7}" type="sibTrans" cxnId="{F861542F-B60A-4DA8-849A-B8D9E2A82FD1}">
      <dgm:prSet/>
      <dgm:spPr/>
      <dgm:t>
        <a:bodyPr/>
        <a:lstStyle/>
        <a:p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AA35F0-C2CC-4E1C-BB99-BFD541ADA85A}" type="pres">
      <dgm:prSet presAssocID="{B86BDF63-6EA0-4F4F-8714-2B169FED4319}" presName="parentText" presStyleLbl="node1" presStyleIdx="0" presStyleCnt="1" custAng="2843100" custScaleX="69021" custScaleY="29724" custLinFactNeighborX="6275" custLinFactNeighborY="-261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9D7B0A-8314-4DC4-8572-8D51F48EA641}" type="presOf" srcId="{B86BDF63-6EA0-4F4F-8714-2B169FED4319}" destId="{60AA35F0-C2CC-4E1C-BB99-BFD541ADA85A}" srcOrd="0" destOrd="0" presId="urn:microsoft.com/office/officeart/2005/8/layout/vList2"/>
    <dgm:cxn modelId="{BD6BBCAF-01C0-4288-A48D-DA65DABF0848}" type="presOf" srcId="{973974CA-3D97-4F8F-8185-EF5B9D9E175B}" destId="{D5F1F3F2-52F1-4C74-A898-110FB578184B}" srcOrd="0" destOrd="0" presId="urn:microsoft.com/office/officeart/2005/8/layout/vList2"/>
    <dgm:cxn modelId="{F861542F-B60A-4DA8-849A-B8D9E2A82FD1}" srcId="{973974CA-3D97-4F8F-8185-EF5B9D9E175B}" destId="{B86BDF63-6EA0-4F4F-8714-2B169FED4319}" srcOrd="0" destOrd="0" parTransId="{88F3BBF4-3B4E-434C-8D93-A4A78FF3926C}" sibTransId="{6F200DF3-EAA9-469D-92B1-230F8FB95AA7}"/>
    <dgm:cxn modelId="{CC00405C-1C63-4FEB-B070-7AC414EAEE0C}" type="presParOf" srcId="{D5F1F3F2-52F1-4C74-A898-110FB578184B}" destId="{60AA35F0-C2CC-4E1C-BB99-BFD541ADA8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75E4D9-539E-43FF-BA14-1A48C6B3018E}" type="doc">
      <dgm:prSet loTypeId="urn:microsoft.com/office/officeart/2005/8/layout/vList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07947507-9F9A-4CE7-AB29-C551A9779B1F}">
      <dgm:prSet/>
      <dgm:spPr/>
      <dgm:t>
        <a:bodyPr/>
        <a:lstStyle/>
        <a:p>
          <a:pPr algn="ctr" rtl="0"/>
          <a:r>
            <a:rPr lang="es-ES" dirty="0" smtClean="0"/>
            <a:t>ELECTORAL</a:t>
          </a:r>
          <a:endParaRPr lang="es-ES" dirty="0"/>
        </a:p>
      </dgm:t>
    </dgm:pt>
    <dgm:pt modelId="{B643146E-5E89-490C-8D4F-DD2FD05A4C0A}" type="parTrans" cxnId="{B26E94FA-59C3-4EFF-B612-3C03D9DA9F02}">
      <dgm:prSet/>
      <dgm:spPr/>
      <dgm:t>
        <a:bodyPr/>
        <a:lstStyle/>
        <a:p>
          <a:endParaRPr lang="es-ES"/>
        </a:p>
      </dgm:t>
    </dgm:pt>
    <dgm:pt modelId="{0C55B1AF-FF0B-403B-8CB9-4985699C0B29}" type="sibTrans" cxnId="{B26E94FA-59C3-4EFF-B612-3C03D9DA9F02}">
      <dgm:prSet/>
      <dgm:spPr/>
      <dgm:t>
        <a:bodyPr/>
        <a:lstStyle/>
        <a:p>
          <a:endParaRPr lang="es-ES"/>
        </a:p>
      </dgm:t>
    </dgm:pt>
    <dgm:pt modelId="{F9D2C6E4-2EE5-4986-9049-18256402C4C3}" type="pres">
      <dgm:prSet presAssocID="{1B75E4D9-539E-43FF-BA14-1A48C6B30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3C94BB-F56E-4E8A-9D22-00DBE2CD4216}" type="pres">
      <dgm:prSet presAssocID="{07947507-9F9A-4CE7-AB29-C551A9779B1F}" presName="parentText" presStyleLbl="node1" presStyleIdx="0" presStyleCnt="1" custAng="1031220" custScaleX="30163" custScaleY="28061" custLinFactNeighborX="11330" custLinFactNeighborY="672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C2BB7C-5A91-4601-B49B-1214B210F7E5}" type="presOf" srcId="{07947507-9F9A-4CE7-AB29-C551A9779B1F}" destId="{0C3C94BB-F56E-4E8A-9D22-00DBE2CD4216}" srcOrd="0" destOrd="0" presId="urn:microsoft.com/office/officeart/2005/8/layout/vList2"/>
    <dgm:cxn modelId="{B26E94FA-59C3-4EFF-B612-3C03D9DA9F02}" srcId="{1B75E4D9-539E-43FF-BA14-1A48C6B3018E}" destId="{07947507-9F9A-4CE7-AB29-C551A9779B1F}" srcOrd="0" destOrd="0" parTransId="{B643146E-5E89-490C-8D4F-DD2FD05A4C0A}" sibTransId="{0C55B1AF-FF0B-403B-8CB9-4985699C0B29}"/>
    <dgm:cxn modelId="{59AB05EA-FA67-4747-B50C-482D0C5992B2}" type="presOf" srcId="{1B75E4D9-539E-43FF-BA14-1A48C6B3018E}" destId="{F9D2C6E4-2EE5-4986-9049-18256402C4C3}" srcOrd="0" destOrd="0" presId="urn:microsoft.com/office/officeart/2005/8/layout/vList2"/>
    <dgm:cxn modelId="{9FFDCC09-440A-4817-9C1D-E30C71EFC954}" type="presParOf" srcId="{F9D2C6E4-2EE5-4986-9049-18256402C4C3}" destId="{0C3C94BB-F56E-4E8A-9D22-00DBE2CD42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B75E4D9-539E-43FF-BA14-1A48C6B3018E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7947507-9F9A-4CE7-AB29-C551A9779B1F}">
      <dgm:prSet/>
      <dgm:spPr>
        <a:solidFill>
          <a:srgbClr val="B879BD"/>
        </a:solidFill>
      </dgm:spPr>
      <dgm:t>
        <a:bodyPr/>
        <a:lstStyle/>
        <a:p>
          <a:pPr rtl="0"/>
          <a:r>
            <a:rPr lang="es-ES" dirty="0" smtClean="0"/>
            <a:t>POST-ELECTORAL</a:t>
          </a:r>
          <a:endParaRPr lang="es-ES" dirty="0"/>
        </a:p>
      </dgm:t>
    </dgm:pt>
    <dgm:pt modelId="{B643146E-5E89-490C-8D4F-DD2FD05A4C0A}" type="parTrans" cxnId="{B26E94FA-59C3-4EFF-B612-3C03D9DA9F02}">
      <dgm:prSet/>
      <dgm:spPr/>
      <dgm:t>
        <a:bodyPr/>
        <a:lstStyle/>
        <a:p>
          <a:endParaRPr lang="es-ES"/>
        </a:p>
      </dgm:t>
    </dgm:pt>
    <dgm:pt modelId="{0C55B1AF-FF0B-403B-8CB9-4985699C0B29}" type="sibTrans" cxnId="{B26E94FA-59C3-4EFF-B612-3C03D9DA9F02}">
      <dgm:prSet/>
      <dgm:spPr/>
      <dgm:t>
        <a:bodyPr/>
        <a:lstStyle/>
        <a:p>
          <a:endParaRPr lang="es-ES"/>
        </a:p>
      </dgm:t>
    </dgm:pt>
    <dgm:pt modelId="{F9D2C6E4-2EE5-4986-9049-18256402C4C3}" type="pres">
      <dgm:prSet presAssocID="{1B75E4D9-539E-43FF-BA14-1A48C6B30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3C94BB-F56E-4E8A-9D22-00DBE2CD4216}" type="pres">
      <dgm:prSet presAssocID="{07947507-9F9A-4CE7-AB29-C551A9779B1F}" presName="parentText" presStyleLbl="node1" presStyleIdx="0" presStyleCnt="1" custAng="172024" custScaleX="30704" custScaleY="35364" custLinFactNeighborX="19298" custLinFactNeighborY="21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6E94FA-59C3-4EFF-B612-3C03D9DA9F02}" srcId="{1B75E4D9-539E-43FF-BA14-1A48C6B3018E}" destId="{07947507-9F9A-4CE7-AB29-C551A9779B1F}" srcOrd="0" destOrd="0" parTransId="{B643146E-5E89-490C-8D4F-DD2FD05A4C0A}" sibTransId="{0C55B1AF-FF0B-403B-8CB9-4985699C0B29}"/>
    <dgm:cxn modelId="{65A757C7-77E5-48A6-B139-64E748A97AE0}" type="presOf" srcId="{07947507-9F9A-4CE7-AB29-C551A9779B1F}" destId="{0C3C94BB-F56E-4E8A-9D22-00DBE2CD4216}" srcOrd="0" destOrd="0" presId="urn:microsoft.com/office/officeart/2005/8/layout/vList2"/>
    <dgm:cxn modelId="{BCFAF7CE-818C-4B4A-82B3-17FF5E96B909}" type="presOf" srcId="{1B75E4D9-539E-43FF-BA14-1A48C6B3018E}" destId="{F9D2C6E4-2EE5-4986-9049-18256402C4C3}" srcOrd="0" destOrd="0" presId="urn:microsoft.com/office/officeart/2005/8/layout/vList2"/>
    <dgm:cxn modelId="{5B1BDE3B-3531-45A6-A6E7-7ACFAE40E7C6}" type="presParOf" srcId="{F9D2C6E4-2EE5-4986-9049-18256402C4C3}" destId="{0C3C94BB-F56E-4E8A-9D22-00DBE2CD42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76CD9AB-03E7-49EE-9544-570B735D8C08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58BE58E9-4EF1-46C9-B535-FD70AA36E603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Polling day</a:t>
          </a:r>
          <a:endParaRPr lang="es-ES" dirty="0"/>
        </a:p>
      </dgm:t>
    </dgm:pt>
    <dgm:pt modelId="{22C5357E-C414-4082-A319-222E7CAAB994}" type="parTrans" cxnId="{1D3CBBB3-DB9F-4395-8978-6946BCE87019}">
      <dgm:prSet/>
      <dgm:spPr/>
      <dgm:t>
        <a:bodyPr/>
        <a:lstStyle/>
        <a:p>
          <a:endParaRPr lang="es-ES"/>
        </a:p>
      </dgm:t>
    </dgm:pt>
    <dgm:pt modelId="{60565418-73A0-428E-87E8-83B30C8EC7DE}" type="sibTrans" cxnId="{1D3CBBB3-DB9F-4395-8978-6946BCE87019}">
      <dgm:prSet/>
      <dgm:spPr/>
      <dgm:t>
        <a:bodyPr/>
        <a:lstStyle/>
        <a:p>
          <a:endParaRPr lang="es-ES"/>
        </a:p>
      </dgm:t>
    </dgm:pt>
    <dgm:pt modelId="{7D72CCFB-B793-42F7-92B7-ED37719A3430}" type="pres">
      <dgm:prSet presAssocID="{C76CD9AB-03E7-49EE-9544-570B735D8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9569A3-EC5B-434D-A065-620386FD6EBC}" type="pres">
      <dgm:prSet presAssocID="{58BE58E9-4EF1-46C9-B535-FD70AA36E603}" presName="parentText" presStyleLbl="node1" presStyleIdx="0" presStyleCnt="1" custAng="849366" custScaleY="100687" custLinFactNeighborX="8140" custLinFactNeighborY="746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3CBBB3-DB9F-4395-8978-6946BCE87019}" srcId="{C76CD9AB-03E7-49EE-9544-570B735D8C08}" destId="{58BE58E9-4EF1-46C9-B535-FD70AA36E603}" srcOrd="0" destOrd="0" parTransId="{22C5357E-C414-4082-A319-222E7CAAB994}" sibTransId="{60565418-73A0-428E-87E8-83B30C8EC7DE}"/>
    <dgm:cxn modelId="{AC8B7432-0935-4499-8D17-E245A6255477}" type="presOf" srcId="{C76CD9AB-03E7-49EE-9544-570B735D8C08}" destId="{7D72CCFB-B793-42F7-92B7-ED37719A3430}" srcOrd="0" destOrd="0" presId="urn:microsoft.com/office/officeart/2005/8/layout/vList2"/>
    <dgm:cxn modelId="{8291791A-54F7-4F3A-A8BA-0490D0D7C782}" type="presOf" srcId="{58BE58E9-4EF1-46C9-B535-FD70AA36E603}" destId="{F89569A3-EC5B-434D-A065-620386FD6EBC}" srcOrd="0" destOrd="0" presId="urn:microsoft.com/office/officeart/2005/8/layout/vList2"/>
    <dgm:cxn modelId="{58200F4D-B3E1-4153-AAC5-B22EE44BAED1}" type="presParOf" srcId="{7D72CCFB-B793-42F7-92B7-ED37719A3430}" destId="{F89569A3-EC5B-434D-A065-620386FD6E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76CD9AB-03E7-49EE-9544-570B735D8C08}" type="doc">
      <dgm:prSet loTypeId="urn:microsoft.com/office/officeart/2005/8/layout/vList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B90ABAA-CFBE-4234-BF26-2911C51A39F9}">
      <dgm:prSet/>
      <dgm:spPr/>
      <dgm:t>
        <a:bodyPr/>
        <a:lstStyle/>
        <a:p>
          <a:r>
            <a:rPr lang="es-ES" dirty="0" smtClean="0"/>
            <a:t>Electoral Period</a:t>
          </a:r>
          <a:endParaRPr lang="es-ES" dirty="0"/>
        </a:p>
      </dgm:t>
    </dgm:pt>
    <dgm:pt modelId="{696C0988-9E52-4A59-A300-597945537104}" type="parTrans" cxnId="{AC967FB1-0097-4B92-A16B-FFA574694DDC}">
      <dgm:prSet/>
      <dgm:spPr/>
      <dgm:t>
        <a:bodyPr/>
        <a:lstStyle/>
        <a:p>
          <a:endParaRPr lang="es-ES"/>
        </a:p>
      </dgm:t>
    </dgm:pt>
    <dgm:pt modelId="{170EFB79-5539-4A68-A1D2-4A5B8BDE69CC}" type="sibTrans" cxnId="{AC967FB1-0097-4B92-A16B-FFA574694DDC}">
      <dgm:prSet/>
      <dgm:spPr/>
      <dgm:t>
        <a:bodyPr/>
        <a:lstStyle/>
        <a:p>
          <a:endParaRPr lang="es-ES"/>
        </a:p>
      </dgm:t>
    </dgm:pt>
    <dgm:pt modelId="{7D72CCFB-B793-42F7-92B7-ED37719A3430}" type="pres">
      <dgm:prSet presAssocID="{C76CD9AB-03E7-49EE-9544-570B735D8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C33AFF-62E5-4771-9590-ED5491F3C151}" type="pres">
      <dgm:prSet presAssocID="{8B90ABAA-CFBE-4234-BF26-2911C51A39F9}" presName="parentText" presStyleLbl="node1" presStyleIdx="0" presStyleCnt="1" custAng="17624702" custScaleX="83692" custScaleY="64503" custLinFactNeighborX="-8412" custLinFactNeighborY="158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967FB1-0097-4B92-A16B-FFA574694DDC}" srcId="{C76CD9AB-03E7-49EE-9544-570B735D8C08}" destId="{8B90ABAA-CFBE-4234-BF26-2911C51A39F9}" srcOrd="0" destOrd="0" parTransId="{696C0988-9E52-4A59-A300-597945537104}" sibTransId="{170EFB79-5539-4A68-A1D2-4A5B8BDE69CC}"/>
    <dgm:cxn modelId="{71E31AAD-41CE-40E1-A9E6-29A397AE610A}" type="presOf" srcId="{8B90ABAA-CFBE-4234-BF26-2911C51A39F9}" destId="{19C33AFF-62E5-4771-9590-ED5491F3C151}" srcOrd="0" destOrd="0" presId="urn:microsoft.com/office/officeart/2005/8/layout/vList2"/>
    <dgm:cxn modelId="{ADA7D956-38B9-48C6-A7EB-73E82F60384E}" type="presOf" srcId="{C76CD9AB-03E7-49EE-9544-570B735D8C08}" destId="{7D72CCFB-B793-42F7-92B7-ED37719A3430}" srcOrd="0" destOrd="0" presId="urn:microsoft.com/office/officeart/2005/8/layout/vList2"/>
    <dgm:cxn modelId="{7857A4B4-340E-4FC3-8E93-E173A8768A55}" type="presParOf" srcId="{7D72CCFB-B793-42F7-92B7-ED37719A3430}" destId="{19C33AFF-62E5-4771-9590-ED5491F3C15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4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58D93A-8075-406B-BFE9-0F676611C0A6}">
      <dgm:prSet/>
      <dgm:spPr/>
      <dgm:t>
        <a:bodyPr/>
        <a:lstStyle/>
        <a:p>
          <a:r>
            <a:rPr lang="es-ES" dirty="0" smtClean="0"/>
            <a:t>Provisionary electoral results public dissemination.</a:t>
          </a:r>
          <a:endParaRPr lang="es-ES" dirty="0"/>
        </a:p>
      </dgm:t>
    </dgm:pt>
    <dgm:pt modelId="{DA4438EB-FE18-478A-9B2A-74884DEB99C2}" type="parTrans" cxnId="{DC0B68B0-BE9E-49E4-A9A9-3D940FA3CEF2}">
      <dgm:prSet/>
      <dgm:spPr/>
      <dgm:t>
        <a:bodyPr/>
        <a:lstStyle/>
        <a:p>
          <a:endParaRPr lang="es-ES"/>
        </a:p>
      </dgm:t>
    </dgm:pt>
    <dgm:pt modelId="{558CE540-8323-4304-B31B-142923D490CB}" type="sibTrans" cxnId="{DC0B68B0-BE9E-49E4-A9A9-3D940FA3CEF2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B83472-443C-442A-B60B-924097FA84F4}" type="pres">
      <dgm:prSet presAssocID="{6C58D93A-8075-406B-BFE9-0F676611C0A6}" presName="parentText" presStyleLbl="node1" presStyleIdx="0" presStyleCnt="1" custAng="894410" custLinFactNeighborX="5750" custLinFactNeighborY="238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0B68B0-BE9E-49E4-A9A9-3D940FA3CEF2}" srcId="{1AEEDAF0-0500-408F-A692-6B36A89B5810}" destId="{6C58D93A-8075-406B-BFE9-0F676611C0A6}" srcOrd="0" destOrd="0" parTransId="{DA4438EB-FE18-478A-9B2A-74884DEB99C2}" sibTransId="{558CE540-8323-4304-B31B-142923D490CB}"/>
    <dgm:cxn modelId="{C5289AF9-4860-48A0-B1E7-D2FE50393F2A}" type="presOf" srcId="{6C58D93A-8075-406B-BFE9-0F676611C0A6}" destId="{84B83472-443C-442A-B60B-924097FA84F4}" srcOrd="0" destOrd="0" presId="urn:microsoft.com/office/officeart/2005/8/layout/vList2"/>
    <dgm:cxn modelId="{31AB290B-47D5-4479-B99A-967399131F56}" type="presOf" srcId="{1AEEDAF0-0500-408F-A692-6B36A89B5810}" destId="{A3B2B88F-F150-459C-8E99-EA928F07A687}" srcOrd="0" destOrd="0" presId="urn:microsoft.com/office/officeart/2005/8/layout/vList2"/>
    <dgm:cxn modelId="{1FBE4DAD-7B71-4D84-BDA6-F02ABA29263D}" type="presParOf" srcId="{A3B2B88F-F150-459C-8E99-EA928F07A687}" destId="{84B83472-443C-442A-B60B-924097FA84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CD9AB-03E7-49EE-9544-570B735D8C0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D130FA1-EA81-411C-A4BA-4D8E703EBF83}">
      <dgm:prSet custT="1"/>
      <dgm:spPr/>
      <dgm:t>
        <a:bodyPr/>
        <a:lstStyle/>
        <a:p>
          <a:pPr algn="ctr" rtl="0"/>
          <a:r>
            <a:rPr lang="en-US" sz="1200" noProof="0" dirty="0" smtClean="0"/>
            <a:t>Legal framework</a:t>
          </a:r>
          <a:endParaRPr lang="en-US" sz="1200" noProof="0" dirty="0"/>
        </a:p>
      </dgm:t>
    </dgm:pt>
    <dgm:pt modelId="{87AEBA7D-9250-4F10-A7FB-C61A1F235A44}" type="parTrans" cxnId="{CA653C11-CD10-49C7-8281-307D170296EC}">
      <dgm:prSet/>
      <dgm:spPr/>
      <dgm:t>
        <a:bodyPr/>
        <a:lstStyle/>
        <a:p>
          <a:endParaRPr lang="en-US" noProof="0"/>
        </a:p>
      </dgm:t>
    </dgm:pt>
    <dgm:pt modelId="{F0806655-C730-4965-8EC1-86A6F2D568D8}" type="sibTrans" cxnId="{CA653C11-CD10-49C7-8281-307D170296EC}">
      <dgm:prSet/>
      <dgm:spPr/>
      <dgm:t>
        <a:bodyPr/>
        <a:lstStyle/>
        <a:p>
          <a:endParaRPr lang="en-US" noProof="0"/>
        </a:p>
      </dgm:t>
    </dgm:pt>
    <dgm:pt modelId="{7D72CCFB-B793-42F7-92B7-ED37719A3430}" type="pres">
      <dgm:prSet presAssocID="{C76CD9AB-03E7-49EE-9544-570B735D8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C219EC-46E2-4679-BB68-41CA8BE641B7}" type="pres">
      <dgm:prSet presAssocID="{FD130FA1-EA81-411C-A4BA-4D8E703EBF83}" presName="parentText" presStyleLbl="node1" presStyleIdx="0" presStyleCnt="1" custAng="18820985" custScaleX="81232" custScaleY="132914" custLinFactNeighborX="5163" custLinFactNeighborY="35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175778-4D91-4F56-B94C-08F16CE44821}" type="presOf" srcId="{C76CD9AB-03E7-49EE-9544-570B735D8C08}" destId="{7D72CCFB-B793-42F7-92B7-ED37719A3430}" srcOrd="0" destOrd="0" presId="urn:microsoft.com/office/officeart/2005/8/layout/vList2"/>
    <dgm:cxn modelId="{CA653C11-CD10-49C7-8281-307D170296EC}" srcId="{C76CD9AB-03E7-49EE-9544-570B735D8C08}" destId="{FD130FA1-EA81-411C-A4BA-4D8E703EBF83}" srcOrd="0" destOrd="0" parTransId="{87AEBA7D-9250-4F10-A7FB-C61A1F235A44}" sibTransId="{F0806655-C730-4965-8EC1-86A6F2D568D8}"/>
    <dgm:cxn modelId="{1328C45F-B681-4D1B-AFC9-BBAC52D3BCC2}" type="presOf" srcId="{FD130FA1-EA81-411C-A4BA-4D8E703EBF83}" destId="{89C219EC-46E2-4679-BB68-41CA8BE641B7}" srcOrd="0" destOrd="0" presId="urn:microsoft.com/office/officeart/2005/8/layout/vList2"/>
    <dgm:cxn modelId="{208E5B32-580C-461B-BBCD-3279DC63839A}" type="presParOf" srcId="{7D72CCFB-B793-42F7-92B7-ED37719A3430}" destId="{89C219EC-46E2-4679-BB68-41CA8BE641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AB42D3D-A793-40DF-9AE1-A9DBEE7CC54E}">
      <dgm:prSet custT="1"/>
      <dgm:spPr/>
      <dgm:t>
        <a:bodyPr/>
        <a:lstStyle/>
        <a:p>
          <a:pPr algn="just"/>
          <a:r>
            <a:rPr lang="es-ES" sz="1000" dirty="0" smtClean="0"/>
            <a:t>Polling day: incidents´ monitoring.</a:t>
          </a:r>
          <a:endParaRPr lang="es-ES" sz="1000" dirty="0"/>
        </a:p>
      </dgm:t>
    </dgm:pt>
    <dgm:pt modelId="{59453610-44B2-4659-A717-014FDAE2F489}" type="sibTrans" cxnId="{F6AF5FD5-ADDD-461E-92F2-4CB224C9ACAE}">
      <dgm:prSet/>
      <dgm:spPr/>
      <dgm:t>
        <a:bodyPr/>
        <a:lstStyle/>
        <a:p>
          <a:endParaRPr lang="es-ES"/>
        </a:p>
      </dgm:t>
    </dgm:pt>
    <dgm:pt modelId="{71D7DC0A-DA10-440A-A3FF-F520620D6462}" type="parTrans" cxnId="{F6AF5FD5-ADDD-461E-92F2-4CB224C9ACAE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C92B1F-79B1-4660-A228-8FB34A74F770}" type="pres">
      <dgm:prSet presAssocID="{4AB42D3D-A793-40DF-9AE1-A9DBEE7CC54E}" presName="parentText" presStyleLbl="node1" presStyleIdx="0" presStyleCnt="1" custAng="166195" custLinFactNeighborX="1050" custLinFactNeighborY="396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06712E-7F13-46B2-B747-B51C9A4DE7EB}" type="presOf" srcId="{4AB42D3D-A793-40DF-9AE1-A9DBEE7CC54E}" destId="{88C92B1F-79B1-4660-A228-8FB34A74F770}" srcOrd="0" destOrd="0" presId="urn:microsoft.com/office/officeart/2005/8/layout/vList2"/>
    <dgm:cxn modelId="{6374D2CB-C716-4B8E-A9ED-49446BB417D3}" type="presOf" srcId="{1AEEDAF0-0500-408F-A692-6B36A89B5810}" destId="{A3B2B88F-F150-459C-8E99-EA928F07A687}" srcOrd="0" destOrd="0" presId="urn:microsoft.com/office/officeart/2005/8/layout/vList2"/>
    <dgm:cxn modelId="{F6AF5FD5-ADDD-461E-92F2-4CB224C9ACAE}" srcId="{1AEEDAF0-0500-408F-A692-6B36A89B5810}" destId="{4AB42D3D-A793-40DF-9AE1-A9DBEE7CC54E}" srcOrd="0" destOrd="0" parTransId="{71D7DC0A-DA10-440A-A3FF-F520620D6462}" sibTransId="{59453610-44B2-4659-A717-014FDAE2F489}"/>
    <dgm:cxn modelId="{EC93829C-3527-45B7-813A-B5968FBB8AED}" type="presParOf" srcId="{A3B2B88F-F150-459C-8E99-EA928F07A687}" destId="{88C92B1F-79B1-4660-A228-8FB34A74F7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58D93A-8075-406B-BFE9-0F676611C0A6}">
      <dgm:prSet custT="1"/>
      <dgm:spPr/>
      <dgm:t>
        <a:bodyPr/>
        <a:lstStyle/>
        <a:p>
          <a:r>
            <a:rPr lang="es-ES" sz="1050" dirty="0" smtClean="0"/>
            <a:t>Press Conferences: Ministry of the Interior and Ministry of Presidency.</a:t>
          </a:r>
          <a:endParaRPr lang="es-ES" sz="1050" dirty="0"/>
        </a:p>
      </dgm:t>
    </dgm:pt>
    <dgm:pt modelId="{DA4438EB-FE18-478A-9B2A-74884DEB99C2}" type="parTrans" cxnId="{DC0B68B0-BE9E-49E4-A9A9-3D940FA3CEF2}">
      <dgm:prSet/>
      <dgm:spPr/>
      <dgm:t>
        <a:bodyPr/>
        <a:lstStyle/>
        <a:p>
          <a:endParaRPr lang="es-ES"/>
        </a:p>
      </dgm:t>
    </dgm:pt>
    <dgm:pt modelId="{558CE540-8323-4304-B31B-142923D490CB}" type="sibTrans" cxnId="{DC0B68B0-BE9E-49E4-A9A9-3D940FA3CEF2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B83472-443C-442A-B60B-924097FA84F4}" type="pres">
      <dgm:prSet presAssocID="{6C58D93A-8075-406B-BFE9-0F676611C0A6}" presName="parentText" presStyleLbl="node1" presStyleIdx="0" presStyleCnt="1" custAng="0" custLinFactNeighborX="-1889" custLinFactNeighborY="-78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8B54FB-F235-4E50-BF3E-CA5DF1AC6D5F}" type="presOf" srcId="{1AEEDAF0-0500-408F-A692-6B36A89B5810}" destId="{A3B2B88F-F150-459C-8E99-EA928F07A687}" srcOrd="0" destOrd="0" presId="urn:microsoft.com/office/officeart/2005/8/layout/vList2"/>
    <dgm:cxn modelId="{DC0B68B0-BE9E-49E4-A9A9-3D940FA3CEF2}" srcId="{1AEEDAF0-0500-408F-A692-6B36A89B5810}" destId="{6C58D93A-8075-406B-BFE9-0F676611C0A6}" srcOrd="0" destOrd="0" parTransId="{DA4438EB-FE18-478A-9B2A-74884DEB99C2}" sibTransId="{558CE540-8323-4304-B31B-142923D490CB}"/>
    <dgm:cxn modelId="{2C7F7E23-DD68-4EC5-B820-5E1E6F79BFCE}" type="presOf" srcId="{6C58D93A-8075-406B-BFE9-0F676611C0A6}" destId="{84B83472-443C-442A-B60B-924097FA84F4}" srcOrd="0" destOrd="0" presId="urn:microsoft.com/office/officeart/2005/8/layout/vList2"/>
    <dgm:cxn modelId="{4D6B02B8-994B-444C-ADA2-376C47CADE4F}" type="presParOf" srcId="{A3B2B88F-F150-459C-8E99-EA928F07A687}" destId="{84B83472-443C-442A-B60B-924097FA84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D48F2D-4607-4E66-9500-0605FA1D38E4}">
      <dgm:prSet custT="1"/>
      <dgm:spPr>
        <a:solidFill>
          <a:srgbClr val="BEF4F4"/>
        </a:solidFill>
      </dgm:spPr>
      <dgm:t>
        <a:bodyPr/>
        <a:lstStyle/>
        <a:p>
          <a:pPr algn="just"/>
          <a:r>
            <a:rPr lang="es-ES" sz="1000" dirty="0" smtClean="0"/>
            <a:t>Decision making: National Data Dissemination Centre location, innovative goals and measures…</a:t>
          </a:r>
          <a:endParaRPr lang="es-ES" sz="1000" dirty="0"/>
        </a:p>
      </dgm:t>
    </dgm:pt>
    <dgm:pt modelId="{3E3683C4-ED12-4100-8AB5-D4B93190CCF3}" type="parTrans" cxnId="{00894AE9-A9AF-4A34-8ABE-D8110389C911}">
      <dgm:prSet/>
      <dgm:spPr/>
      <dgm:t>
        <a:bodyPr/>
        <a:lstStyle/>
        <a:p>
          <a:pPr algn="just"/>
          <a:endParaRPr lang="es-ES"/>
        </a:p>
      </dgm:t>
    </dgm:pt>
    <dgm:pt modelId="{413D18F2-014E-4B97-913B-E83B85B16548}" type="sibTrans" cxnId="{00894AE9-A9AF-4A34-8ABE-D8110389C911}">
      <dgm:prSet/>
      <dgm:spPr/>
      <dgm:t>
        <a:bodyPr/>
        <a:lstStyle/>
        <a:p>
          <a:pPr algn="just"/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936A05-CCD4-4923-915A-DC5B7E177D9F}" type="pres">
      <dgm:prSet presAssocID="{72D48F2D-4607-4E66-9500-0605FA1D38E4}" presName="parentText" presStyleLbl="node1" presStyleIdx="0" presStyleCnt="1" custAng="20930925" custScaleX="91426" custScaleY="464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EEE1F0-A93E-45EC-9CC2-F521F444B7CB}" type="presOf" srcId="{72D48F2D-4607-4E66-9500-0605FA1D38E4}" destId="{C3936A05-CCD4-4923-915A-DC5B7E177D9F}" srcOrd="0" destOrd="0" presId="urn:microsoft.com/office/officeart/2005/8/layout/vList2"/>
    <dgm:cxn modelId="{00894AE9-A9AF-4A34-8ABE-D8110389C911}" srcId="{1AEEDAF0-0500-408F-A692-6B36A89B5810}" destId="{72D48F2D-4607-4E66-9500-0605FA1D38E4}" srcOrd="0" destOrd="0" parTransId="{3E3683C4-ED12-4100-8AB5-D4B93190CCF3}" sibTransId="{413D18F2-014E-4B97-913B-E83B85B16548}"/>
    <dgm:cxn modelId="{2CDCD102-B891-4CCD-9CD2-14F39CA5384E}" type="presOf" srcId="{1AEEDAF0-0500-408F-A692-6B36A89B5810}" destId="{A3B2B88F-F150-459C-8E99-EA928F07A687}" srcOrd="0" destOrd="0" presId="urn:microsoft.com/office/officeart/2005/8/layout/vList2"/>
    <dgm:cxn modelId="{57C87BD2-57A6-4E7F-AF4F-2218F6F2A0A2}" type="presParOf" srcId="{A3B2B88F-F150-459C-8E99-EA928F07A687}" destId="{C3936A05-CCD4-4923-915A-DC5B7E177D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6001438-89C7-4641-BD05-0AF9803867B1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8AE005E-5B69-42E5-9AC8-6CBF6292129C}">
      <dgm:prSet custT="1"/>
      <dgm:spPr/>
      <dgm:t>
        <a:bodyPr/>
        <a:lstStyle/>
        <a:p>
          <a:r>
            <a:rPr lang="es-ES" sz="900" dirty="0" smtClean="0"/>
            <a:t>Electoral Commissions</a:t>
          </a:r>
          <a:r>
            <a:rPr lang="es-ES" sz="1050" dirty="0" smtClean="0"/>
            <a:t>:</a:t>
          </a:r>
          <a:r>
            <a:rPr lang="es-ES" sz="900" dirty="0" smtClean="0"/>
            <a:t> publication of final results.</a:t>
          </a:r>
          <a:endParaRPr lang="es-ES" sz="900" dirty="0"/>
        </a:p>
      </dgm:t>
    </dgm:pt>
    <dgm:pt modelId="{4EF9E34F-D083-4C95-ACFE-57FB84CE028F}" type="parTrans" cxnId="{0B029964-DA45-40F6-9ABE-E84D97635D93}">
      <dgm:prSet/>
      <dgm:spPr/>
      <dgm:t>
        <a:bodyPr/>
        <a:lstStyle/>
        <a:p>
          <a:endParaRPr lang="es-ES"/>
        </a:p>
      </dgm:t>
    </dgm:pt>
    <dgm:pt modelId="{72BA6F23-39D4-4F8C-A777-1AEBC9C720B2}" type="sibTrans" cxnId="{0B029964-DA45-40F6-9ABE-E84D97635D93}">
      <dgm:prSet/>
      <dgm:spPr/>
      <dgm:t>
        <a:bodyPr/>
        <a:lstStyle/>
        <a:p>
          <a:endParaRPr lang="es-ES"/>
        </a:p>
      </dgm:t>
    </dgm:pt>
    <dgm:pt modelId="{D30D6E16-D015-4407-B15E-7C7B7DBE0B5E}" type="pres">
      <dgm:prSet presAssocID="{86001438-89C7-4641-BD05-0AF9803867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7A3973-8CF2-4A53-8859-B7C41BB41339}" type="pres">
      <dgm:prSet presAssocID="{38AE005E-5B69-42E5-9AC8-6CBF6292129C}" presName="parentText" presStyleLbl="node1" presStyleIdx="0" presStyleCnt="1" custAng="2755413" custScaleY="169337" custLinFactNeighborX="-9221" custLinFactNeighborY="28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A599AF-A71A-4093-9B26-8E7A9A4A1EAA}" type="presOf" srcId="{38AE005E-5B69-42E5-9AC8-6CBF6292129C}" destId="{C17A3973-8CF2-4A53-8859-B7C41BB41339}" srcOrd="0" destOrd="0" presId="urn:microsoft.com/office/officeart/2005/8/layout/vList2"/>
    <dgm:cxn modelId="{A7D075C8-B2F1-4F87-8D67-918ADB6F4BB0}" type="presOf" srcId="{86001438-89C7-4641-BD05-0AF9803867B1}" destId="{D30D6E16-D015-4407-B15E-7C7B7DBE0B5E}" srcOrd="0" destOrd="0" presId="urn:microsoft.com/office/officeart/2005/8/layout/vList2"/>
    <dgm:cxn modelId="{0B029964-DA45-40F6-9ABE-E84D97635D93}" srcId="{86001438-89C7-4641-BD05-0AF9803867B1}" destId="{38AE005E-5B69-42E5-9AC8-6CBF6292129C}" srcOrd="0" destOrd="0" parTransId="{4EF9E34F-D083-4C95-ACFE-57FB84CE028F}" sibTransId="{72BA6F23-39D4-4F8C-A777-1AEBC9C720B2}"/>
    <dgm:cxn modelId="{81E1C222-C14A-4E35-897A-FEBA1AEDBEA2}" type="presParOf" srcId="{D30D6E16-D015-4407-B15E-7C7B7DBE0B5E}" destId="{C17A3973-8CF2-4A53-8859-B7C41BB413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08D69B-30BA-4A87-98F1-71B4D1E9F7B6}">
      <dgm:prSet custT="1"/>
      <dgm:spPr/>
      <dgm:t>
        <a:bodyPr/>
        <a:lstStyle/>
        <a:p>
          <a:pPr algn="ctr"/>
          <a:r>
            <a:rPr lang="es-ES" sz="1000" dirty="0" smtClean="0"/>
            <a:t>Electoral material monitoring.</a:t>
          </a:r>
          <a:endParaRPr lang="es-ES" sz="1000" dirty="0"/>
        </a:p>
      </dgm:t>
    </dgm:pt>
    <dgm:pt modelId="{92BB2776-2BFF-45E2-A835-B1C99BE0171C}" type="parTrans" cxnId="{D6788875-0E1A-4FCF-AB21-C3979D5BD418}">
      <dgm:prSet/>
      <dgm:spPr/>
      <dgm:t>
        <a:bodyPr/>
        <a:lstStyle/>
        <a:p>
          <a:endParaRPr lang="es-ES"/>
        </a:p>
      </dgm:t>
    </dgm:pt>
    <dgm:pt modelId="{21434EA2-1BCF-410D-B3A6-E57ED40F60D8}" type="sibTrans" cxnId="{D6788875-0E1A-4FCF-AB21-C3979D5BD418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82B5C-0A16-4C1A-8CFF-60A288981934}" type="pres">
      <dgm:prSet presAssocID="{9D08D69B-30BA-4A87-98F1-71B4D1E9F7B6}" presName="parentText" presStyleLbl="node1" presStyleIdx="0" presStyleCnt="1" custAng="0" custScaleX="64713" custScaleY="33078" custLinFactNeighborX="-7149" custLinFactNeighborY="-294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788875-0E1A-4FCF-AB21-C3979D5BD418}" srcId="{1AEEDAF0-0500-408F-A692-6B36A89B5810}" destId="{9D08D69B-30BA-4A87-98F1-71B4D1E9F7B6}" srcOrd="0" destOrd="0" parTransId="{92BB2776-2BFF-45E2-A835-B1C99BE0171C}" sibTransId="{21434EA2-1BCF-410D-B3A6-E57ED40F60D8}"/>
    <dgm:cxn modelId="{F11E4BFA-651A-45A6-8025-EFC8B706F3CE}" type="presOf" srcId="{9D08D69B-30BA-4A87-98F1-71B4D1E9F7B6}" destId="{42C82B5C-0A16-4C1A-8CFF-60A288981934}" srcOrd="0" destOrd="0" presId="urn:microsoft.com/office/officeart/2005/8/layout/vList2"/>
    <dgm:cxn modelId="{3F3D1D19-15C8-44DF-B75E-98702C6B7611}" type="presOf" srcId="{1AEEDAF0-0500-408F-A692-6B36A89B5810}" destId="{A3B2B88F-F150-459C-8E99-EA928F07A687}" srcOrd="0" destOrd="0" presId="urn:microsoft.com/office/officeart/2005/8/layout/vList2"/>
    <dgm:cxn modelId="{62D48CA2-D8D7-4222-82C7-EAC4226DDBAE}" type="presParOf" srcId="{A3B2B88F-F150-459C-8E99-EA928F07A687}" destId="{42C82B5C-0A16-4C1A-8CFF-60A2889819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33695F-B800-4142-B878-1063A5246A4A}">
      <dgm:prSet/>
      <dgm:spPr/>
      <dgm:t>
        <a:bodyPr/>
        <a:lstStyle/>
        <a:p>
          <a:pPr algn="just"/>
          <a:r>
            <a:rPr lang="es-ES" dirty="0" smtClean="0"/>
            <a:t>Accesibility: visually impaired electors special procedure, monitoring…</a:t>
          </a:r>
          <a:endParaRPr lang="es-ES" dirty="0"/>
        </a:p>
      </dgm:t>
    </dgm:pt>
    <dgm:pt modelId="{7EF50F1E-1DCC-480E-8F05-EEDC7DB14FD5}" type="parTrans" cxnId="{7DEDE6BC-A3F6-462B-A359-3F8848AD5731}">
      <dgm:prSet/>
      <dgm:spPr/>
      <dgm:t>
        <a:bodyPr/>
        <a:lstStyle/>
        <a:p>
          <a:pPr algn="just"/>
          <a:endParaRPr lang="es-ES"/>
        </a:p>
      </dgm:t>
    </dgm:pt>
    <dgm:pt modelId="{F1C153F1-EAAC-4126-9C44-0109933D3136}" type="sibTrans" cxnId="{7DEDE6BC-A3F6-462B-A359-3F8848AD5731}">
      <dgm:prSet/>
      <dgm:spPr/>
      <dgm:t>
        <a:bodyPr/>
        <a:lstStyle/>
        <a:p>
          <a:pPr algn="just"/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1B0BD8-4BF5-4D94-A4D7-856185C82611}" type="pres">
      <dgm:prSet presAssocID="{EB33695F-B800-4142-B878-1063A5246A4A}" presName="parentText" presStyleLbl="node1" presStyleIdx="0" presStyleCnt="1" custAng="19661214" custScaleY="79281" custLinFactNeighborY="417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0CD0FC-7583-469D-B9BC-F455CA0168A0}" type="presOf" srcId="{1AEEDAF0-0500-408F-A692-6B36A89B5810}" destId="{A3B2B88F-F150-459C-8E99-EA928F07A687}" srcOrd="0" destOrd="0" presId="urn:microsoft.com/office/officeart/2005/8/layout/vList2"/>
    <dgm:cxn modelId="{601FDA17-2312-4169-A7D3-C03CEF1C8BC7}" type="presOf" srcId="{EB33695F-B800-4142-B878-1063A5246A4A}" destId="{1D1B0BD8-4BF5-4D94-A4D7-856185C82611}" srcOrd="0" destOrd="0" presId="urn:microsoft.com/office/officeart/2005/8/layout/vList2"/>
    <dgm:cxn modelId="{7DEDE6BC-A3F6-462B-A359-3F8848AD5731}" srcId="{1AEEDAF0-0500-408F-A692-6B36A89B5810}" destId="{EB33695F-B800-4142-B878-1063A5246A4A}" srcOrd="0" destOrd="0" parTransId="{7EF50F1E-1DCC-480E-8F05-EEDC7DB14FD5}" sibTransId="{F1C153F1-EAAC-4126-9C44-0109933D3136}"/>
    <dgm:cxn modelId="{E476C529-8967-4B18-97E8-A1CB1EC90B42}" type="presParOf" srcId="{A3B2B88F-F150-459C-8E99-EA928F07A687}" destId="{1D1B0BD8-4BF5-4D94-A4D7-856185C826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A817086-F242-438B-B1B1-E078623098F7}">
      <dgm:prSet custT="1"/>
      <dgm:spPr/>
      <dgm:t>
        <a:bodyPr/>
        <a:lstStyle/>
        <a:p>
          <a:pPr algn="just"/>
          <a:r>
            <a:rPr lang="es-ES" sz="900" dirty="0" smtClean="0"/>
            <a:t>Public outreach: Public media information campaing and infoelectoral@interior.es </a:t>
          </a:r>
          <a:endParaRPr lang="es-ES" sz="900" dirty="0"/>
        </a:p>
      </dgm:t>
    </dgm:pt>
    <dgm:pt modelId="{365AF38E-81D7-420E-A60A-191253120DA0}" type="parTrans" cxnId="{BA9D3C7D-B513-4788-BE73-00DFD9D688B1}">
      <dgm:prSet/>
      <dgm:spPr/>
      <dgm:t>
        <a:bodyPr/>
        <a:lstStyle/>
        <a:p>
          <a:endParaRPr lang="es-ES"/>
        </a:p>
      </dgm:t>
    </dgm:pt>
    <dgm:pt modelId="{6C5E942F-8822-405E-AF88-C0A284F387DA}" type="sibTrans" cxnId="{BA9D3C7D-B513-4788-BE73-00DFD9D688B1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52ED10-B579-4F3E-B8F5-8053C10740F8}" type="pres">
      <dgm:prSet presAssocID="{3A817086-F242-438B-B1B1-E078623098F7}" presName="parentText" presStyleLbl="node1" presStyleIdx="0" presStyleCnt="1" custAng="20370135" custScaleY="66429" custLinFactNeighborX="198" custLinFactNeighborY="426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01EEBB-6E19-4342-8D87-956972D20FBB}" type="presOf" srcId="{3A817086-F242-438B-B1B1-E078623098F7}" destId="{6D52ED10-B579-4F3E-B8F5-8053C10740F8}" srcOrd="0" destOrd="0" presId="urn:microsoft.com/office/officeart/2005/8/layout/vList2"/>
    <dgm:cxn modelId="{92855FE2-7C39-4E78-925C-1A8E5451F350}" type="presOf" srcId="{1AEEDAF0-0500-408F-A692-6B36A89B5810}" destId="{A3B2B88F-F150-459C-8E99-EA928F07A687}" srcOrd="0" destOrd="0" presId="urn:microsoft.com/office/officeart/2005/8/layout/vList2"/>
    <dgm:cxn modelId="{BA9D3C7D-B513-4788-BE73-00DFD9D688B1}" srcId="{1AEEDAF0-0500-408F-A692-6B36A89B5810}" destId="{3A817086-F242-438B-B1B1-E078623098F7}" srcOrd="0" destOrd="0" parTransId="{365AF38E-81D7-420E-A60A-191253120DA0}" sibTransId="{6C5E942F-8822-405E-AF88-C0A284F387DA}"/>
    <dgm:cxn modelId="{150E7116-60F5-4EDD-8C88-1E9A580F2BC9}" type="presParOf" srcId="{A3B2B88F-F150-459C-8E99-EA928F07A687}" destId="{6D52ED10-B579-4F3E-B8F5-8053C1074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5EF705-819F-4F1D-98BA-A486D25ADDD8}">
      <dgm:prSet custT="1"/>
      <dgm:spPr>
        <a:solidFill>
          <a:srgbClr val="BD9DC3"/>
        </a:solidFill>
      </dgm:spPr>
      <dgm:t>
        <a:bodyPr/>
        <a:lstStyle/>
        <a:p>
          <a:pPr algn="ctr" rtl="0"/>
          <a:r>
            <a:rPr lang="es-ES" sz="1000" dirty="0" smtClean="0"/>
            <a:t>Political Parties´subsidies for electoral expenses: payment.</a:t>
          </a:r>
          <a:endParaRPr lang="es-ES" sz="1000" dirty="0"/>
        </a:p>
      </dgm:t>
    </dgm:pt>
    <dgm:pt modelId="{ECD3B4B6-89A0-4791-B85A-29857B6E9BBB}" type="parTrans" cxnId="{5DAC53A3-56BF-4D90-B8C9-0126E253C672}">
      <dgm:prSet/>
      <dgm:spPr/>
      <dgm:t>
        <a:bodyPr/>
        <a:lstStyle/>
        <a:p>
          <a:endParaRPr lang="es-ES"/>
        </a:p>
      </dgm:t>
    </dgm:pt>
    <dgm:pt modelId="{01B25426-88B0-4D01-AD42-9EE338084057}" type="sibTrans" cxnId="{5DAC53A3-56BF-4D90-B8C9-0126E253C672}">
      <dgm:prSet/>
      <dgm:spPr/>
      <dgm:t>
        <a:bodyPr/>
        <a:lstStyle/>
        <a:p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67BA23-FBEC-4598-A64F-78FFDECEDAC3}" type="pres">
      <dgm:prSet presAssocID="{8C5EF705-819F-4F1D-98BA-A486D25ADDD8}" presName="parentText" presStyleLbl="node1" presStyleIdx="0" presStyleCnt="1" custAng="2693056" custLinFactNeighborX="-10836" custLinFactNeighborY="-204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DB85D9-A2CB-4F2C-B88D-A475BCCCCD66}" type="presOf" srcId="{973974CA-3D97-4F8F-8185-EF5B9D9E175B}" destId="{D5F1F3F2-52F1-4C74-A898-110FB578184B}" srcOrd="0" destOrd="0" presId="urn:microsoft.com/office/officeart/2005/8/layout/vList2"/>
    <dgm:cxn modelId="{5DAC53A3-56BF-4D90-B8C9-0126E253C672}" srcId="{973974CA-3D97-4F8F-8185-EF5B9D9E175B}" destId="{8C5EF705-819F-4F1D-98BA-A486D25ADDD8}" srcOrd="0" destOrd="0" parTransId="{ECD3B4B6-89A0-4791-B85A-29857B6E9BBB}" sibTransId="{01B25426-88B0-4D01-AD42-9EE338084057}"/>
    <dgm:cxn modelId="{1169F691-FD45-47E5-B70C-6D23BF53C69D}" type="presOf" srcId="{8C5EF705-819F-4F1D-98BA-A486D25ADDD8}" destId="{4E67BA23-FBEC-4598-A64F-78FFDECEDAC3}" srcOrd="0" destOrd="0" presId="urn:microsoft.com/office/officeart/2005/8/layout/vList2"/>
    <dgm:cxn modelId="{F379290D-CDE7-4FF0-B517-4038DE1FC772}" type="presParOf" srcId="{D5F1F3F2-52F1-4C74-A898-110FB578184B}" destId="{4E67BA23-FBEC-4598-A64F-78FFDECEDA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39C42D-B9B2-4BE7-90E7-82338DDACF4B}">
      <dgm:prSet/>
      <dgm:spPr>
        <a:solidFill>
          <a:srgbClr val="BD9DC3"/>
        </a:solidFill>
      </dgm:spPr>
      <dgm:t>
        <a:bodyPr/>
        <a:lstStyle/>
        <a:p>
          <a:pPr algn="ctr"/>
          <a:r>
            <a:rPr lang="es-ES" dirty="0" smtClean="0"/>
            <a:t>Electoral budget: closing.</a:t>
          </a:r>
          <a:endParaRPr lang="es-ES" dirty="0"/>
        </a:p>
      </dgm:t>
    </dgm:pt>
    <dgm:pt modelId="{72E58079-512E-40F1-8E33-7143FA4D0340}" type="parTrans" cxnId="{3ECEF6ED-924D-4364-94AF-EA6F3845E6C5}">
      <dgm:prSet/>
      <dgm:spPr/>
      <dgm:t>
        <a:bodyPr/>
        <a:lstStyle/>
        <a:p>
          <a:endParaRPr lang="es-ES"/>
        </a:p>
      </dgm:t>
    </dgm:pt>
    <dgm:pt modelId="{733050F3-A1AA-46C8-A844-2200278C6E12}" type="sibTrans" cxnId="{3ECEF6ED-924D-4364-94AF-EA6F3845E6C5}">
      <dgm:prSet/>
      <dgm:spPr/>
      <dgm:t>
        <a:bodyPr/>
        <a:lstStyle/>
        <a:p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65C984-8E2B-492E-B088-7AC53D73D705}" type="pres">
      <dgm:prSet presAssocID="{5539C42D-B9B2-4BE7-90E7-82338DDACF4B}" presName="parentText" presStyleLbl="node1" presStyleIdx="0" presStyleCnt="1" custAng="3034095" custScaleX="72967" custLinFactNeighborX="42839" custLinFactNeighborY="977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CEF6ED-924D-4364-94AF-EA6F3845E6C5}" srcId="{973974CA-3D97-4F8F-8185-EF5B9D9E175B}" destId="{5539C42D-B9B2-4BE7-90E7-82338DDACF4B}" srcOrd="0" destOrd="0" parTransId="{72E58079-512E-40F1-8E33-7143FA4D0340}" sibTransId="{733050F3-A1AA-46C8-A844-2200278C6E12}"/>
    <dgm:cxn modelId="{95E15B61-529B-4E07-ACDC-5638EBEFCEAE}" type="presOf" srcId="{5539C42D-B9B2-4BE7-90E7-82338DDACF4B}" destId="{4165C984-8E2B-492E-B088-7AC53D73D705}" srcOrd="0" destOrd="0" presId="urn:microsoft.com/office/officeart/2005/8/layout/vList2"/>
    <dgm:cxn modelId="{A4CC8752-8FD9-4641-9B3D-326DD84EC52B}" type="presOf" srcId="{973974CA-3D97-4F8F-8185-EF5B9D9E175B}" destId="{D5F1F3F2-52F1-4C74-A898-110FB578184B}" srcOrd="0" destOrd="0" presId="urn:microsoft.com/office/officeart/2005/8/layout/vList2"/>
    <dgm:cxn modelId="{C68CF282-9E3E-4015-8D8C-35DA9F09532E}" type="presParOf" srcId="{D5F1F3F2-52F1-4C74-A898-110FB578184B}" destId="{4165C984-8E2B-492E-B088-7AC53D73D7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08D69B-30BA-4A87-98F1-71B4D1E9F7B6}">
      <dgm:prSet custT="1"/>
      <dgm:spPr/>
      <dgm:t>
        <a:bodyPr/>
        <a:lstStyle/>
        <a:p>
          <a:r>
            <a:rPr lang="es-ES" sz="800" dirty="0" smtClean="0"/>
            <a:t>Web site: launching.</a:t>
          </a:r>
          <a:endParaRPr lang="es-ES" sz="800" dirty="0"/>
        </a:p>
      </dgm:t>
    </dgm:pt>
    <dgm:pt modelId="{92BB2776-2BFF-45E2-A835-B1C99BE0171C}" type="parTrans" cxnId="{D6788875-0E1A-4FCF-AB21-C3979D5BD418}">
      <dgm:prSet/>
      <dgm:spPr/>
      <dgm:t>
        <a:bodyPr/>
        <a:lstStyle/>
        <a:p>
          <a:endParaRPr lang="es-ES"/>
        </a:p>
      </dgm:t>
    </dgm:pt>
    <dgm:pt modelId="{21434EA2-1BCF-410D-B3A6-E57ED40F60D8}" type="sibTrans" cxnId="{D6788875-0E1A-4FCF-AB21-C3979D5BD418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82B5C-0A16-4C1A-8CFF-60A288981934}" type="pres">
      <dgm:prSet presAssocID="{9D08D69B-30BA-4A87-98F1-71B4D1E9F7B6}" presName="parentText" presStyleLbl="node1" presStyleIdx="0" presStyleCnt="1" custAng="3345960" custScaleX="100000" custScaleY="123243" custLinFactNeighborX="-49112" custLinFactNeighborY="298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D59A54-8210-48EC-8DE2-BC46AD504104}" type="presOf" srcId="{1AEEDAF0-0500-408F-A692-6B36A89B5810}" destId="{A3B2B88F-F150-459C-8E99-EA928F07A687}" srcOrd="0" destOrd="0" presId="urn:microsoft.com/office/officeart/2005/8/layout/vList2"/>
    <dgm:cxn modelId="{D6788875-0E1A-4FCF-AB21-C3979D5BD418}" srcId="{1AEEDAF0-0500-408F-A692-6B36A89B5810}" destId="{9D08D69B-30BA-4A87-98F1-71B4D1E9F7B6}" srcOrd="0" destOrd="0" parTransId="{92BB2776-2BFF-45E2-A835-B1C99BE0171C}" sibTransId="{21434EA2-1BCF-410D-B3A6-E57ED40F60D8}"/>
    <dgm:cxn modelId="{97F9B742-C0B8-45B6-94D7-361FDBCA50B8}" type="presOf" srcId="{9D08D69B-30BA-4A87-98F1-71B4D1E9F7B6}" destId="{42C82B5C-0A16-4C1A-8CFF-60A288981934}" srcOrd="0" destOrd="0" presId="urn:microsoft.com/office/officeart/2005/8/layout/vList2"/>
    <dgm:cxn modelId="{CC2A7B1B-2F2F-43D1-8D29-C6388BAFBB00}" type="presParOf" srcId="{A3B2B88F-F150-459C-8E99-EA928F07A687}" destId="{42C82B5C-0A16-4C1A-8CFF-60A2889819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16CF54-8C36-4AA3-BB65-5FD98B89D77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5027C6D-58F9-4675-8D25-4E793BE248B6}">
      <dgm:prSet custT="1"/>
      <dgm:spPr/>
      <dgm:t>
        <a:bodyPr/>
        <a:lstStyle/>
        <a:p>
          <a:pPr algn="ctr" rtl="0"/>
          <a:r>
            <a:rPr lang="es-ES" sz="1100" dirty="0" smtClean="0"/>
            <a:t>Planning and drafting</a:t>
          </a:r>
          <a:r>
            <a:rPr lang="es-ES" sz="1000" dirty="0" smtClean="0"/>
            <a:t>.</a:t>
          </a:r>
          <a:endParaRPr lang="es-ES" sz="1000" dirty="0"/>
        </a:p>
      </dgm:t>
    </dgm:pt>
    <dgm:pt modelId="{270E8755-EAB9-4220-85AA-2F0044ED302A}" type="parTrans" cxnId="{FB1A5EB4-B041-4967-8279-DF123E263656}">
      <dgm:prSet/>
      <dgm:spPr/>
      <dgm:t>
        <a:bodyPr/>
        <a:lstStyle/>
        <a:p>
          <a:endParaRPr lang="es-ES"/>
        </a:p>
      </dgm:t>
    </dgm:pt>
    <dgm:pt modelId="{AE37B3BE-FFB4-45E9-9AB4-B0C91F638FF3}" type="sibTrans" cxnId="{FB1A5EB4-B041-4967-8279-DF123E263656}">
      <dgm:prSet/>
      <dgm:spPr/>
      <dgm:t>
        <a:bodyPr/>
        <a:lstStyle/>
        <a:p>
          <a:endParaRPr lang="es-ES"/>
        </a:p>
      </dgm:t>
    </dgm:pt>
    <dgm:pt modelId="{86021A00-3CF2-4666-AD0F-7970DF378C65}" type="pres">
      <dgm:prSet presAssocID="{5816CF54-8C36-4AA3-BB65-5FD98B89D7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9E81DF-387A-4DC5-8CD4-A0FB089CA20D}" type="pres">
      <dgm:prSet presAssocID="{B5027C6D-58F9-4675-8D25-4E793BE248B6}" presName="parentText" presStyleLbl="node1" presStyleIdx="0" presStyleCnt="1" custAng="19611327" custScaleX="68151" custLinFactNeighborX="-5311" custLinFactNeighborY="-73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06442E-57C2-4CDB-B590-96C9F4068E32}" type="presOf" srcId="{5816CF54-8C36-4AA3-BB65-5FD98B89D772}" destId="{86021A00-3CF2-4666-AD0F-7970DF378C65}" srcOrd="0" destOrd="0" presId="urn:microsoft.com/office/officeart/2005/8/layout/vList2"/>
    <dgm:cxn modelId="{D3560CE5-9B90-43B3-9BFE-EA15650674F6}" type="presOf" srcId="{B5027C6D-58F9-4675-8D25-4E793BE248B6}" destId="{289E81DF-387A-4DC5-8CD4-A0FB089CA20D}" srcOrd="0" destOrd="0" presId="urn:microsoft.com/office/officeart/2005/8/layout/vList2"/>
    <dgm:cxn modelId="{FB1A5EB4-B041-4967-8279-DF123E263656}" srcId="{5816CF54-8C36-4AA3-BB65-5FD98B89D772}" destId="{B5027C6D-58F9-4675-8D25-4E793BE248B6}" srcOrd="0" destOrd="0" parTransId="{270E8755-EAB9-4220-85AA-2F0044ED302A}" sibTransId="{AE37B3BE-FFB4-45E9-9AB4-B0C91F638FF3}"/>
    <dgm:cxn modelId="{7F09C9AE-F975-475F-B55A-1BBF8CEB3DC1}" type="presParOf" srcId="{86021A00-3CF2-4666-AD0F-7970DF378C65}" destId="{289E81DF-387A-4DC5-8CD4-A0FB089CA2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09968-0941-453B-BF68-AB9A8DA45860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BE013A2-9006-49C6-AAB1-96372DA8E8C3}">
      <dgm:prSet/>
      <dgm:spPr/>
      <dgm:t>
        <a:bodyPr/>
        <a:lstStyle/>
        <a:p>
          <a:pPr algn="ctr" rtl="0"/>
          <a:r>
            <a:rPr lang="es-ES" dirty="0" smtClean="0"/>
            <a:t>Other tasks</a:t>
          </a:r>
          <a:endParaRPr lang="es-ES" dirty="0"/>
        </a:p>
      </dgm:t>
    </dgm:pt>
    <dgm:pt modelId="{EA289922-7BA8-4341-938D-83C480989867}" type="parTrans" cxnId="{60641F09-8637-42DF-9FE7-7FCF6BFB346E}">
      <dgm:prSet/>
      <dgm:spPr/>
      <dgm:t>
        <a:bodyPr/>
        <a:lstStyle/>
        <a:p>
          <a:pPr algn="ctr"/>
          <a:endParaRPr lang="es-ES"/>
        </a:p>
      </dgm:t>
    </dgm:pt>
    <dgm:pt modelId="{47284CCE-3490-4B8A-A233-A35BFECB741A}" type="sibTrans" cxnId="{60641F09-8637-42DF-9FE7-7FCF6BFB346E}">
      <dgm:prSet/>
      <dgm:spPr/>
      <dgm:t>
        <a:bodyPr/>
        <a:lstStyle/>
        <a:p>
          <a:pPr algn="ctr"/>
          <a:endParaRPr lang="es-ES"/>
        </a:p>
      </dgm:t>
    </dgm:pt>
    <dgm:pt modelId="{BDF5751E-1091-4C4A-9FDA-D036C9278040}" type="pres">
      <dgm:prSet presAssocID="{C4C09968-0941-453B-BF68-AB9A8DA458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D874E3-CED8-435D-AE2A-D16801816A95}" type="pres">
      <dgm:prSet presAssocID="{5BE013A2-9006-49C6-AAB1-96372DA8E8C3}" presName="parentText" presStyleLbl="node1" presStyleIdx="0" presStyleCnt="1" custAng="1621080" custScaleX="100000" custScaleY="121185" custLinFactNeighborX="-2974" custLinFactNeighborY="9135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641F09-8637-42DF-9FE7-7FCF6BFB346E}" srcId="{C4C09968-0941-453B-BF68-AB9A8DA45860}" destId="{5BE013A2-9006-49C6-AAB1-96372DA8E8C3}" srcOrd="0" destOrd="0" parTransId="{EA289922-7BA8-4341-938D-83C480989867}" sibTransId="{47284CCE-3490-4B8A-A233-A35BFECB741A}"/>
    <dgm:cxn modelId="{96233D15-0D1B-4AA0-A3F0-8DF4F555D884}" type="presOf" srcId="{5BE013A2-9006-49C6-AAB1-96372DA8E8C3}" destId="{52D874E3-CED8-435D-AE2A-D16801816A95}" srcOrd="0" destOrd="0" presId="urn:microsoft.com/office/officeart/2005/8/layout/vList2"/>
    <dgm:cxn modelId="{4A0C6504-1DB1-4707-AB83-6CC961927B8E}" type="presOf" srcId="{C4C09968-0941-453B-BF68-AB9A8DA45860}" destId="{BDF5751E-1091-4C4A-9FDA-D036C9278040}" srcOrd="0" destOrd="0" presId="urn:microsoft.com/office/officeart/2005/8/layout/vList2"/>
    <dgm:cxn modelId="{D09DC1ED-3653-4175-8B28-326A74062656}" type="presParOf" srcId="{BDF5751E-1091-4C4A-9FDA-D036C9278040}" destId="{52D874E3-CED8-435D-AE2A-D16801816A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EEDAF0-0500-408F-A692-6B36A89B58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89A7A-FABD-43DA-BB5D-BB52C193F5AF}">
      <dgm:prSet/>
      <dgm:spPr>
        <a:solidFill>
          <a:srgbClr val="BEF4F4"/>
        </a:solidFill>
      </dgm:spPr>
      <dgm:t>
        <a:bodyPr/>
        <a:lstStyle/>
        <a:p>
          <a:pPr rtl="0"/>
          <a:r>
            <a:rPr lang="es-ES" dirty="0" smtClean="0"/>
            <a:t>1978 Constitution</a:t>
          </a:r>
          <a:endParaRPr lang="es-ES" dirty="0"/>
        </a:p>
      </dgm:t>
    </dgm:pt>
    <dgm:pt modelId="{69E9810D-6E78-4302-A87F-5496B16CCACF}" type="parTrans" cxnId="{0F2A6CD5-D917-47A4-AC94-A39FE00B6062}">
      <dgm:prSet/>
      <dgm:spPr/>
      <dgm:t>
        <a:bodyPr/>
        <a:lstStyle/>
        <a:p>
          <a:endParaRPr lang="es-ES"/>
        </a:p>
      </dgm:t>
    </dgm:pt>
    <dgm:pt modelId="{AD464502-DC75-405F-88F4-18067C62E259}" type="sibTrans" cxnId="{0F2A6CD5-D917-47A4-AC94-A39FE00B6062}">
      <dgm:prSet/>
      <dgm:spPr/>
      <dgm:t>
        <a:bodyPr/>
        <a:lstStyle/>
        <a:p>
          <a:endParaRPr lang="es-ES"/>
        </a:p>
      </dgm:t>
    </dgm:pt>
    <dgm:pt modelId="{A3B2B88F-F150-459C-8E99-EA928F07A687}" type="pres">
      <dgm:prSet presAssocID="{1AEEDAF0-0500-408F-A692-6B36A89B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99C561-F62D-45B5-95F3-E993AD0EA5C8}" type="pres">
      <dgm:prSet presAssocID="{14C89A7A-FABD-43DA-BB5D-BB52C193F5AF}" presName="parentText" presStyleLbl="node1" presStyleIdx="0" presStyleCnt="1" custLinFactNeighborX="-17100" custLinFactNeighborY="45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66D52F-B1CB-42CF-B9A7-60AE47E26477}" type="presOf" srcId="{1AEEDAF0-0500-408F-A692-6B36A89B5810}" destId="{A3B2B88F-F150-459C-8E99-EA928F07A687}" srcOrd="0" destOrd="0" presId="urn:microsoft.com/office/officeart/2005/8/layout/vList2"/>
    <dgm:cxn modelId="{0F2A6CD5-D917-47A4-AC94-A39FE00B6062}" srcId="{1AEEDAF0-0500-408F-A692-6B36A89B5810}" destId="{14C89A7A-FABD-43DA-BB5D-BB52C193F5AF}" srcOrd="0" destOrd="0" parTransId="{69E9810D-6E78-4302-A87F-5496B16CCACF}" sibTransId="{AD464502-DC75-405F-88F4-18067C62E259}"/>
    <dgm:cxn modelId="{63DC4325-40ED-45C6-A70D-EC04D312593A}" type="presOf" srcId="{14C89A7A-FABD-43DA-BB5D-BB52C193F5AF}" destId="{0899C561-F62D-45B5-95F3-E993AD0EA5C8}" srcOrd="0" destOrd="0" presId="urn:microsoft.com/office/officeart/2005/8/layout/vList2"/>
    <dgm:cxn modelId="{DA2C1217-F00E-4998-91D6-C91BFE206662}" type="presParOf" srcId="{A3B2B88F-F150-459C-8E99-EA928F07A687}" destId="{0899C561-F62D-45B5-95F3-E993AD0EA5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F4426-778F-411E-B8BF-F3D43F0C051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5BAB35-112A-4F4F-BE05-3185111DF796}">
      <dgm:prSet/>
      <dgm:spPr>
        <a:solidFill>
          <a:srgbClr val="BEF4F4"/>
        </a:solidFill>
      </dgm:spPr>
      <dgm:t>
        <a:bodyPr/>
        <a:lstStyle/>
        <a:p>
          <a:pPr rtl="0"/>
          <a:r>
            <a:rPr lang="es-ES" dirty="0" smtClean="0"/>
            <a:t>Electoral Act 5/1985 </a:t>
          </a:r>
          <a:endParaRPr lang="es-ES" dirty="0"/>
        </a:p>
      </dgm:t>
    </dgm:pt>
    <dgm:pt modelId="{5710CA1C-F335-411F-9FBF-79A3A34D0208}" type="parTrans" cxnId="{26F0B7DC-A259-4D2C-BB4B-D83FDB4660FA}">
      <dgm:prSet/>
      <dgm:spPr/>
      <dgm:t>
        <a:bodyPr/>
        <a:lstStyle/>
        <a:p>
          <a:endParaRPr lang="es-ES"/>
        </a:p>
      </dgm:t>
    </dgm:pt>
    <dgm:pt modelId="{0B8D79BC-A7CF-4AC4-8EB2-8A9C37E31B69}" type="sibTrans" cxnId="{26F0B7DC-A259-4D2C-BB4B-D83FDB4660FA}">
      <dgm:prSet/>
      <dgm:spPr/>
      <dgm:t>
        <a:bodyPr/>
        <a:lstStyle/>
        <a:p>
          <a:endParaRPr lang="es-ES"/>
        </a:p>
      </dgm:t>
    </dgm:pt>
    <dgm:pt modelId="{D356B32E-DCE6-4DA7-8905-DA04B2A85EEB}" type="pres">
      <dgm:prSet presAssocID="{621F4426-778F-411E-B8BF-F3D43F0C05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AD6D7A-16A3-4A22-A50B-6C04A1B7EE9F}" type="pres">
      <dgm:prSet presAssocID="{915BAB35-112A-4F4F-BE05-3185111DF796}" presName="parentText" presStyleLbl="node1" presStyleIdx="0" presStyleCnt="1" custLinFactY="50198" custLinFactNeighborX="43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F0B7DC-A259-4D2C-BB4B-D83FDB4660FA}" srcId="{621F4426-778F-411E-B8BF-F3D43F0C051D}" destId="{915BAB35-112A-4F4F-BE05-3185111DF796}" srcOrd="0" destOrd="0" parTransId="{5710CA1C-F335-411F-9FBF-79A3A34D0208}" sibTransId="{0B8D79BC-A7CF-4AC4-8EB2-8A9C37E31B69}"/>
    <dgm:cxn modelId="{4B6F1A4B-910C-4012-B301-E8ECEE62AFB6}" type="presOf" srcId="{621F4426-778F-411E-B8BF-F3D43F0C051D}" destId="{D356B32E-DCE6-4DA7-8905-DA04B2A85EEB}" srcOrd="0" destOrd="0" presId="urn:microsoft.com/office/officeart/2005/8/layout/vList2"/>
    <dgm:cxn modelId="{8183424F-C1CD-46B8-8893-210D205BCD24}" type="presOf" srcId="{915BAB35-112A-4F4F-BE05-3185111DF796}" destId="{ADAD6D7A-16A3-4A22-A50B-6C04A1B7EE9F}" srcOrd="0" destOrd="0" presId="urn:microsoft.com/office/officeart/2005/8/layout/vList2"/>
    <dgm:cxn modelId="{32E3D8A0-A389-4E87-9A99-2FEB190D7322}" type="presParOf" srcId="{D356B32E-DCE6-4DA7-8905-DA04B2A85EEB}" destId="{ADAD6D7A-16A3-4A22-A50B-6C04A1B7EE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974CA-3D97-4F8F-8185-EF5B9D9E17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5EF705-819F-4F1D-98BA-A486D25ADDD8}">
      <dgm:prSet/>
      <dgm:spPr>
        <a:solidFill>
          <a:srgbClr val="BEF4F4"/>
        </a:solidFill>
      </dgm:spPr>
      <dgm:t>
        <a:bodyPr/>
        <a:lstStyle/>
        <a:p>
          <a:pPr rtl="0"/>
          <a:r>
            <a:rPr lang="es-ES" dirty="0" smtClean="0"/>
            <a:t>Regulations.</a:t>
          </a:r>
          <a:endParaRPr lang="es-ES" dirty="0"/>
        </a:p>
      </dgm:t>
    </dgm:pt>
    <dgm:pt modelId="{ECD3B4B6-89A0-4791-B85A-29857B6E9BBB}" type="parTrans" cxnId="{5DAC53A3-56BF-4D90-B8C9-0126E253C672}">
      <dgm:prSet/>
      <dgm:spPr/>
      <dgm:t>
        <a:bodyPr/>
        <a:lstStyle/>
        <a:p>
          <a:endParaRPr lang="es-ES"/>
        </a:p>
      </dgm:t>
    </dgm:pt>
    <dgm:pt modelId="{01B25426-88B0-4D01-AD42-9EE338084057}" type="sibTrans" cxnId="{5DAC53A3-56BF-4D90-B8C9-0126E253C672}">
      <dgm:prSet/>
      <dgm:spPr/>
      <dgm:t>
        <a:bodyPr/>
        <a:lstStyle/>
        <a:p>
          <a:endParaRPr lang="es-ES"/>
        </a:p>
      </dgm:t>
    </dgm:pt>
    <dgm:pt modelId="{D5F1F3F2-52F1-4C74-A898-110FB578184B}" type="pres">
      <dgm:prSet presAssocID="{973974CA-3D97-4F8F-8185-EF5B9D9E1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67BA23-FBEC-4598-A64F-78FFDECEDAC3}" type="pres">
      <dgm:prSet presAssocID="{8C5EF705-819F-4F1D-98BA-A486D25ADDD8}" presName="parentText" presStyleLbl="node1" presStyleIdx="0" presStyleCnt="1" custLinFactNeighborX="335" custLinFactNeighborY="316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AC53A3-56BF-4D90-B8C9-0126E253C672}" srcId="{973974CA-3D97-4F8F-8185-EF5B9D9E175B}" destId="{8C5EF705-819F-4F1D-98BA-A486D25ADDD8}" srcOrd="0" destOrd="0" parTransId="{ECD3B4B6-89A0-4791-B85A-29857B6E9BBB}" sibTransId="{01B25426-88B0-4D01-AD42-9EE338084057}"/>
    <dgm:cxn modelId="{4F5520D4-3E6E-4CAE-80F3-457EDEEBF266}" type="presOf" srcId="{8C5EF705-819F-4F1D-98BA-A486D25ADDD8}" destId="{4E67BA23-FBEC-4598-A64F-78FFDECEDAC3}" srcOrd="0" destOrd="0" presId="urn:microsoft.com/office/officeart/2005/8/layout/vList2"/>
    <dgm:cxn modelId="{52CE4AB5-E534-4AFF-939F-58EE14DB7830}" type="presOf" srcId="{973974CA-3D97-4F8F-8185-EF5B9D9E175B}" destId="{D5F1F3F2-52F1-4C74-A898-110FB578184B}" srcOrd="0" destOrd="0" presId="urn:microsoft.com/office/officeart/2005/8/layout/vList2"/>
    <dgm:cxn modelId="{19979024-76BC-485C-953E-DFA42FE24C0B}" type="presParOf" srcId="{D5F1F3F2-52F1-4C74-A898-110FB578184B}" destId="{4E67BA23-FBEC-4598-A64F-78FFDECEDA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DFA523-568B-4494-B063-A89A91524A2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F55FE7-85B8-4406-ADDD-997D948039B4}">
      <dgm:prSet custT="1"/>
      <dgm:spPr>
        <a:solidFill>
          <a:srgbClr val="BEF4F4"/>
        </a:solidFill>
      </dgm:spPr>
      <dgm:t>
        <a:bodyPr/>
        <a:lstStyle/>
        <a:p>
          <a:r>
            <a:rPr lang="es-ES" sz="1000" dirty="0" smtClean="0"/>
            <a:t>Central Electoral Commission Doctrine.</a:t>
          </a:r>
          <a:endParaRPr lang="es-ES" sz="1000" dirty="0"/>
        </a:p>
      </dgm:t>
    </dgm:pt>
    <dgm:pt modelId="{87755703-EA8C-4E56-96BD-AC47BE4672FC}" type="parTrans" cxnId="{6487FC2C-9AC3-4EA7-B8C5-D9610133D903}">
      <dgm:prSet/>
      <dgm:spPr/>
      <dgm:t>
        <a:bodyPr/>
        <a:lstStyle/>
        <a:p>
          <a:endParaRPr lang="es-ES"/>
        </a:p>
      </dgm:t>
    </dgm:pt>
    <dgm:pt modelId="{22F89DFC-9E43-4BE7-A926-01DB880CEAB1}" type="sibTrans" cxnId="{6487FC2C-9AC3-4EA7-B8C5-D9610133D903}">
      <dgm:prSet/>
      <dgm:spPr/>
      <dgm:t>
        <a:bodyPr/>
        <a:lstStyle/>
        <a:p>
          <a:endParaRPr lang="es-ES"/>
        </a:p>
      </dgm:t>
    </dgm:pt>
    <dgm:pt modelId="{C16608D2-C096-475A-BEE8-DF6D66F6B6C3}" type="pres">
      <dgm:prSet presAssocID="{3DDFA523-568B-4494-B063-A89A91524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ED37CD-6C3A-400B-8CCC-AC88A9FA27F4}" type="pres">
      <dgm:prSet presAssocID="{25F55FE7-85B8-4406-ADDD-997D948039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1562A6-67CB-4351-806C-6C77D53D9AD2}" type="presOf" srcId="{25F55FE7-85B8-4406-ADDD-997D948039B4}" destId="{96ED37CD-6C3A-400B-8CCC-AC88A9FA27F4}" srcOrd="0" destOrd="0" presId="urn:microsoft.com/office/officeart/2005/8/layout/vList2"/>
    <dgm:cxn modelId="{6487FC2C-9AC3-4EA7-B8C5-D9610133D903}" srcId="{3DDFA523-568B-4494-B063-A89A91524A2E}" destId="{25F55FE7-85B8-4406-ADDD-997D948039B4}" srcOrd="0" destOrd="0" parTransId="{87755703-EA8C-4E56-96BD-AC47BE4672FC}" sibTransId="{22F89DFC-9E43-4BE7-A926-01DB880CEAB1}"/>
    <dgm:cxn modelId="{771056FA-8DC6-4D80-9770-51E01216AC53}" type="presOf" srcId="{3DDFA523-568B-4494-B063-A89A91524A2E}" destId="{C16608D2-C096-475A-BEE8-DF6D66F6B6C3}" srcOrd="0" destOrd="0" presId="urn:microsoft.com/office/officeart/2005/8/layout/vList2"/>
    <dgm:cxn modelId="{9E75DCC9-9CA3-43F9-8C9F-01161AE96BBA}" type="presParOf" srcId="{C16608D2-C096-475A-BEE8-DF6D66F6B6C3}" destId="{96ED37CD-6C3A-400B-8CCC-AC88A9FA27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94BB-F56E-4E8A-9D22-00DBE2CD4216}">
      <dsp:nvSpPr>
        <dsp:cNvPr id="0" name=""/>
        <dsp:cNvSpPr/>
      </dsp:nvSpPr>
      <dsp:spPr>
        <a:xfrm rot="703490">
          <a:off x="3533138" y="205467"/>
          <a:ext cx="2126278" cy="1013645"/>
        </a:xfrm>
        <a:prstGeom prst="roundRect">
          <a:avLst/>
        </a:prstGeom>
        <a:solidFill>
          <a:srgbClr val="BEF4F4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PRE-ELECTORAL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582620" y="254949"/>
        <a:ext cx="2027314" cy="914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9C561-F62D-45B5-95F3-E993AD0EA5C8}">
      <dsp:nvSpPr>
        <dsp:cNvPr id="0" name=""/>
        <dsp:cNvSpPr/>
      </dsp:nvSpPr>
      <dsp:spPr>
        <a:xfrm rot="473537">
          <a:off x="155636" y="160869"/>
          <a:ext cx="2704197" cy="263230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Electoral Budget design +Ec. Admin. Instructions.</a:t>
          </a:r>
          <a:endParaRPr lang="es-ES" sz="1000" kern="1200" dirty="0"/>
        </a:p>
      </dsp:txBody>
      <dsp:txXfrm>
        <a:off x="168486" y="173719"/>
        <a:ext cx="2678497" cy="2375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48A7-758F-497B-83CD-430978CE5560}">
      <dsp:nvSpPr>
        <dsp:cNvPr id="0" name=""/>
        <dsp:cNvSpPr/>
      </dsp:nvSpPr>
      <dsp:spPr>
        <a:xfrm rot="21041923">
          <a:off x="0" y="140658"/>
          <a:ext cx="1800199" cy="287956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Electoral material quantificaction.</a:t>
          </a:r>
        </a:p>
      </dsp:txBody>
      <dsp:txXfrm>
        <a:off x="14057" y="154715"/>
        <a:ext cx="1772085" cy="2598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7A43C-E211-40BE-B2BB-9AFB03E05AD2}">
      <dsp:nvSpPr>
        <dsp:cNvPr id="0" name=""/>
        <dsp:cNvSpPr/>
      </dsp:nvSpPr>
      <dsp:spPr>
        <a:xfrm rot="467518">
          <a:off x="39948" y="105"/>
          <a:ext cx="1569234" cy="482442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Drafting of tender specifications and opening of the public tender procedures.</a:t>
          </a:r>
          <a:endParaRPr lang="es-ES" sz="900" kern="1200" dirty="0"/>
        </a:p>
      </dsp:txBody>
      <dsp:txXfrm>
        <a:off x="63499" y="23656"/>
        <a:ext cx="1522132" cy="4353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DFC0D-71B3-4D4E-A6AB-46773A66BB67}">
      <dsp:nvSpPr>
        <dsp:cNvPr id="0" name=""/>
        <dsp:cNvSpPr/>
      </dsp:nvSpPr>
      <dsp:spPr>
        <a:xfrm rot="20447629">
          <a:off x="0" y="20121"/>
          <a:ext cx="1440160" cy="428589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Arial Narrow" pitchFamily="34" charset="0"/>
            </a:rPr>
            <a:t>Implementation of the electoral Management Manual&amp;schedule.</a:t>
          </a:r>
          <a:endParaRPr lang="es-ES" sz="1000" kern="1200" dirty="0">
            <a:latin typeface="Arial Narrow" pitchFamily="34" charset="0"/>
          </a:endParaRPr>
        </a:p>
      </dsp:txBody>
      <dsp:txXfrm>
        <a:off x="20922" y="41043"/>
        <a:ext cx="1398316" cy="3867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ED198-223C-4F04-BCB5-A4656871CC87}">
      <dsp:nvSpPr>
        <dsp:cNvPr id="0" name=""/>
        <dsp:cNvSpPr/>
      </dsp:nvSpPr>
      <dsp:spPr>
        <a:xfrm rot="2790585">
          <a:off x="0" y="5039"/>
          <a:ext cx="1192163" cy="262080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Web site: Design.</a:t>
          </a:r>
          <a:endParaRPr lang="es-ES" sz="1000" kern="1200" dirty="0"/>
        </a:p>
      </dsp:txBody>
      <dsp:txXfrm>
        <a:off x="12794" y="17833"/>
        <a:ext cx="1166575" cy="2364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7BA23-FBEC-4598-A64F-78FFDECEDAC3}">
      <dsp:nvSpPr>
        <dsp:cNvPr id="0" name=""/>
        <dsp:cNvSpPr/>
      </dsp:nvSpPr>
      <dsp:spPr>
        <a:xfrm rot="2784942">
          <a:off x="209274" y="6110"/>
          <a:ext cx="691928" cy="234000"/>
        </a:xfrm>
        <a:prstGeom prst="roundRect">
          <a:avLst/>
        </a:prstGeom>
        <a:solidFill>
          <a:srgbClr val="BD9DC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Evaluation</a:t>
          </a:r>
          <a:endParaRPr lang="es-ES" sz="1000" kern="1200" dirty="0"/>
        </a:p>
      </dsp:txBody>
      <dsp:txXfrm>
        <a:off x="220697" y="17533"/>
        <a:ext cx="669082" cy="2111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50046-C82A-4845-BAAC-88BAB0ABFAB0}">
      <dsp:nvSpPr>
        <dsp:cNvPr id="0" name=""/>
        <dsp:cNvSpPr/>
      </dsp:nvSpPr>
      <dsp:spPr>
        <a:xfrm>
          <a:off x="0" y="38"/>
          <a:ext cx="1159205" cy="366493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Memorandums of Understanding.</a:t>
          </a:r>
          <a:endParaRPr lang="es-ES" sz="1000" kern="1200" dirty="0"/>
        </a:p>
      </dsp:txBody>
      <dsp:txXfrm>
        <a:off x="17891" y="17929"/>
        <a:ext cx="1123423" cy="3307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D53E1-0122-407D-860B-7377817CB83F}">
      <dsp:nvSpPr>
        <dsp:cNvPr id="0" name=""/>
        <dsp:cNvSpPr/>
      </dsp:nvSpPr>
      <dsp:spPr>
        <a:xfrm rot="2146702">
          <a:off x="497678" y="5067"/>
          <a:ext cx="1357552" cy="378886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Agreement on Postal services and elections.</a:t>
          </a:r>
          <a:endParaRPr lang="es-ES" sz="900" kern="1200" dirty="0"/>
        </a:p>
      </dsp:txBody>
      <dsp:txXfrm>
        <a:off x="516174" y="23563"/>
        <a:ext cx="1320560" cy="3418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7A43C-E211-40BE-B2BB-9AFB03E05AD2}">
      <dsp:nvSpPr>
        <dsp:cNvPr id="0" name=""/>
        <dsp:cNvSpPr/>
      </dsp:nvSpPr>
      <dsp:spPr>
        <a:xfrm rot="1135477">
          <a:off x="297413" y="105612"/>
          <a:ext cx="2035302" cy="273186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Arial Narrow" pitchFamily="34" charset="0"/>
            </a:rPr>
            <a:t>Co-operation with other EMBs and electoral stakeholders.</a:t>
          </a:r>
          <a:endParaRPr lang="es-ES" sz="1000" kern="1200" dirty="0">
            <a:latin typeface="Arial Narrow" pitchFamily="34" charset="0"/>
          </a:endParaRPr>
        </a:p>
      </dsp:txBody>
      <dsp:txXfrm>
        <a:off x="310749" y="118948"/>
        <a:ext cx="2008630" cy="2465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82B5C-0A16-4C1A-8CFF-60A288981934}">
      <dsp:nvSpPr>
        <dsp:cNvPr id="0" name=""/>
        <dsp:cNvSpPr/>
      </dsp:nvSpPr>
      <dsp:spPr>
        <a:xfrm rot="3345960">
          <a:off x="-618548" y="15371"/>
          <a:ext cx="1892628" cy="761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Sending of instructions to Provincial Level Administration: management, incidents and evaluation.</a:t>
          </a:r>
          <a:endParaRPr lang="es-ES" sz="900" kern="1200" dirty="0"/>
        </a:p>
      </dsp:txBody>
      <dsp:txXfrm>
        <a:off x="-581382" y="52537"/>
        <a:ext cx="1818296" cy="687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B35A-F37E-4A34-A80C-87CF8AF24430}">
      <dsp:nvSpPr>
        <dsp:cNvPr id="0" name=""/>
        <dsp:cNvSpPr/>
      </dsp:nvSpPr>
      <dsp:spPr>
        <a:xfrm rot="3062975">
          <a:off x="-226604" y="23049"/>
          <a:ext cx="3042680" cy="2689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Calling of the elections.</a:t>
          </a:r>
          <a:endParaRPr lang="es-ES" sz="1100" kern="1200" dirty="0"/>
        </a:p>
      </dsp:txBody>
      <dsp:txXfrm>
        <a:off x="-213477" y="36176"/>
        <a:ext cx="3016426" cy="2426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0E8E-3853-464D-83C4-3FB44803F7E6}">
      <dsp:nvSpPr>
        <dsp:cNvPr id="0" name=""/>
        <dsp:cNvSpPr/>
      </dsp:nvSpPr>
      <dsp:spPr>
        <a:xfrm rot="15638461">
          <a:off x="331280" y="562"/>
          <a:ext cx="1448828" cy="574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Political Parties´Register: </a:t>
          </a:r>
          <a:r>
            <a:rPr lang="es-ES" sz="900" kern="1200" dirty="0" smtClean="0"/>
            <a:t>certificates</a:t>
          </a:r>
          <a:r>
            <a:rPr lang="es-ES" sz="1000" kern="1200" dirty="0" smtClean="0"/>
            <a:t> for Electoral Commissions.</a:t>
          </a:r>
          <a:endParaRPr lang="es-ES" sz="1000" kern="1200" dirty="0"/>
        </a:p>
      </dsp:txBody>
      <dsp:txXfrm>
        <a:off x="359346" y="28628"/>
        <a:ext cx="1392696" cy="5188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82B5C-0A16-4C1A-8CFF-60A288981934}">
      <dsp:nvSpPr>
        <dsp:cNvPr id="0" name=""/>
        <dsp:cNvSpPr/>
      </dsp:nvSpPr>
      <dsp:spPr>
        <a:xfrm rot="18876064">
          <a:off x="87672" y="132"/>
          <a:ext cx="1448828" cy="3597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Advanced payment: political parties’ subsidies for electoral expenses.</a:t>
          </a:r>
          <a:endParaRPr lang="es-ES" sz="900" kern="1200" dirty="0"/>
        </a:p>
      </dsp:txBody>
      <dsp:txXfrm>
        <a:off x="105235" y="17695"/>
        <a:ext cx="1413702" cy="32464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82DAC-51BC-4FFD-B9A5-6A383D61AA18}">
      <dsp:nvSpPr>
        <dsp:cNvPr id="0" name=""/>
        <dsp:cNvSpPr/>
      </dsp:nvSpPr>
      <dsp:spPr>
        <a:xfrm rot="2593463">
          <a:off x="131903" y="18684"/>
          <a:ext cx="1368152" cy="421200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Electoral Board members handbook (Standard and MAE)</a:t>
          </a:r>
          <a:endParaRPr lang="es-ES" sz="800" kern="1200" dirty="0"/>
        </a:p>
      </dsp:txBody>
      <dsp:txXfrm>
        <a:off x="152464" y="39245"/>
        <a:ext cx="1327030" cy="3800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6542-699F-415D-A8DA-2CA1345A273D}">
      <dsp:nvSpPr>
        <dsp:cNvPr id="0" name=""/>
        <dsp:cNvSpPr/>
      </dsp:nvSpPr>
      <dsp:spPr>
        <a:xfrm rot="17401308">
          <a:off x="338178" y="9001"/>
          <a:ext cx="1691443" cy="4860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Follow up: implementation of public procurement of goods and services.</a:t>
          </a:r>
          <a:endParaRPr lang="en-US" sz="1000" b="0" kern="1200" dirty="0"/>
        </a:p>
      </dsp:txBody>
      <dsp:txXfrm>
        <a:off x="361905" y="32728"/>
        <a:ext cx="1643989" cy="4385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A35F0-C2CC-4E1C-BB99-BFD541ADA85A}">
      <dsp:nvSpPr>
        <dsp:cNvPr id="0" name=""/>
        <dsp:cNvSpPr/>
      </dsp:nvSpPr>
      <dsp:spPr>
        <a:xfrm rot="2843100">
          <a:off x="554254" y="48"/>
          <a:ext cx="1757687" cy="359942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R. Decree: calling for the elections.</a:t>
          </a:r>
          <a:endParaRPr lang="es-ES" sz="900" kern="1200" dirty="0"/>
        </a:p>
      </dsp:txBody>
      <dsp:txXfrm>
        <a:off x="571825" y="17619"/>
        <a:ext cx="1722545" cy="3248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94BB-F56E-4E8A-9D22-00DBE2CD4216}">
      <dsp:nvSpPr>
        <dsp:cNvPr id="0" name=""/>
        <dsp:cNvSpPr/>
      </dsp:nvSpPr>
      <dsp:spPr>
        <a:xfrm rot="1031220">
          <a:off x="2298904" y="586648"/>
          <a:ext cx="1499332" cy="3742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ELECTORAL</a:t>
          </a:r>
          <a:endParaRPr lang="es-ES" sz="1600" kern="1200" dirty="0"/>
        </a:p>
      </dsp:txBody>
      <dsp:txXfrm>
        <a:off x="2317175" y="604919"/>
        <a:ext cx="1462790" cy="3377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94BB-F56E-4E8A-9D22-00DBE2CD4216}">
      <dsp:nvSpPr>
        <dsp:cNvPr id="0" name=""/>
        <dsp:cNvSpPr/>
      </dsp:nvSpPr>
      <dsp:spPr>
        <a:xfrm rot="172024">
          <a:off x="3463919" y="602492"/>
          <a:ext cx="1971530" cy="873858"/>
        </a:xfrm>
        <a:prstGeom prst="roundRect">
          <a:avLst/>
        </a:prstGeom>
        <a:solidFill>
          <a:srgbClr val="B879BD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POST-ELECTORAL</a:t>
          </a:r>
          <a:endParaRPr lang="es-ES" sz="2200" kern="1200" dirty="0"/>
        </a:p>
      </dsp:txBody>
      <dsp:txXfrm>
        <a:off x="3506577" y="645150"/>
        <a:ext cx="1886214" cy="78854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69A3-EC5B-434D-A065-620386FD6EBC}">
      <dsp:nvSpPr>
        <dsp:cNvPr id="0" name=""/>
        <dsp:cNvSpPr/>
      </dsp:nvSpPr>
      <dsp:spPr>
        <a:xfrm rot="849366">
          <a:off x="68189" y="5007"/>
          <a:ext cx="1265312" cy="400532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Polling day</a:t>
          </a:r>
          <a:endParaRPr lang="es-ES" sz="1700" kern="1200" dirty="0"/>
        </a:p>
      </dsp:txBody>
      <dsp:txXfrm>
        <a:off x="87741" y="24559"/>
        <a:ext cx="1226208" cy="36142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AFF-62E5-4771-9590-ED5491F3C151}">
      <dsp:nvSpPr>
        <dsp:cNvPr id="0" name=""/>
        <dsp:cNvSpPr/>
      </dsp:nvSpPr>
      <dsp:spPr>
        <a:xfrm rot="17624702">
          <a:off x="-3264" y="6036"/>
          <a:ext cx="1058965" cy="3984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Electoral Period</a:t>
          </a:r>
          <a:endParaRPr lang="es-ES" sz="1000" kern="1200" dirty="0"/>
        </a:p>
      </dsp:txBody>
      <dsp:txXfrm>
        <a:off x="16188" y="25488"/>
        <a:ext cx="1020061" cy="35956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83472-443C-442A-B60B-924097FA84F4}">
      <dsp:nvSpPr>
        <dsp:cNvPr id="0" name=""/>
        <dsp:cNvSpPr/>
      </dsp:nvSpPr>
      <dsp:spPr>
        <a:xfrm rot="894410">
          <a:off x="77198" y="18684"/>
          <a:ext cx="1368152" cy="421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Provisionary electoral results public dissemination.</a:t>
          </a:r>
          <a:endParaRPr lang="es-ES" sz="800" kern="1200" dirty="0"/>
        </a:p>
      </dsp:txBody>
      <dsp:txXfrm>
        <a:off x="97759" y="39245"/>
        <a:ext cx="1327030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19EC-46E2-4679-BB68-41CA8BE641B7}">
      <dsp:nvSpPr>
        <dsp:cNvPr id="0" name=""/>
        <dsp:cNvSpPr/>
      </dsp:nvSpPr>
      <dsp:spPr>
        <a:xfrm rot="18820985">
          <a:off x="184065" y="140750"/>
          <a:ext cx="1027839" cy="3110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Legal framework</a:t>
          </a:r>
          <a:endParaRPr lang="en-US" sz="1200" kern="1200" noProof="0" dirty="0"/>
        </a:p>
      </dsp:txBody>
      <dsp:txXfrm>
        <a:off x="199248" y="155933"/>
        <a:ext cx="997473" cy="2806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92B1F-79B1-4660-A228-8FB34A74F770}">
      <dsp:nvSpPr>
        <dsp:cNvPr id="0" name=""/>
        <dsp:cNvSpPr/>
      </dsp:nvSpPr>
      <dsp:spPr>
        <a:xfrm rot="166195">
          <a:off x="11844" y="4644"/>
          <a:ext cx="1692409" cy="449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Polling day: incidents´ monitoring.</a:t>
          </a:r>
          <a:endParaRPr lang="es-ES" sz="1000" kern="1200" dirty="0"/>
        </a:p>
      </dsp:txBody>
      <dsp:txXfrm>
        <a:off x="33776" y="26576"/>
        <a:ext cx="1648545" cy="40541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83472-443C-442A-B60B-924097FA84F4}">
      <dsp:nvSpPr>
        <dsp:cNvPr id="0" name=""/>
        <dsp:cNvSpPr/>
      </dsp:nvSpPr>
      <dsp:spPr>
        <a:xfrm>
          <a:off x="0" y="0"/>
          <a:ext cx="1368152" cy="6579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Press Conferences: Ministry of the Interior and Ministry of Presidency.</a:t>
          </a:r>
          <a:endParaRPr lang="es-ES" sz="1050" kern="1200" dirty="0"/>
        </a:p>
      </dsp:txBody>
      <dsp:txXfrm>
        <a:off x="32118" y="32118"/>
        <a:ext cx="1303916" cy="59370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6A05-CCD4-4923-915A-DC5B7E177D9F}">
      <dsp:nvSpPr>
        <dsp:cNvPr id="0" name=""/>
        <dsp:cNvSpPr/>
      </dsp:nvSpPr>
      <dsp:spPr>
        <a:xfrm rot="20930925">
          <a:off x="77174" y="29704"/>
          <a:ext cx="1645850" cy="556076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Decision making: National Data Dissemination Centre location, innovative goals and measures…</a:t>
          </a:r>
          <a:endParaRPr lang="es-ES" sz="1000" kern="1200" dirty="0"/>
        </a:p>
      </dsp:txBody>
      <dsp:txXfrm>
        <a:off x="104319" y="56849"/>
        <a:ext cx="1591560" cy="50178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A3973-8CF2-4A53-8859-B7C41BB41339}">
      <dsp:nvSpPr>
        <dsp:cNvPr id="0" name=""/>
        <dsp:cNvSpPr/>
      </dsp:nvSpPr>
      <dsp:spPr>
        <a:xfrm rot="2755413">
          <a:off x="-242049" y="31327"/>
          <a:ext cx="2624983" cy="2523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Electoral Commissions</a:t>
          </a:r>
          <a:r>
            <a:rPr lang="es-ES" sz="1050" kern="1200" dirty="0" smtClean="0"/>
            <a:t>:</a:t>
          </a:r>
          <a:r>
            <a:rPr lang="es-ES" sz="900" kern="1200" dirty="0" smtClean="0"/>
            <a:t> publication of final results.</a:t>
          </a:r>
          <a:endParaRPr lang="es-ES" sz="900" kern="1200" dirty="0"/>
        </a:p>
      </dsp:txBody>
      <dsp:txXfrm>
        <a:off x="-229730" y="43646"/>
        <a:ext cx="2600345" cy="22772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82B5C-0A16-4C1A-8CFF-60A288981934}">
      <dsp:nvSpPr>
        <dsp:cNvPr id="0" name=""/>
        <dsp:cNvSpPr/>
      </dsp:nvSpPr>
      <dsp:spPr>
        <a:xfrm>
          <a:off x="211592" y="0"/>
          <a:ext cx="1304759" cy="4024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Electoral material monitoring.</a:t>
          </a:r>
          <a:endParaRPr lang="es-ES" sz="1000" kern="1200" dirty="0"/>
        </a:p>
      </dsp:txBody>
      <dsp:txXfrm>
        <a:off x="231240" y="19648"/>
        <a:ext cx="1265463" cy="3631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0BD8-4BF5-4D94-A4D7-856185C82611}">
      <dsp:nvSpPr>
        <dsp:cNvPr id="0" name=""/>
        <dsp:cNvSpPr/>
      </dsp:nvSpPr>
      <dsp:spPr>
        <a:xfrm rot="19661214">
          <a:off x="0" y="40240"/>
          <a:ext cx="1656184" cy="4174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Accesibility: visually impaired electors special procedure, monitoring…</a:t>
          </a:r>
          <a:endParaRPr lang="es-ES" sz="800" kern="1200" dirty="0"/>
        </a:p>
      </dsp:txBody>
      <dsp:txXfrm>
        <a:off x="20376" y="60616"/>
        <a:ext cx="1615432" cy="3766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2ED10-B579-4F3E-B8F5-8053C10740F8}">
      <dsp:nvSpPr>
        <dsp:cNvPr id="0" name=""/>
        <dsp:cNvSpPr/>
      </dsp:nvSpPr>
      <dsp:spPr>
        <a:xfrm rot="20370135">
          <a:off x="0" y="135794"/>
          <a:ext cx="1944216" cy="4914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Public outreach: Public media information campaing and infoelectoral@interior.es </a:t>
          </a:r>
          <a:endParaRPr lang="es-ES" sz="900" kern="1200" dirty="0"/>
        </a:p>
      </dsp:txBody>
      <dsp:txXfrm>
        <a:off x="23991" y="159785"/>
        <a:ext cx="1896234" cy="44347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7BA23-FBEC-4598-A64F-78FFDECEDAC3}">
      <dsp:nvSpPr>
        <dsp:cNvPr id="0" name=""/>
        <dsp:cNvSpPr/>
      </dsp:nvSpPr>
      <dsp:spPr>
        <a:xfrm rot="2693056">
          <a:off x="-176521" y="76"/>
          <a:ext cx="1629026" cy="431894"/>
        </a:xfrm>
        <a:prstGeom prst="roundRect">
          <a:avLst/>
        </a:prstGeom>
        <a:solidFill>
          <a:srgbClr val="BD9DC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Political Parties´subsidies for electoral expenses: payment.</a:t>
          </a:r>
          <a:endParaRPr lang="es-ES" sz="1000" kern="1200" dirty="0"/>
        </a:p>
      </dsp:txBody>
      <dsp:txXfrm>
        <a:off x="-155438" y="21159"/>
        <a:ext cx="1586860" cy="38972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5C984-8E2B-492E-B088-7AC53D73D705}">
      <dsp:nvSpPr>
        <dsp:cNvPr id="0" name=""/>
        <dsp:cNvSpPr/>
      </dsp:nvSpPr>
      <dsp:spPr>
        <a:xfrm rot="3034095">
          <a:off x="697277" y="10610"/>
          <a:ext cx="991437" cy="386100"/>
        </a:xfrm>
        <a:prstGeom prst="roundRect">
          <a:avLst/>
        </a:prstGeom>
        <a:solidFill>
          <a:srgbClr val="BD9DC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Electoral budget: closing.</a:t>
          </a:r>
          <a:endParaRPr lang="es-ES" sz="900" kern="1200" dirty="0"/>
        </a:p>
      </dsp:txBody>
      <dsp:txXfrm>
        <a:off x="716125" y="29458"/>
        <a:ext cx="953741" cy="34840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82B5C-0A16-4C1A-8CFF-60A288981934}">
      <dsp:nvSpPr>
        <dsp:cNvPr id="0" name=""/>
        <dsp:cNvSpPr/>
      </dsp:nvSpPr>
      <dsp:spPr>
        <a:xfrm rot="3345960">
          <a:off x="-357140" y="123828"/>
          <a:ext cx="1164164" cy="2480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Web site: launching.</a:t>
          </a:r>
          <a:endParaRPr lang="es-ES" sz="800" kern="1200" dirty="0"/>
        </a:p>
      </dsp:txBody>
      <dsp:txXfrm>
        <a:off x="-345033" y="135935"/>
        <a:ext cx="1139950" cy="223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E81DF-387A-4DC5-8CD4-A0FB089CA20D}">
      <dsp:nvSpPr>
        <dsp:cNvPr id="0" name=""/>
        <dsp:cNvSpPr/>
      </dsp:nvSpPr>
      <dsp:spPr>
        <a:xfrm rot="19611327">
          <a:off x="137301" y="-8787"/>
          <a:ext cx="881634" cy="477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Planning and drafting</a:t>
          </a:r>
          <a:r>
            <a:rPr lang="es-ES" sz="1000" kern="1200" dirty="0" smtClean="0"/>
            <a:t>.</a:t>
          </a:r>
          <a:endParaRPr lang="es-ES" sz="1000" kern="1200" dirty="0"/>
        </a:p>
      </dsp:txBody>
      <dsp:txXfrm>
        <a:off x="160604" y="14516"/>
        <a:ext cx="835028" cy="430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874E3-CED8-435D-AE2A-D16801816A95}">
      <dsp:nvSpPr>
        <dsp:cNvPr id="0" name=""/>
        <dsp:cNvSpPr/>
      </dsp:nvSpPr>
      <dsp:spPr>
        <a:xfrm rot="1621080">
          <a:off x="-42830" y="13119"/>
          <a:ext cx="1440160" cy="453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Other tasks</a:t>
          </a:r>
          <a:endParaRPr lang="es-ES" sz="1600" kern="1200" dirty="0"/>
        </a:p>
      </dsp:txBody>
      <dsp:txXfrm>
        <a:off x="-20681" y="35268"/>
        <a:ext cx="1395862" cy="409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9C561-F62D-45B5-95F3-E993AD0EA5C8}">
      <dsp:nvSpPr>
        <dsp:cNvPr id="0" name=""/>
        <dsp:cNvSpPr/>
      </dsp:nvSpPr>
      <dsp:spPr>
        <a:xfrm>
          <a:off x="0" y="4209"/>
          <a:ext cx="1356694" cy="257400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1978 Constitution</a:t>
          </a:r>
          <a:endParaRPr lang="es-ES" sz="1100" kern="1200" dirty="0"/>
        </a:p>
      </dsp:txBody>
      <dsp:txXfrm>
        <a:off x="12565" y="16774"/>
        <a:ext cx="1331564" cy="232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D6D7A-16A3-4A22-A50B-6C04A1B7EE9F}">
      <dsp:nvSpPr>
        <dsp:cNvPr id="0" name=""/>
        <dsp:cNvSpPr/>
      </dsp:nvSpPr>
      <dsp:spPr>
        <a:xfrm>
          <a:off x="0" y="35621"/>
          <a:ext cx="1152127" cy="210600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Electoral Act 5/1985 </a:t>
          </a:r>
          <a:endParaRPr lang="es-ES" sz="900" kern="1200" dirty="0"/>
        </a:p>
      </dsp:txBody>
      <dsp:txXfrm>
        <a:off x="10281" y="45902"/>
        <a:ext cx="1131565" cy="1900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7BA23-FBEC-4598-A64F-78FFDECEDAC3}">
      <dsp:nvSpPr>
        <dsp:cNvPr id="0" name=""/>
        <dsp:cNvSpPr/>
      </dsp:nvSpPr>
      <dsp:spPr>
        <a:xfrm>
          <a:off x="0" y="33268"/>
          <a:ext cx="734901" cy="187200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Regulations.</a:t>
          </a:r>
          <a:endParaRPr lang="es-ES" sz="800" kern="1200" dirty="0"/>
        </a:p>
      </dsp:txBody>
      <dsp:txXfrm>
        <a:off x="9138" y="42406"/>
        <a:ext cx="716625" cy="168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D37CD-6C3A-400B-8CCC-AC88A9FA27F4}">
      <dsp:nvSpPr>
        <dsp:cNvPr id="0" name=""/>
        <dsp:cNvSpPr/>
      </dsp:nvSpPr>
      <dsp:spPr>
        <a:xfrm>
          <a:off x="0" y="3"/>
          <a:ext cx="1755312" cy="246214"/>
        </a:xfrm>
        <a:prstGeom prst="roundRect">
          <a:avLst/>
        </a:prstGeom>
        <a:solidFill>
          <a:srgbClr val="BEF4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Central Electoral Commission Doctrine.</a:t>
          </a:r>
          <a:endParaRPr lang="es-ES" sz="1000" kern="1200" dirty="0"/>
        </a:p>
      </dsp:txBody>
      <dsp:txXfrm>
        <a:off x="12019" y="12022"/>
        <a:ext cx="1731274" cy="22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2A0A1A0-5ED4-4A59-9A3B-3545BD8C3C54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816758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EB9C-EC9C-4892-BC5B-B110CEBE805E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466817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1E60-4E4E-4E2A-8235-B49D23C59B1D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60273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0CE9-7EF5-41D5-B2BD-2CF57E429030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426757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424C-B09A-4610-AA84-32E41D222B07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6983554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4943-30C7-4ECC-BDD5-ECC7CD79A03D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6876040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63C7-10F1-4B22-B5BD-0379BD1A10E7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147714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2124-6741-406A-805D-0D480DF03C56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70274120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3740-926E-4E7C-849C-F271544E9D8C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666417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3FF8-9C4F-470B-B834-4BE96C1053E9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660657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1EFE-7DA1-45D9-A434-7E3E71EDD346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6996076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dirty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E76589-F76D-4D88-8D7E-748B5340907B}" type="slidenum">
              <a:rPr lang="es-ES" altLang="es-ES"/>
              <a:pPr>
                <a:defRPr/>
              </a:pPr>
              <a:t>‹N°›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6" r:id="rId8"/>
    <p:sldLayoutId id="2147483877" r:id="rId9"/>
    <p:sldLayoutId id="2147483873" r:id="rId10"/>
    <p:sldLayoutId id="214748387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nerales2015.interior.es/" TargetMode="External"/><Relationship Id="rId2" Type="http://schemas.openxmlformats.org/officeDocument/2006/relationships/hyperlink" Target="http://www.infoelectoral.interior.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aclopez@interior.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nerales2015.interior.es/es/visitas-virtuales/ma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teriores.gob.es/Portal/es/ServiciosAlCiudadano/SiEstasEnElExtranjero/Paginas/ParticipaEnLasElecciones.aspx" TargetMode="External"/><Relationship Id="rId3" Type="http://schemas.openxmlformats.org/officeDocument/2006/relationships/hyperlink" Target="http://generales2015.interior.es/" TargetMode="External"/><Relationship Id="rId7" Type="http://schemas.openxmlformats.org/officeDocument/2006/relationships/hyperlink" Target="http://www.ine.es/oficina_censo/presentacion.htm" TargetMode="External"/><Relationship Id="rId2" Type="http://schemas.openxmlformats.org/officeDocument/2006/relationships/hyperlink" Target="http://www.interior.gob.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untaelectoralcentral.es/" TargetMode="External"/><Relationship Id="rId5" Type="http://schemas.openxmlformats.org/officeDocument/2006/relationships/hyperlink" Target="http://www.infoelectoral.interior.es/" TargetMode="External"/><Relationship Id="rId4" Type="http://schemas.openxmlformats.org/officeDocument/2006/relationships/hyperlink" Target="http://www.infoelectoral.interior.es/min/" TargetMode="Externa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5.jpeg"/><Relationship Id="rId4" Type="http://schemas.openxmlformats.org/officeDocument/2006/relationships/hyperlink" Target="http://www.presentationpoint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nerales2015.interior.es/es/las-elecciones-en-cifra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lecciones.mir.es/eleccanteriores/referendum2005/home.htm" TargetMode="External"/><Relationship Id="rId5" Type="http://schemas.openxmlformats.org/officeDocument/2006/relationships/hyperlink" Target="http://elecciones.mir.es/europeas2014/web/europeas2014/home.html" TargetMode="External"/><Relationship Id="rId4" Type="http://schemas.openxmlformats.org/officeDocument/2006/relationships/hyperlink" Target="http://elecciones.mir.es/locales2015/web/locales2015/hom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rreoweb.interior.es/owa/redir.aspx?C=059efa20a730449ba8a8db13c40e164c&amp;URL=http://www.juntaelectoralcentral.e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diagramData" Target="../diagrams/data24.xml"/><Relationship Id="rId21" Type="http://schemas.microsoft.com/office/2007/relationships/diagramDrawing" Target="../diagrams/drawing4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63" Type="http://schemas.openxmlformats.org/officeDocument/2006/relationships/diagramLayout" Target="../diagrams/layout13.xml"/><Relationship Id="rId68" Type="http://schemas.openxmlformats.org/officeDocument/2006/relationships/diagramLayout" Target="../diagrams/layout14.xml"/><Relationship Id="rId84" Type="http://schemas.openxmlformats.org/officeDocument/2006/relationships/diagramQuickStyle" Target="../diagrams/quickStyle17.xml"/><Relationship Id="rId89" Type="http://schemas.openxmlformats.org/officeDocument/2006/relationships/diagramQuickStyle" Target="../diagrams/quickStyle18.xml"/><Relationship Id="rId112" Type="http://schemas.openxmlformats.org/officeDocument/2006/relationships/diagramData" Target="../diagrams/data23.xml"/><Relationship Id="rId133" Type="http://schemas.openxmlformats.org/officeDocument/2006/relationships/diagramLayout" Target="../diagrams/layout27.xml"/><Relationship Id="rId138" Type="http://schemas.openxmlformats.org/officeDocument/2006/relationships/diagramLayout" Target="../diagrams/layout28.xml"/><Relationship Id="rId154" Type="http://schemas.openxmlformats.org/officeDocument/2006/relationships/diagramQuickStyle" Target="../diagrams/quickStyle31.xml"/><Relationship Id="rId159" Type="http://schemas.openxmlformats.org/officeDocument/2006/relationships/diagramQuickStyle" Target="../diagrams/quickStyle32.xml"/><Relationship Id="rId175" Type="http://schemas.openxmlformats.org/officeDocument/2006/relationships/diagramColors" Target="../diagrams/colors35.xml"/><Relationship Id="rId170" Type="http://schemas.openxmlformats.org/officeDocument/2006/relationships/diagramColors" Target="../diagrams/colors34.xml"/><Relationship Id="rId191" Type="http://schemas.microsoft.com/office/2007/relationships/diagramDrawing" Target="../diagrams/drawing38.xml"/><Relationship Id="rId196" Type="http://schemas.microsoft.com/office/2007/relationships/diagramDrawing" Target="../diagrams/drawing39.xml"/><Relationship Id="rId16" Type="http://schemas.microsoft.com/office/2007/relationships/diagramDrawing" Target="../diagrams/drawing3.xml"/><Relationship Id="rId107" Type="http://schemas.openxmlformats.org/officeDocument/2006/relationships/diagramData" Target="../diagrams/data22.xml"/><Relationship Id="rId11" Type="http://schemas.microsoft.com/office/2007/relationships/diagramDrawing" Target="../diagrams/drawing2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53" Type="http://schemas.openxmlformats.org/officeDocument/2006/relationships/diagramLayout" Target="../diagrams/layout11.xml"/><Relationship Id="rId58" Type="http://schemas.openxmlformats.org/officeDocument/2006/relationships/diagramLayout" Target="../diagrams/layout12.xml"/><Relationship Id="rId74" Type="http://schemas.openxmlformats.org/officeDocument/2006/relationships/diagramQuickStyle" Target="../diagrams/quickStyle15.xml"/><Relationship Id="rId79" Type="http://schemas.openxmlformats.org/officeDocument/2006/relationships/diagramQuickStyle" Target="../diagrams/quickStyle16.xml"/><Relationship Id="rId102" Type="http://schemas.openxmlformats.org/officeDocument/2006/relationships/diagramData" Target="../diagrams/data21.xml"/><Relationship Id="rId123" Type="http://schemas.openxmlformats.org/officeDocument/2006/relationships/diagramLayout" Target="../diagrams/layout25.xml"/><Relationship Id="rId128" Type="http://schemas.openxmlformats.org/officeDocument/2006/relationships/diagramLayout" Target="../diagrams/layout26.xml"/><Relationship Id="rId144" Type="http://schemas.openxmlformats.org/officeDocument/2006/relationships/diagramQuickStyle" Target="../diagrams/quickStyle29.xml"/><Relationship Id="rId149" Type="http://schemas.openxmlformats.org/officeDocument/2006/relationships/diagramQuickStyle" Target="../diagrams/quickStyle30.xml"/><Relationship Id="rId5" Type="http://schemas.openxmlformats.org/officeDocument/2006/relationships/diagramColors" Target="../diagrams/colors1.xml"/><Relationship Id="rId90" Type="http://schemas.openxmlformats.org/officeDocument/2006/relationships/diagramColors" Target="../diagrams/colors18.xml"/><Relationship Id="rId95" Type="http://schemas.openxmlformats.org/officeDocument/2006/relationships/diagramColors" Target="../diagrams/colors19.xml"/><Relationship Id="rId160" Type="http://schemas.openxmlformats.org/officeDocument/2006/relationships/diagramColors" Target="../diagrams/colors32.xml"/><Relationship Id="rId165" Type="http://schemas.openxmlformats.org/officeDocument/2006/relationships/diagramColors" Target="../diagrams/colors33.xml"/><Relationship Id="rId181" Type="http://schemas.microsoft.com/office/2007/relationships/diagramDrawing" Target="../diagrams/drawing36.xml"/><Relationship Id="rId186" Type="http://schemas.microsoft.com/office/2007/relationships/diagramDrawing" Target="../diagrams/drawing37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64" Type="http://schemas.openxmlformats.org/officeDocument/2006/relationships/diagramQuickStyle" Target="../diagrams/quickStyle13.xml"/><Relationship Id="rId69" Type="http://schemas.openxmlformats.org/officeDocument/2006/relationships/diagramQuickStyle" Target="../diagrams/quickStyle14.xml"/><Relationship Id="rId113" Type="http://schemas.openxmlformats.org/officeDocument/2006/relationships/diagramLayout" Target="../diagrams/layout23.xml"/><Relationship Id="rId118" Type="http://schemas.openxmlformats.org/officeDocument/2006/relationships/diagramLayout" Target="../diagrams/layout24.xml"/><Relationship Id="rId134" Type="http://schemas.openxmlformats.org/officeDocument/2006/relationships/diagramQuickStyle" Target="../diagrams/quickStyle27.xml"/><Relationship Id="rId139" Type="http://schemas.openxmlformats.org/officeDocument/2006/relationships/diagramQuickStyle" Target="../diagrams/quickStyle28.xml"/><Relationship Id="rId80" Type="http://schemas.openxmlformats.org/officeDocument/2006/relationships/diagramColors" Target="../diagrams/colors16.xml"/><Relationship Id="rId85" Type="http://schemas.openxmlformats.org/officeDocument/2006/relationships/diagramColors" Target="../diagrams/colors17.xml"/><Relationship Id="rId150" Type="http://schemas.openxmlformats.org/officeDocument/2006/relationships/diagramColors" Target="../diagrams/colors30.xml"/><Relationship Id="rId155" Type="http://schemas.openxmlformats.org/officeDocument/2006/relationships/diagramColors" Target="../diagrams/colors31.xml"/><Relationship Id="rId171" Type="http://schemas.microsoft.com/office/2007/relationships/diagramDrawing" Target="../diagrams/drawing34.xml"/><Relationship Id="rId176" Type="http://schemas.microsoft.com/office/2007/relationships/diagramDrawing" Target="../diagrams/drawing35.xml"/><Relationship Id="rId192" Type="http://schemas.openxmlformats.org/officeDocument/2006/relationships/diagramData" Target="../diagrams/data39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59" Type="http://schemas.openxmlformats.org/officeDocument/2006/relationships/diagramQuickStyle" Target="../diagrams/quickStyle12.xml"/><Relationship Id="rId103" Type="http://schemas.openxmlformats.org/officeDocument/2006/relationships/diagramLayout" Target="../diagrams/layout21.xml"/><Relationship Id="rId108" Type="http://schemas.openxmlformats.org/officeDocument/2006/relationships/diagramLayout" Target="../diagrams/layout22.xml"/><Relationship Id="rId124" Type="http://schemas.openxmlformats.org/officeDocument/2006/relationships/diagramQuickStyle" Target="../diagrams/quickStyle25.xml"/><Relationship Id="rId129" Type="http://schemas.openxmlformats.org/officeDocument/2006/relationships/diagramQuickStyle" Target="../diagrams/quickStyle26.xml"/><Relationship Id="rId54" Type="http://schemas.openxmlformats.org/officeDocument/2006/relationships/diagramQuickStyle" Target="../diagrams/quickStyle11.xml"/><Relationship Id="rId70" Type="http://schemas.openxmlformats.org/officeDocument/2006/relationships/diagramColors" Target="../diagrams/colors14.xml"/><Relationship Id="rId75" Type="http://schemas.openxmlformats.org/officeDocument/2006/relationships/diagramColors" Target="../diagrams/colors15.xml"/><Relationship Id="rId91" Type="http://schemas.microsoft.com/office/2007/relationships/diagramDrawing" Target="../diagrams/drawing18.xml"/><Relationship Id="rId96" Type="http://schemas.microsoft.com/office/2007/relationships/diagramDrawing" Target="../diagrams/drawing19.xml"/><Relationship Id="rId140" Type="http://schemas.openxmlformats.org/officeDocument/2006/relationships/diagramColors" Target="../diagrams/colors28.xml"/><Relationship Id="rId145" Type="http://schemas.openxmlformats.org/officeDocument/2006/relationships/diagramColors" Target="../diagrams/colors29.xml"/><Relationship Id="rId161" Type="http://schemas.microsoft.com/office/2007/relationships/diagramDrawing" Target="../diagrams/drawing32.xml"/><Relationship Id="rId166" Type="http://schemas.microsoft.com/office/2007/relationships/diagramDrawing" Target="../diagrams/drawing33.xml"/><Relationship Id="rId182" Type="http://schemas.openxmlformats.org/officeDocument/2006/relationships/diagramData" Target="../diagrams/data37.xml"/><Relationship Id="rId187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49" Type="http://schemas.openxmlformats.org/officeDocument/2006/relationships/diagramQuickStyle" Target="../diagrams/quickStyle10.xml"/><Relationship Id="rId114" Type="http://schemas.openxmlformats.org/officeDocument/2006/relationships/diagramQuickStyle" Target="../diagrams/quickStyle23.xml"/><Relationship Id="rId119" Type="http://schemas.openxmlformats.org/officeDocument/2006/relationships/diagramQuickStyle" Target="../diagrams/quickStyle24.xml"/><Relationship Id="rId44" Type="http://schemas.openxmlformats.org/officeDocument/2006/relationships/diagramQuickStyle" Target="../diagrams/quickStyle9.xml"/><Relationship Id="rId60" Type="http://schemas.openxmlformats.org/officeDocument/2006/relationships/diagramColors" Target="../diagrams/colors12.xml"/><Relationship Id="rId65" Type="http://schemas.openxmlformats.org/officeDocument/2006/relationships/diagramColors" Target="../diagrams/colors13.xml"/><Relationship Id="rId81" Type="http://schemas.microsoft.com/office/2007/relationships/diagramDrawing" Target="../diagrams/drawing16.xml"/><Relationship Id="rId86" Type="http://schemas.microsoft.com/office/2007/relationships/diagramDrawing" Target="../diagrams/drawing17.xml"/><Relationship Id="rId130" Type="http://schemas.openxmlformats.org/officeDocument/2006/relationships/diagramColors" Target="../diagrams/colors26.xml"/><Relationship Id="rId135" Type="http://schemas.openxmlformats.org/officeDocument/2006/relationships/diagramColors" Target="../diagrams/colors27.xml"/><Relationship Id="rId151" Type="http://schemas.microsoft.com/office/2007/relationships/diagramDrawing" Target="../diagrams/drawing30.xml"/><Relationship Id="rId156" Type="http://schemas.microsoft.com/office/2007/relationships/diagramDrawing" Target="../diagrams/drawing31.xml"/><Relationship Id="rId177" Type="http://schemas.openxmlformats.org/officeDocument/2006/relationships/diagramData" Target="../diagrams/data36.xml"/><Relationship Id="rId172" Type="http://schemas.openxmlformats.org/officeDocument/2006/relationships/diagramData" Target="../diagrams/data35.xml"/><Relationship Id="rId193" Type="http://schemas.openxmlformats.org/officeDocument/2006/relationships/diagramLayout" Target="../diagrams/layout39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9" Type="http://schemas.openxmlformats.org/officeDocument/2006/relationships/diagramQuickStyle" Target="../diagrams/quickStyle8.xml"/><Relationship Id="rId109" Type="http://schemas.openxmlformats.org/officeDocument/2006/relationships/diagramQuickStyle" Target="../diagrams/quickStyle22.xml"/><Relationship Id="rId34" Type="http://schemas.openxmlformats.org/officeDocument/2006/relationships/diagramQuickStyle" Target="../diagrams/quickStyle7.xml"/><Relationship Id="rId50" Type="http://schemas.openxmlformats.org/officeDocument/2006/relationships/diagramColors" Target="../diagrams/colors10.xml"/><Relationship Id="rId55" Type="http://schemas.openxmlformats.org/officeDocument/2006/relationships/diagramColors" Target="../diagrams/colors11.xml"/><Relationship Id="rId76" Type="http://schemas.microsoft.com/office/2007/relationships/diagramDrawing" Target="../diagrams/drawing15.xml"/><Relationship Id="rId97" Type="http://schemas.openxmlformats.org/officeDocument/2006/relationships/diagramData" Target="../diagrams/data20.xml"/><Relationship Id="rId104" Type="http://schemas.openxmlformats.org/officeDocument/2006/relationships/diagramQuickStyle" Target="../diagrams/quickStyle21.xml"/><Relationship Id="rId120" Type="http://schemas.openxmlformats.org/officeDocument/2006/relationships/diagramColors" Target="../diagrams/colors24.xml"/><Relationship Id="rId125" Type="http://schemas.openxmlformats.org/officeDocument/2006/relationships/diagramColors" Target="../diagrams/colors25.xml"/><Relationship Id="rId141" Type="http://schemas.microsoft.com/office/2007/relationships/diagramDrawing" Target="../diagrams/drawing28.xml"/><Relationship Id="rId146" Type="http://schemas.microsoft.com/office/2007/relationships/diagramDrawing" Target="../diagrams/drawing29.xml"/><Relationship Id="rId167" Type="http://schemas.openxmlformats.org/officeDocument/2006/relationships/diagramData" Target="../diagrams/data34.xml"/><Relationship Id="rId188" Type="http://schemas.openxmlformats.org/officeDocument/2006/relationships/diagramLayout" Target="../diagrams/layout38.xml"/><Relationship Id="rId7" Type="http://schemas.openxmlformats.org/officeDocument/2006/relationships/diagramData" Target="../diagrams/data2.xml"/><Relationship Id="rId71" Type="http://schemas.microsoft.com/office/2007/relationships/diagramDrawing" Target="../diagrams/drawing14.xml"/><Relationship Id="rId92" Type="http://schemas.openxmlformats.org/officeDocument/2006/relationships/diagramData" Target="../diagrams/data19.xml"/><Relationship Id="rId162" Type="http://schemas.openxmlformats.org/officeDocument/2006/relationships/diagramData" Target="../diagrams/data33.xml"/><Relationship Id="rId183" Type="http://schemas.openxmlformats.org/officeDocument/2006/relationships/diagramLayout" Target="../diagrams/layout37.xml"/><Relationship Id="rId2" Type="http://schemas.openxmlformats.org/officeDocument/2006/relationships/diagramData" Target="../diagrams/data1.xml"/><Relationship Id="rId29" Type="http://schemas.openxmlformats.org/officeDocument/2006/relationships/diagramQuickStyle" Target="../diagrams/quickStyle6.xml"/><Relationship Id="rId24" Type="http://schemas.openxmlformats.org/officeDocument/2006/relationships/diagramQuickStyle" Target="../diagrams/quickStyle5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66" Type="http://schemas.microsoft.com/office/2007/relationships/diagramDrawing" Target="../diagrams/drawing13.xml"/><Relationship Id="rId87" Type="http://schemas.openxmlformats.org/officeDocument/2006/relationships/diagramData" Target="../diagrams/data18.xml"/><Relationship Id="rId110" Type="http://schemas.openxmlformats.org/officeDocument/2006/relationships/diagramColors" Target="../diagrams/colors22.xml"/><Relationship Id="rId115" Type="http://schemas.openxmlformats.org/officeDocument/2006/relationships/diagramColors" Target="../diagrams/colors23.xml"/><Relationship Id="rId131" Type="http://schemas.microsoft.com/office/2007/relationships/diagramDrawing" Target="../diagrams/drawing26.xml"/><Relationship Id="rId136" Type="http://schemas.microsoft.com/office/2007/relationships/diagramDrawing" Target="../diagrams/drawing27.xml"/><Relationship Id="rId157" Type="http://schemas.openxmlformats.org/officeDocument/2006/relationships/diagramData" Target="../diagrams/data32.xml"/><Relationship Id="rId178" Type="http://schemas.openxmlformats.org/officeDocument/2006/relationships/diagramLayout" Target="../diagrams/layout36.xml"/><Relationship Id="rId61" Type="http://schemas.microsoft.com/office/2007/relationships/diagramDrawing" Target="../diagrams/drawing12.xml"/><Relationship Id="rId82" Type="http://schemas.openxmlformats.org/officeDocument/2006/relationships/diagramData" Target="../diagrams/data17.xml"/><Relationship Id="rId152" Type="http://schemas.openxmlformats.org/officeDocument/2006/relationships/diagramData" Target="../diagrams/data31.xml"/><Relationship Id="rId173" Type="http://schemas.openxmlformats.org/officeDocument/2006/relationships/diagramLayout" Target="../diagrams/layout35.xml"/><Relationship Id="rId194" Type="http://schemas.openxmlformats.org/officeDocument/2006/relationships/diagramQuickStyle" Target="../diagrams/quickStyle39.xml"/><Relationship Id="rId1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3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56" Type="http://schemas.microsoft.com/office/2007/relationships/diagramDrawing" Target="../diagrams/drawing11.xml"/><Relationship Id="rId77" Type="http://schemas.openxmlformats.org/officeDocument/2006/relationships/diagramData" Target="../diagrams/data16.xml"/><Relationship Id="rId100" Type="http://schemas.openxmlformats.org/officeDocument/2006/relationships/diagramColors" Target="../diagrams/colors20.xml"/><Relationship Id="rId105" Type="http://schemas.openxmlformats.org/officeDocument/2006/relationships/diagramColors" Target="../diagrams/colors21.xml"/><Relationship Id="rId126" Type="http://schemas.microsoft.com/office/2007/relationships/diagramDrawing" Target="../diagrams/drawing25.xml"/><Relationship Id="rId147" Type="http://schemas.openxmlformats.org/officeDocument/2006/relationships/diagramData" Target="../diagrams/data30.xml"/><Relationship Id="rId168" Type="http://schemas.openxmlformats.org/officeDocument/2006/relationships/diagramLayout" Target="../diagrams/layout34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72" Type="http://schemas.openxmlformats.org/officeDocument/2006/relationships/diagramData" Target="../diagrams/data15.xml"/><Relationship Id="rId93" Type="http://schemas.openxmlformats.org/officeDocument/2006/relationships/diagramLayout" Target="../diagrams/layout19.xml"/><Relationship Id="rId98" Type="http://schemas.openxmlformats.org/officeDocument/2006/relationships/diagramLayout" Target="../diagrams/layout20.xml"/><Relationship Id="rId121" Type="http://schemas.microsoft.com/office/2007/relationships/diagramDrawing" Target="../diagrams/drawing24.xml"/><Relationship Id="rId142" Type="http://schemas.openxmlformats.org/officeDocument/2006/relationships/diagramData" Target="../diagrams/data29.xml"/><Relationship Id="rId163" Type="http://schemas.openxmlformats.org/officeDocument/2006/relationships/diagramLayout" Target="../diagrams/layout33.xml"/><Relationship Id="rId184" Type="http://schemas.openxmlformats.org/officeDocument/2006/relationships/diagramQuickStyle" Target="../diagrams/quickStyle37.xml"/><Relationship Id="rId189" Type="http://schemas.openxmlformats.org/officeDocument/2006/relationships/diagramQuickStyle" Target="../diagrams/quickStyle38.xml"/><Relationship Id="rId3" Type="http://schemas.openxmlformats.org/officeDocument/2006/relationships/diagramLayout" Target="../diagrams/layout1.xml"/><Relationship Id="rId25" Type="http://schemas.openxmlformats.org/officeDocument/2006/relationships/diagramColors" Target="../diagrams/colors5.xml"/><Relationship Id="rId46" Type="http://schemas.microsoft.com/office/2007/relationships/diagramDrawing" Target="../diagrams/drawing9.xml"/><Relationship Id="rId67" Type="http://schemas.openxmlformats.org/officeDocument/2006/relationships/diagramData" Target="../diagrams/data14.xml"/><Relationship Id="rId116" Type="http://schemas.microsoft.com/office/2007/relationships/diagramDrawing" Target="../diagrams/drawing23.xml"/><Relationship Id="rId137" Type="http://schemas.openxmlformats.org/officeDocument/2006/relationships/diagramData" Target="../diagrams/data28.xml"/><Relationship Id="rId158" Type="http://schemas.openxmlformats.org/officeDocument/2006/relationships/diagramLayout" Target="../diagrams/layout32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Relationship Id="rId62" Type="http://schemas.openxmlformats.org/officeDocument/2006/relationships/diagramData" Target="../diagrams/data13.xml"/><Relationship Id="rId83" Type="http://schemas.openxmlformats.org/officeDocument/2006/relationships/diagramLayout" Target="../diagrams/layout17.xml"/><Relationship Id="rId88" Type="http://schemas.openxmlformats.org/officeDocument/2006/relationships/diagramLayout" Target="../diagrams/layout18.xml"/><Relationship Id="rId111" Type="http://schemas.microsoft.com/office/2007/relationships/diagramDrawing" Target="../diagrams/drawing22.xml"/><Relationship Id="rId132" Type="http://schemas.openxmlformats.org/officeDocument/2006/relationships/diagramData" Target="../diagrams/data27.xml"/><Relationship Id="rId153" Type="http://schemas.openxmlformats.org/officeDocument/2006/relationships/diagramLayout" Target="../diagrams/layout31.xml"/><Relationship Id="rId174" Type="http://schemas.openxmlformats.org/officeDocument/2006/relationships/diagramQuickStyle" Target="../diagrams/quickStyle35.xml"/><Relationship Id="rId179" Type="http://schemas.openxmlformats.org/officeDocument/2006/relationships/diagramQuickStyle" Target="../diagrams/quickStyle36.xml"/><Relationship Id="rId195" Type="http://schemas.openxmlformats.org/officeDocument/2006/relationships/diagramColors" Target="../diagrams/colors39.xml"/><Relationship Id="rId190" Type="http://schemas.openxmlformats.org/officeDocument/2006/relationships/diagramColors" Target="../diagrams/colors38.xml"/><Relationship Id="rId15" Type="http://schemas.openxmlformats.org/officeDocument/2006/relationships/diagramColors" Target="../diagrams/colors3.xml"/><Relationship Id="rId36" Type="http://schemas.microsoft.com/office/2007/relationships/diagramDrawing" Target="../diagrams/drawing7.xml"/><Relationship Id="rId57" Type="http://schemas.openxmlformats.org/officeDocument/2006/relationships/diagramData" Target="../diagrams/data12.xml"/><Relationship Id="rId106" Type="http://schemas.microsoft.com/office/2007/relationships/diagramDrawing" Target="../diagrams/drawing21.xml"/><Relationship Id="rId127" Type="http://schemas.openxmlformats.org/officeDocument/2006/relationships/diagramData" Target="../diagrams/data26.xml"/><Relationship Id="rId10" Type="http://schemas.openxmlformats.org/officeDocument/2006/relationships/diagramColors" Target="../diagrams/colors2.xml"/><Relationship Id="rId31" Type="http://schemas.microsoft.com/office/2007/relationships/diagramDrawing" Target="../diagrams/drawing6.xml"/><Relationship Id="rId52" Type="http://schemas.openxmlformats.org/officeDocument/2006/relationships/diagramData" Target="../diagrams/data11.xml"/><Relationship Id="rId73" Type="http://schemas.openxmlformats.org/officeDocument/2006/relationships/diagramLayout" Target="../diagrams/layout15.xml"/><Relationship Id="rId78" Type="http://schemas.openxmlformats.org/officeDocument/2006/relationships/diagramLayout" Target="../diagrams/layout16.xml"/><Relationship Id="rId94" Type="http://schemas.openxmlformats.org/officeDocument/2006/relationships/diagramQuickStyle" Target="../diagrams/quickStyle19.xml"/><Relationship Id="rId99" Type="http://schemas.openxmlformats.org/officeDocument/2006/relationships/diagramQuickStyle" Target="../diagrams/quickStyle20.xml"/><Relationship Id="rId101" Type="http://schemas.microsoft.com/office/2007/relationships/diagramDrawing" Target="../diagrams/drawing20.xml"/><Relationship Id="rId122" Type="http://schemas.openxmlformats.org/officeDocument/2006/relationships/diagramData" Target="../diagrams/data25.xml"/><Relationship Id="rId143" Type="http://schemas.openxmlformats.org/officeDocument/2006/relationships/diagramLayout" Target="../diagrams/layout29.xml"/><Relationship Id="rId148" Type="http://schemas.openxmlformats.org/officeDocument/2006/relationships/diagramLayout" Target="../diagrams/layout30.xml"/><Relationship Id="rId164" Type="http://schemas.openxmlformats.org/officeDocument/2006/relationships/diagramQuickStyle" Target="../diagrams/quickStyle33.xml"/><Relationship Id="rId169" Type="http://schemas.openxmlformats.org/officeDocument/2006/relationships/diagramQuickStyle" Target="../diagrams/quickStyle34.xml"/><Relationship Id="rId185" Type="http://schemas.openxmlformats.org/officeDocument/2006/relationships/diagramColors" Target="../diagrams/colors37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80" Type="http://schemas.openxmlformats.org/officeDocument/2006/relationships/diagramColors" Target="../diagrams/colors36.xml"/><Relationship Id="rId26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electoral.interior.es/min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juntaelectoralcentral.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e.es/" TargetMode="External"/><Relationship Id="rId5" Type="http://schemas.openxmlformats.org/officeDocument/2006/relationships/hyperlink" Target="http://resultadosgenerales2015.interior.es/#/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3608" y="1268760"/>
            <a:ext cx="6912768" cy="147991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"The use of ICTs in nation wide elections in Spain: </a:t>
            </a:r>
            <a:r>
              <a:rPr lang="en-US" altLang="es-ES" sz="2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en-US" altLang="es-ES" sz="2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altLang="es-ES" sz="2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data </a:t>
            </a:r>
            <a:r>
              <a:rPr lang="en-US" alt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collection and dissemination of preliminary results."</a:t>
            </a:r>
            <a:br>
              <a:rPr lang="en-US" alt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endParaRPr lang="es-ES" alt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06400" y="5357813"/>
            <a:ext cx="86106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100" b="1" dirty="0">
                <a:solidFill>
                  <a:srgbClr val="0070C0"/>
                </a:solidFill>
                <a:hlinkClick r:id="rId2"/>
              </a:rPr>
              <a:t>http://www.infoelectoral.interior.es/</a:t>
            </a:r>
            <a:r>
              <a:rPr lang="es-ES" altLang="es-ES" sz="1100" b="1" dirty="0">
                <a:solidFill>
                  <a:srgbClr val="0070C0"/>
                </a:solidFill>
              </a:rPr>
              <a:t> - </a:t>
            </a:r>
            <a:r>
              <a:rPr lang="es-ES" altLang="es-ES" sz="1100" b="1" dirty="0">
                <a:solidFill>
                  <a:srgbClr val="0070C0"/>
                </a:solidFill>
                <a:hlinkClick r:id="rId3"/>
              </a:rPr>
              <a:t>http://generales2015.interior.es/</a:t>
            </a:r>
            <a:r>
              <a:rPr lang="es-ES" altLang="es-ES" sz="1100" b="1" dirty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1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© Ministerio del Interior. Subsecretaría. Dirección General de Política Interior </a:t>
            </a:r>
            <a:r>
              <a:rPr lang="es-ES" altLang="es-ES" sz="11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. 2016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1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Contact</a:t>
            </a:r>
            <a:r>
              <a:rPr lang="es-ES" altLang="es-ES" sz="110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: </a:t>
            </a:r>
            <a:r>
              <a:rPr lang="es-ES" altLang="es-ES" sz="110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4"/>
              </a:rPr>
              <a:t>aclopez@interior.es</a:t>
            </a:r>
            <a:r>
              <a:rPr lang="es-ES" altLang="es-ES" sz="110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s-ES" altLang="es-ES" sz="110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s-ES" altLang="es-ES" sz="11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Head of the Electoral Co-operation </a:t>
            </a:r>
            <a:r>
              <a:rPr lang="es-ES" altLang="es-ES" sz="11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Unit</a:t>
            </a:r>
            <a:r>
              <a:rPr lang="es-ES" altLang="es-ES" sz="11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. Ana Cristina López </a:t>
            </a:r>
            <a:r>
              <a:rPr lang="es-ES" altLang="es-ES" sz="11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López</a:t>
            </a:r>
            <a:r>
              <a:rPr lang="es-ES" altLang="es-ES" sz="11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.</a:t>
            </a:r>
            <a:endParaRPr lang="es-ES" altLang="es-ES" sz="11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s-ES" sz="1100" b="1" dirty="0">
              <a:solidFill>
                <a:srgbClr val="0070C0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s-ES" altLang="es-ES" sz="11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pic>
        <p:nvPicPr>
          <p:cNvPr id="5126" name="Picture 14" descr="LOGO-SUBSE-NUE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278092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13th EUROPEAN CONFERENCE OF ELECTORAL MANAGEMENT BODIES</a:t>
            </a:r>
            <a:endParaRPr 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 </a:t>
            </a:r>
            <a:endParaRPr 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“NEW TECHNOLOGIES IN ELECTIONS: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PUBLIC TRUST AND CHALLENGES </a:t>
            </a:r>
            <a:endParaRPr 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FOR ELECTORAL MANAGEMENT BODIES”</a:t>
            </a:r>
            <a:endParaRPr 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 </a:t>
            </a:r>
            <a:endParaRPr 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14-15 April 2016Bucharest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.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Parliament House.</a:t>
            </a:r>
            <a:endParaRPr 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9" y="990600"/>
            <a:ext cx="3474720" cy="48768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672408" cy="204944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6972"/>
            <a:ext cx="4213421" cy="23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63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promecal.es/IMG/2015/74DA5D5B-EB75-4985-FE4882313F469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04" y="2428951"/>
            <a:ext cx="5971365" cy="39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fotos01.laopinioncoruna.es/2015/05/24/318x200/urnas-informatiz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000"/>
            <a:ext cx="30289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1325"/>
            <a:ext cx="3666225" cy="19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958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052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lecciones2015.castillalamancha.es/sites/elecciones2015.castillalamancha.es/files/documentos/paginas/imagenes/m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52" y="31810"/>
            <a:ext cx="4871778" cy="33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43740" y="566124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http://generales2015.interior.es/es/visitas-virtuales/mae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1211672" y="3717032"/>
            <a:ext cx="64807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MAE IS NOT AN E VOTING TOOL  and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consists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of:</a:t>
            </a:r>
          </a:p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tablet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 with a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keyboard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+ a software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application+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e-car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reader +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 laser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printer + Internet conection </a:t>
            </a: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r>
              <a:rPr lang="es-ES" alt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 </a:t>
            </a:r>
          </a:p>
          <a:p>
            <a:r>
              <a:rPr lang="es-ES" alt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MAE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Esencial feature: Helpful e-tools for the Electoral Board members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Only on a second level: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 data-sending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device.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721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194594" y="422584"/>
            <a:ext cx="73850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/>
              <a:t>Mesa Administrada Electrónicamente. (MAE) </a:t>
            </a:r>
            <a:r>
              <a:rPr lang="es-ES" altLang="es-ES" b="1" dirty="0" smtClean="0"/>
              <a:t>2008 *-2015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400" b="1" dirty="0" smtClean="0"/>
              <a:t>E-managed Electoral Board.</a:t>
            </a:r>
            <a:endParaRPr lang="es-ES" altLang="es-ES" sz="1400" b="1" dirty="0"/>
          </a:p>
        </p:txBody>
      </p:sp>
      <p:grpSp>
        <p:nvGrpSpPr>
          <p:cNvPr id="17411" name="Group 123"/>
          <p:cNvGrpSpPr>
            <a:grpSpLocks/>
          </p:cNvGrpSpPr>
          <p:nvPr/>
        </p:nvGrpSpPr>
        <p:grpSpPr bwMode="auto">
          <a:xfrm>
            <a:off x="1645267" y="1823211"/>
            <a:ext cx="5575300" cy="3787776"/>
            <a:chOff x="994" y="1094"/>
            <a:chExt cx="3512" cy="2386"/>
          </a:xfrm>
          <a:noFill/>
        </p:grpSpPr>
        <p:sp>
          <p:nvSpPr>
            <p:cNvPr id="17415" name="Oval 127"/>
            <p:cNvSpPr>
              <a:spLocks noChangeArrowheads="1"/>
            </p:cNvSpPr>
            <p:nvPr/>
          </p:nvSpPr>
          <p:spPr bwMode="auto">
            <a:xfrm>
              <a:off x="2459" y="3139"/>
              <a:ext cx="72" cy="73"/>
            </a:xfrm>
            <a:prstGeom prst="ellipse">
              <a:avLst/>
            </a:prstGeom>
            <a:solidFill>
              <a:srgbClr val="FA852E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ES" altLang="es-ES" dirty="0"/>
            </a:p>
          </p:txBody>
        </p:sp>
        <p:sp>
          <p:nvSpPr>
            <p:cNvPr id="17417" name="Freeform 129"/>
            <p:cNvSpPr>
              <a:spLocks noChangeAspect="1"/>
            </p:cNvSpPr>
            <p:nvPr/>
          </p:nvSpPr>
          <p:spPr bwMode="auto">
            <a:xfrm>
              <a:off x="2607" y="2196"/>
              <a:ext cx="476" cy="309"/>
            </a:xfrm>
            <a:custGeom>
              <a:avLst/>
              <a:gdLst>
                <a:gd name="T0" fmla="*/ 60 w 721"/>
                <a:gd name="T1" fmla="*/ 0 h 487"/>
                <a:gd name="T2" fmla="*/ 83 w 721"/>
                <a:gd name="T3" fmla="*/ 3 h 487"/>
                <a:gd name="T4" fmla="*/ 88 w 721"/>
                <a:gd name="T5" fmla="*/ 5 h 487"/>
                <a:gd name="T6" fmla="*/ 101 w 721"/>
                <a:gd name="T7" fmla="*/ 14 h 487"/>
                <a:gd name="T8" fmla="*/ 108 w 721"/>
                <a:gd name="T9" fmla="*/ 3 h 487"/>
                <a:gd name="T10" fmla="*/ 131 w 721"/>
                <a:gd name="T11" fmla="*/ 6 h 487"/>
                <a:gd name="T12" fmla="*/ 115 w 721"/>
                <a:gd name="T13" fmla="*/ 18 h 487"/>
                <a:gd name="T14" fmla="*/ 125 w 721"/>
                <a:gd name="T15" fmla="*/ 27 h 487"/>
                <a:gd name="T16" fmla="*/ 143 w 721"/>
                <a:gd name="T17" fmla="*/ 30 h 487"/>
                <a:gd name="T18" fmla="*/ 148 w 721"/>
                <a:gd name="T19" fmla="*/ 46 h 487"/>
                <a:gd name="T20" fmla="*/ 165 w 721"/>
                <a:gd name="T21" fmla="*/ 44 h 487"/>
                <a:gd name="T22" fmla="*/ 210 w 721"/>
                <a:gd name="T23" fmla="*/ 25 h 487"/>
                <a:gd name="T24" fmla="*/ 228 w 721"/>
                <a:gd name="T25" fmla="*/ 16 h 487"/>
                <a:gd name="T26" fmla="*/ 261 w 721"/>
                <a:gd name="T27" fmla="*/ 18 h 487"/>
                <a:gd name="T28" fmla="*/ 302 w 721"/>
                <a:gd name="T29" fmla="*/ 32 h 487"/>
                <a:gd name="T30" fmla="*/ 297 w 721"/>
                <a:gd name="T31" fmla="*/ 48 h 487"/>
                <a:gd name="T32" fmla="*/ 296 w 721"/>
                <a:gd name="T33" fmla="*/ 84 h 487"/>
                <a:gd name="T34" fmla="*/ 289 w 721"/>
                <a:gd name="T35" fmla="*/ 108 h 487"/>
                <a:gd name="T36" fmla="*/ 314 w 721"/>
                <a:gd name="T37" fmla="*/ 138 h 487"/>
                <a:gd name="T38" fmla="*/ 302 w 721"/>
                <a:gd name="T39" fmla="*/ 148 h 487"/>
                <a:gd name="T40" fmla="*/ 302 w 721"/>
                <a:gd name="T41" fmla="*/ 174 h 487"/>
                <a:gd name="T42" fmla="*/ 293 w 721"/>
                <a:gd name="T43" fmla="*/ 180 h 487"/>
                <a:gd name="T44" fmla="*/ 267 w 721"/>
                <a:gd name="T45" fmla="*/ 183 h 487"/>
                <a:gd name="T46" fmla="*/ 250 w 721"/>
                <a:gd name="T47" fmla="*/ 181 h 487"/>
                <a:gd name="T48" fmla="*/ 231 w 721"/>
                <a:gd name="T49" fmla="*/ 177 h 487"/>
                <a:gd name="T50" fmla="*/ 213 w 721"/>
                <a:gd name="T51" fmla="*/ 188 h 487"/>
                <a:gd name="T52" fmla="*/ 191 w 721"/>
                <a:gd name="T53" fmla="*/ 179 h 487"/>
                <a:gd name="T54" fmla="*/ 165 w 721"/>
                <a:gd name="T55" fmla="*/ 186 h 487"/>
                <a:gd name="T56" fmla="*/ 120 w 721"/>
                <a:gd name="T57" fmla="*/ 192 h 487"/>
                <a:gd name="T58" fmla="*/ 99 w 721"/>
                <a:gd name="T59" fmla="*/ 189 h 487"/>
                <a:gd name="T60" fmla="*/ 93 w 721"/>
                <a:gd name="T61" fmla="*/ 188 h 487"/>
                <a:gd name="T62" fmla="*/ 62 w 721"/>
                <a:gd name="T63" fmla="*/ 172 h 487"/>
                <a:gd name="T64" fmla="*/ 52 w 721"/>
                <a:gd name="T65" fmla="*/ 167 h 487"/>
                <a:gd name="T66" fmla="*/ 35 w 721"/>
                <a:gd name="T67" fmla="*/ 157 h 487"/>
                <a:gd name="T68" fmla="*/ 15 w 721"/>
                <a:gd name="T69" fmla="*/ 141 h 487"/>
                <a:gd name="T70" fmla="*/ 3 w 721"/>
                <a:gd name="T71" fmla="*/ 128 h 487"/>
                <a:gd name="T72" fmla="*/ 6 w 721"/>
                <a:gd name="T73" fmla="*/ 108 h 487"/>
                <a:gd name="T74" fmla="*/ 5 w 721"/>
                <a:gd name="T75" fmla="*/ 83 h 487"/>
                <a:gd name="T76" fmla="*/ 18 w 721"/>
                <a:gd name="T77" fmla="*/ 70 h 487"/>
                <a:gd name="T78" fmla="*/ 40 w 721"/>
                <a:gd name="T79" fmla="*/ 36 h 487"/>
                <a:gd name="T80" fmla="*/ 45 w 721"/>
                <a:gd name="T81" fmla="*/ 17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21" h="487">
                  <a:moveTo>
                    <a:pt x="103" y="42"/>
                  </a:moveTo>
                  <a:lnTo>
                    <a:pt x="138" y="0"/>
                  </a:lnTo>
                  <a:lnTo>
                    <a:pt x="183" y="0"/>
                  </a:lnTo>
                  <a:lnTo>
                    <a:pt x="190" y="7"/>
                  </a:lnTo>
                  <a:lnTo>
                    <a:pt x="196" y="13"/>
                  </a:lnTo>
                  <a:lnTo>
                    <a:pt x="202" y="12"/>
                  </a:lnTo>
                  <a:lnTo>
                    <a:pt x="208" y="15"/>
                  </a:lnTo>
                  <a:lnTo>
                    <a:pt x="231" y="34"/>
                  </a:lnTo>
                  <a:lnTo>
                    <a:pt x="244" y="21"/>
                  </a:lnTo>
                  <a:lnTo>
                    <a:pt x="249" y="6"/>
                  </a:lnTo>
                  <a:lnTo>
                    <a:pt x="291" y="11"/>
                  </a:lnTo>
                  <a:lnTo>
                    <a:pt x="301" y="15"/>
                  </a:lnTo>
                  <a:lnTo>
                    <a:pt x="291" y="25"/>
                  </a:lnTo>
                  <a:lnTo>
                    <a:pt x="263" y="44"/>
                  </a:lnTo>
                  <a:lnTo>
                    <a:pt x="263" y="57"/>
                  </a:lnTo>
                  <a:lnTo>
                    <a:pt x="286" y="66"/>
                  </a:lnTo>
                  <a:lnTo>
                    <a:pt x="315" y="63"/>
                  </a:lnTo>
                  <a:lnTo>
                    <a:pt x="328" y="75"/>
                  </a:lnTo>
                  <a:lnTo>
                    <a:pt x="333" y="103"/>
                  </a:lnTo>
                  <a:lnTo>
                    <a:pt x="340" y="114"/>
                  </a:lnTo>
                  <a:lnTo>
                    <a:pt x="366" y="102"/>
                  </a:lnTo>
                  <a:lnTo>
                    <a:pt x="378" y="109"/>
                  </a:lnTo>
                  <a:lnTo>
                    <a:pt x="459" y="85"/>
                  </a:lnTo>
                  <a:lnTo>
                    <a:pt x="481" y="61"/>
                  </a:lnTo>
                  <a:lnTo>
                    <a:pt x="502" y="61"/>
                  </a:lnTo>
                  <a:lnTo>
                    <a:pt x="522" y="39"/>
                  </a:lnTo>
                  <a:lnTo>
                    <a:pt x="568" y="37"/>
                  </a:lnTo>
                  <a:lnTo>
                    <a:pt x="598" y="46"/>
                  </a:lnTo>
                  <a:lnTo>
                    <a:pt x="645" y="43"/>
                  </a:lnTo>
                  <a:lnTo>
                    <a:pt x="692" y="80"/>
                  </a:lnTo>
                  <a:lnTo>
                    <a:pt x="706" y="112"/>
                  </a:lnTo>
                  <a:lnTo>
                    <a:pt x="682" y="120"/>
                  </a:lnTo>
                  <a:lnTo>
                    <a:pt x="668" y="159"/>
                  </a:lnTo>
                  <a:lnTo>
                    <a:pt x="679" y="210"/>
                  </a:lnTo>
                  <a:lnTo>
                    <a:pt x="661" y="234"/>
                  </a:lnTo>
                  <a:lnTo>
                    <a:pt x="664" y="269"/>
                  </a:lnTo>
                  <a:lnTo>
                    <a:pt x="696" y="283"/>
                  </a:lnTo>
                  <a:lnTo>
                    <a:pt x="721" y="343"/>
                  </a:lnTo>
                  <a:lnTo>
                    <a:pt x="705" y="379"/>
                  </a:lnTo>
                  <a:lnTo>
                    <a:pt x="693" y="369"/>
                  </a:lnTo>
                  <a:lnTo>
                    <a:pt x="684" y="388"/>
                  </a:lnTo>
                  <a:lnTo>
                    <a:pt x="694" y="432"/>
                  </a:lnTo>
                  <a:lnTo>
                    <a:pt x="685" y="441"/>
                  </a:lnTo>
                  <a:lnTo>
                    <a:pt x="673" y="447"/>
                  </a:lnTo>
                  <a:lnTo>
                    <a:pt x="646" y="444"/>
                  </a:lnTo>
                  <a:lnTo>
                    <a:pt x="613" y="456"/>
                  </a:lnTo>
                  <a:lnTo>
                    <a:pt x="590" y="444"/>
                  </a:lnTo>
                  <a:lnTo>
                    <a:pt x="573" y="450"/>
                  </a:lnTo>
                  <a:lnTo>
                    <a:pt x="565" y="450"/>
                  </a:lnTo>
                  <a:lnTo>
                    <a:pt x="530" y="439"/>
                  </a:lnTo>
                  <a:lnTo>
                    <a:pt x="499" y="447"/>
                  </a:lnTo>
                  <a:lnTo>
                    <a:pt x="489" y="466"/>
                  </a:lnTo>
                  <a:lnTo>
                    <a:pt x="466" y="461"/>
                  </a:lnTo>
                  <a:lnTo>
                    <a:pt x="438" y="444"/>
                  </a:lnTo>
                  <a:lnTo>
                    <a:pt x="425" y="470"/>
                  </a:lnTo>
                  <a:lnTo>
                    <a:pt x="379" y="461"/>
                  </a:lnTo>
                  <a:lnTo>
                    <a:pt x="349" y="487"/>
                  </a:lnTo>
                  <a:lnTo>
                    <a:pt x="276" y="478"/>
                  </a:lnTo>
                  <a:lnTo>
                    <a:pt x="236" y="470"/>
                  </a:lnTo>
                  <a:lnTo>
                    <a:pt x="227" y="470"/>
                  </a:lnTo>
                  <a:lnTo>
                    <a:pt x="222" y="468"/>
                  </a:lnTo>
                  <a:lnTo>
                    <a:pt x="214" y="468"/>
                  </a:lnTo>
                  <a:lnTo>
                    <a:pt x="171" y="444"/>
                  </a:lnTo>
                  <a:lnTo>
                    <a:pt x="142" y="427"/>
                  </a:lnTo>
                  <a:lnTo>
                    <a:pt x="120" y="414"/>
                  </a:lnTo>
                  <a:lnTo>
                    <a:pt x="102" y="406"/>
                  </a:lnTo>
                  <a:lnTo>
                    <a:pt x="81" y="390"/>
                  </a:lnTo>
                  <a:lnTo>
                    <a:pt x="67" y="379"/>
                  </a:lnTo>
                  <a:lnTo>
                    <a:pt x="33" y="351"/>
                  </a:lnTo>
                  <a:lnTo>
                    <a:pt x="15" y="334"/>
                  </a:lnTo>
                  <a:lnTo>
                    <a:pt x="7" y="318"/>
                  </a:lnTo>
                  <a:lnTo>
                    <a:pt x="0" y="288"/>
                  </a:lnTo>
                  <a:lnTo>
                    <a:pt x="13" y="270"/>
                  </a:lnTo>
                  <a:lnTo>
                    <a:pt x="24" y="232"/>
                  </a:lnTo>
                  <a:lnTo>
                    <a:pt x="11" y="206"/>
                  </a:lnTo>
                  <a:lnTo>
                    <a:pt x="30" y="195"/>
                  </a:lnTo>
                  <a:lnTo>
                    <a:pt x="42" y="174"/>
                  </a:lnTo>
                  <a:lnTo>
                    <a:pt x="94" y="150"/>
                  </a:lnTo>
                  <a:lnTo>
                    <a:pt x="93" y="88"/>
                  </a:lnTo>
                  <a:lnTo>
                    <a:pt x="102" y="70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18" name="Freeform 130"/>
            <p:cNvSpPr>
              <a:spLocks noChangeAspect="1"/>
            </p:cNvSpPr>
            <p:nvPr/>
          </p:nvSpPr>
          <p:spPr bwMode="auto">
            <a:xfrm>
              <a:off x="3874" y="1462"/>
              <a:ext cx="285" cy="296"/>
            </a:xfrm>
            <a:custGeom>
              <a:avLst/>
              <a:gdLst>
                <a:gd name="T0" fmla="*/ 0 w 800"/>
                <a:gd name="T1" fmla="*/ 63 h 860"/>
                <a:gd name="T2" fmla="*/ 2 w 800"/>
                <a:gd name="T3" fmla="*/ 59 h 860"/>
                <a:gd name="T4" fmla="*/ 0 w 800"/>
                <a:gd name="T5" fmla="*/ 51 h 860"/>
                <a:gd name="T6" fmla="*/ 1 w 800"/>
                <a:gd name="T7" fmla="*/ 48 h 860"/>
                <a:gd name="T8" fmla="*/ 11 w 800"/>
                <a:gd name="T9" fmla="*/ 50 h 860"/>
                <a:gd name="T10" fmla="*/ 12 w 800"/>
                <a:gd name="T11" fmla="*/ 43 h 860"/>
                <a:gd name="T12" fmla="*/ 17 w 800"/>
                <a:gd name="T13" fmla="*/ 41 h 860"/>
                <a:gd name="T14" fmla="*/ 19 w 800"/>
                <a:gd name="T15" fmla="*/ 39 h 860"/>
                <a:gd name="T16" fmla="*/ 15 w 800"/>
                <a:gd name="T17" fmla="*/ 36 h 860"/>
                <a:gd name="T18" fmla="*/ 19 w 800"/>
                <a:gd name="T19" fmla="*/ 30 h 860"/>
                <a:gd name="T20" fmla="*/ 15 w 800"/>
                <a:gd name="T21" fmla="*/ 28 h 860"/>
                <a:gd name="T22" fmla="*/ 19 w 800"/>
                <a:gd name="T23" fmla="*/ 23 h 860"/>
                <a:gd name="T24" fmla="*/ 14 w 800"/>
                <a:gd name="T25" fmla="*/ 19 h 860"/>
                <a:gd name="T26" fmla="*/ 19 w 800"/>
                <a:gd name="T27" fmla="*/ 11 h 860"/>
                <a:gd name="T28" fmla="*/ 16 w 800"/>
                <a:gd name="T29" fmla="*/ 4 h 860"/>
                <a:gd name="T30" fmla="*/ 26 w 800"/>
                <a:gd name="T31" fmla="*/ 1 h 860"/>
                <a:gd name="T32" fmla="*/ 42 w 800"/>
                <a:gd name="T33" fmla="*/ 0 h 860"/>
                <a:gd name="T34" fmla="*/ 45 w 800"/>
                <a:gd name="T35" fmla="*/ 1 h 860"/>
                <a:gd name="T36" fmla="*/ 46 w 800"/>
                <a:gd name="T37" fmla="*/ 3 h 860"/>
                <a:gd name="T38" fmla="*/ 43 w 800"/>
                <a:gd name="T39" fmla="*/ 5 h 860"/>
                <a:gd name="T40" fmla="*/ 42 w 800"/>
                <a:gd name="T41" fmla="*/ 10 h 860"/>
                <a:gd name="T42" fmla="*/ 39 w 800"/>
                <a:gd name="T43" fmla="*/ 11 h 860"/>
                <a:gd name="T44" fmla="*/ 39 w 800"/>
                <a:gd name="T45" fmla="*/ 13 h 860"/>
                <a:gd name="T46" fmla="*/ 41 w 800"/>
                <a:gd name="T47" fmla="*/ 14 h 860"/>
                <a:gd name="T48" fmla="*/ 46 w 800"/>
                <a:gd name="T49" fmla="*/ 13 h 860"/>
                <a:gd name="T50" fmla="*/ 53 w 800"/>
                <a:gd name="T51" fmla="*/ 16 h 860"/>
                <a:gd name="T52" fmla="*/ 58 w 800"/>
                <a:gd name="T53" fmla="*/ 15 h 860"/>
                <a:gd name="T54" fmla="*/ 73 w 800"/>
                <a:gd name="T55" fmla="*/ 18 h 860"/>
                <a:gd name="T56" fmla="*/ 76 w 800"/>
                <a:gd name="T57" fmla="*/ 20 h 860"/>
                <a:gd name="T58" fmla="*/ 72 w 800"/>
                <a:gd name="T59" fmla="*/ 28 h 860"/>
                <a:gd name="T60" fmla="*/ 71 w 800"/>
                <a:gd name="T61" fmla="*/ 36 h 860"/>
                <a:gd name="T62" fmla="*/ 65 w 800"/>
                <a:gd name="T63" fmla="*/ 38 h 860"/>
                <a:gd name="T64" fmla="*/ 67 w 800"/>
                <a:gd name="T65" fmla="*/ 42 h 860"/>
                <a:gd name="T66" fmla="*/ 77 w 800"/>
                <a:gd name="T67" fmla="*/ 47 h 860"/>
                <a:gd name="T68" fmla="*/ 84 w 800"/>
                <a:gd name="T69" fmla="*/ 48 h 860"/>
                <a:gd name="T70" fmla="*/ 98 w 800"/>
                <a:gd name="T71" fmla="*/ 46 h 860"/>
                <a:gd name="T72" fmla="*/ 102 w 800"/>
                <a:gd name="T73" fmla="*/ 55 h 860"/>
                <a:gd name="T74" fmla="*/ 96 w 800"/>
                <a:gd name="T75" fmla="*/ 60 h 860"/>
                <a:gd name="T76" fmla="*/ 78 w 800"/>
                <a:gd name="T77" fmla="*/ 68 h 860"/>
                <a:gd name="T78" fmla="*/ 64 w 800"/>
                <a:gd name="T79" fmla="*/ 79 h 860"/>
                <a:gd name="T80" fmla="*/ 56 w 800"/>
                <a:gd name="T81" fmla="*/ 93 h 860"/>
                <a:gd name="T82" fmla="*/ 53 w 800"/>
                <a:gd name="T83" fmla="*/ 93 h 860"/>
                <a:gd name="T84" fmla="*/ 19 w 800"/>
                <a:gd name="T85" fmla="*/ 102 h 860"/>
                <a:gd name="T86" fmla="*/ 13 w 800"/>
                <a:gd name="T87" fmla="*/ 87 h 860"/>
                <a:gd name="T88" fmla="*/ 7 w 800"/>
                <a:gd name="T89" fmla="*/ 84 h 860"/>
                <a:gd name="T90" fmla="*/ 5 w 800"/>
                <a:gd name="T91" fmla="*/ 71 h 860"/>
                <a:gd name="T92" fmla="*/ 1 w 800"/>
                <a:gd name="T93" fmla="*/ 68 h 860"/>
                <a:gd name="T94" fmla="*/ 3 w 800"/>
                <a:gd name="T95" fmla="*/ 65 h 860"/>
                <a:gd name="T96" fmla="*/ 0 w 800"/>
                <a:gd name="T97" fmla="*/ 63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00" h="860">
                  <a:moveTo>
                    <a:pt x="0" y="528"/>
                  </a:moveTo>
                  <a:lnTo>
                    <a:pt x="18" y="493"/>
                  </a:lnTo>
                  <a:lnTo>
                    <a:pt x="0" y="426"/>
                  </a:lnTo>
                  <a:lnTo>
                    <a:pt x="9" y="408"/>
                  </a:lnTo>
                  <a:lnTo>
                    <a:pt x="85" y="417"/>
                  </a:lnTo>
                  <a:lnTo>
                    <a:pt x="93" y="366"/>
                  </a:lnTo>
                  <a:lnTo>
                    <a:pt x="136" y="350"/>
                  </a:lnTo>
                  <a:lnTo>
                    <a:pt x="146" y="332"/>
                  </a:lnTo>
                  <a:lnTo>
                    <a:pt x="120" y="307"/>
                  </a:lnTo>
                  <a:lnTo>
                    <a:pt x="146" y="256"/>
                  </a:lnTo>
                  <a:lnTo>
                    <a:pt x="120" y="239"/>
                  </a:lnTo>
                  <a:lnTo>
                    <a:pt x="146" y="196"/>
                  </a:lnTo>
                  <a:lnTo>
                    <a:pt x="111" y="162"/>
                  </a:lnTo>
                  <a:lnTo>
                    <a:pt x="146" y="94"/>
                  </a:lnTo>
                  <a:lnTo>
                    <a:pt x="128" y="35"/>
                  </a:lnTo>
                  <a:lnTo>
                    <a:pt x="204" y="9"/>
                  </a:lnTo>
                  <a:lnTo>
                    <a:pt x="332" y="0"/>
                  </a:lnTo>
                  <a:lnTo>
                    <a:pt x="350" y="9"/>
                  </a:lnTo>
                  <a:lnTo>
                    <a:pt x="358" y="25"/>
                  </a:lnTo>
                  <a:lnTo>
                    <a:pt x="340" y="43"/>
                  </a:lnTo>
                  <a:lnTo>
                    <a:pt x="332" y="85"/>
                  </a:lnTo>
                  <a:lnTo>
                    <a:pt x="307" y="94"/>
                  </a:lnTo>
                  <a:lnTo>
                    <a:pt x="307" y="111"/>
                  </a:lnTo>
                  <a:lnTo>
                    <a:pt x="324" y="119"/>
                  </a:lnTo>
                  <a:lnTo>
                    <a:pt x="366" y="111"/>
                  </a:lnTo>
                  <a:lnTo>
                    <a:pt x="417" y="137"/>
                  </a:lnTo>
                  <a:lnTo>
                    <a:pt x="460" y="128"/>
                  </a:lnTo>
                  <a:lnTo>
                    <a:pt x="579" y="154"/>
                  </a:lnTo>
                  <a:lnTo>
                    <a:pt x="596" y="171"/>
                  </a:lnTo>
                  <a:lnTo>
                    <a:pt x="571" y="239"/>
                  </a:lnTo>
                  <a:lnTo>
                    <a:pt x="562" y="307"/>
                  </a:lnTo>
                  <a:lnTo>
                    <a:pt x="512" y="323"/>
                  </a:lnTo>
                  <a:lnTo>
                    <a:pt x="529" y="358"/>
                  </a:lnTo>
                  <a:lnTo>
                    <a:pt x="605" y="402"/>
                  </a:lnTo>
                  <a:lnTo>
                    <a:pt x="664" y="408"/>
                  </a:lnTo>
                  <a:lnTo>
                    <a:pt x="776" y="391"/>
                  </a:lnTo>
                  <a:lnTo>
                    <a:pt x="800" y="469"/>
                  </a:lnTo>
                  <a:lnTo>
                    <a:pt x="759" y="502"/>
                  </a:lnTo>
                  <a:lnTo>
                    <a:pt x="614" y="571"/>
                  </a:lnTo>
                  <a:lnTo>
                    <a:pt x="502" y="664"/>
                  </a:lnTo>
                  <a:lnTo>
                    <a:pt x="443" y="784"/>
                  </a:lnTo>
                  <a:lnTo>
                    <a:pt x="417" y="784"/>
                  </a:lnTo>
                  <a:lnTo>
                    <a:pt x="146" y="860"/>
                  </a:lnTo>
                  <a:lnTo>
                    <a:pt x="103" y="733"/>
                  </a:lnTo>
                  <a:lnTo>
                    <a:pt x="60" y="707"/>
                  </a:lnTo>
                  <a:lnTo>
                    <a:pt x="42" y="597"/>
                  </a:lnTo>
                  <a:lnTo>
                    <a:pt x="9" y="579"/>
                  </a:lnTo>
                  <a:lnTo>
                    <a:pt x="26" y="545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19" name="Freeform 131"/>
            <p:cNvSpPr>
              <a:spLocks noChangeAspect="1"/>
            </p:cNvSpPr>
            <p:nvPr/>
          </p:nvSpPr>
          <p:spPr bwMode="auto">
            <a:xfrm>
              <a:off x="2979" y="1407"/>
              <a:ext cx="291" cy="184"/>
            </a:xfrm>
            <a:custGeom>
              <a:avLst/>
              <a:gdLst>
                <a:gd name="T0" fmla="*/ 0 w 438"/>
                <a:gd name="T1" fmla="*/ 76 h 290"/>
                <a:gd name="T2" fmla="*/ 0 w 438"/>
                <a:gd name="T3" fmla="*/ 60 h 290"/>
                <a:gd name="T4" fmla="*/ 10 w 438"/>
                <a:gd name="T5" fmla="*/ 26 h 290"/>
                <a:gd name="T6" fmla="*/ 7 w 438"/>
                <a:gd name="T7" fmla="*/ 6 h 290"/>
                <a:gd name="T8" fmla="*/ 11 w 438"/>
                <a:gd name="T9" fmla="*/ 0 h 290"/>
                <a:gd name="T10" fmla="*/ 25 w 438"/>
                <a:gd name="T11" fmla="*/ 4 h 290"/>
                <a:gd name="T12" fmla="*/ 33 w 438"/>
                <a:gd name="T13" fmla="*/ 8 h 290"/>
                <a:gd name="T14" fmla="*/ 39 w 438"/>
                <a:gd name="T15" fmla="*/ 12 h 290"/>
                <a:gd name="T16" fmla="*/ 48 w 438"/>
                <a:gd name="T17" fmla="*/ 16 h 290"/>
                <a:gd name="T18" fmla="*/ 47 w 438"/>
                <a:gd name="T19" fmla="*/ 13 h 290"/>
                <a:gd name="T20" fmla="*/ 47 w 438"/>
                <a:gd name="T21" fmla="*/ 8 h 290"/>
                <a:gd name="T22" fmla="*/ 47 w 438"/>
                <a:gd name="T23" fmla="*/ 4 h 290"/>
                <a:gd name="T24" fmla="*/ 50 w 438"/>
                <a:gd name="T25" fmla="*/ 3 h 290"/>
                <a:gd name="T26" fmla="*/ 53 w 438"/>
                <a:gd name="T27" fmla="*/ 4 h 290"/>
                <a:gd name="T28" fmla="*/ 59 w 438"/>
                <a:gd name="T29" fmla="*/ 7 h 290"/>
                <a:gd name="T30" fmla="*/ 59 w 438"/>
                <a:gd name="T31" fmla="*/ 10 h 290"/>
                <a:gd name="T32" fmla="*/ 59 w 438"/>
                <a:gd name="T33" fmla="*/ 17 h 290"/>
                <a:gd name="T34" fmla="*/ 60 w 438"/>
                <a:gd name="T35" fmla="*/ 22 h 290"/>
                <a:gd name="T36" fmla="*/ 80 w 438"/>
                <a:gd name="T37" fmla="*/ 25 h 290"/>
                <a:gd name="T38" fmla="*/ 86 w 438"/>
                <a:gd name="T39" fmla="*/ 28 h 290"/>
                <a:gd name="T40" fmla="*/ 101 w 438"/>
                <a:gd name="T41" fmla="*/ 30 h 290"/>
                <a:gd name="T42" fmla="*/ 112 w 438"/>
                <a:gd name="T43" fmla="*/ 28 h 290"/>
                <a:gd name="T44" fmla="*/ 136 w 438"/>
                <a:gd name="T45" fmla="*/ 34 h 290"/>
                <a:gd name="T46" fmla="*/ 153 w 438"/>
                <a:gd name="T47" fmla="*/ 52 h 290"/>
                <a:gd name="T48" fmla="*/ 187 w 438"/>
                <a:gd name="T49" fmla="*/ 70 h 290"/>
                <a:gd name="T50" fmla="*/ 193 w 438"/>
                <a:gd name="T51" fmla="*/ 81 h 290"/>
                <a:gd name="T52" fmla="*/ 192 w 438"/>
                <a:gd name="T53" fmla="*/ 82 h 290"/>
                <a:gd name="T54" fmla="*/ 173 w 438"/>
                <a:gd name="T55" fmla="*/ 80 h 290"/>
                <a:gd name="T56" fmla="*/ 168 w 438"/>
                <a:gd name="T57" fmla="*/ 83 h 290"/>
                <a:gd name="T58" fmla="*/ 164 w 438"/>
                <a:gd name="T59" fmla="*/ 93 h 290"/>
                <a:gd name="T60" fmla="*/ 167 w 438"/>
                <a:gd name="T61" fmla="*/ 104 h 290"/>
                <a:gd name="T62" fmla="*/ 167 w 438"/>
                <a:gd name="T63" fmla="*/ 115 h 290"/>
                <a:gd name="T64" fmla="*/ 153 w 438"/>
                <a:gd name="T65" fmla="*/ 117 h 290"/>
                <a:gd name="T66" fmla="*/ 136 w 438"/>
                <a:gd name="T67" fmla="*/ 110 h 290"/>
                <a:gd name="T68" fmla="*/ 130 w 438"/>
                <a:gd name="T69" fmla="*/ 89 h 290"/>
                <a:gd name="T70" fmla="*/ 122 w 438"/>
                <a:gd name="T71" fmla="*/ 83 h 290"/>
                <a:gd name="T72" fmla="*/ 110 w 438"/>
                <a:gd name="T73" fmla="*/ 82 h 290"/>
                <a:gd name="T74" fmla="*/ 99 w 438"/>
                <a:gd name="T75" fmla="*/ 76 h 290"/>
                <a:gd name="T76" fmla="*/ 89 w 438"/>
                <a:gd name="T77" fmla="*/ 77 h 290"/>
                <a:gd name="T78" fmla="*/ 78 w 438"/>
                <a:gd name="T79" fmla="*/ 88 h 290"/>
                <a:gd name="T80" fmla="*/ 76 w 438"/>
                <a:gd name="T81" fmla="*/ 93 h 290"/>
                <a:gd name="T82" fmla="*/ 64 w 438"/>
                <a:gd name="T83" fmla="*/ 102 h 290"/>
                <a:gd name="T84" fmla="*/ 52 w 438"/>
                <a:gd name="T85" fmla="*/ 99 h 290"/>
                <a:gd name="T86" fmla="*/ 50 w 438"/>
                <a:gd name="T87" fmla="*/ 83 h 290"/>
                <a:gd name="T88" fmla="*/ 38 w 438"/>
                <a:gd name="T89" fmla="*/ 88 h 290"/>
                <a:gd name="T90" fmla="*/ 38 w 438"/>
                <a:gd name="T91" fmla="*/ 98 h 290"/>
                <a:gd name="T92" fmla="*/ 29 w 438"/>
                <a:gd name="T93" fmla="*/ 102 h 290"/>
                <a:gd name="T94" fmla="*/ 21 w 438"/>
                <a:gd name="T95" fmla="*/ 102 h 290"/>
                <a:gd name="T96" fmla="*/ 15 w 438"/>
                <a:gd name="T97" fmla="*/ 94 h 290"/>
                <a:gd name="T98" fmla="*/ 7 w 438"/>
                <a:gd name="T99" fmla="*/ 91 h 290"/>
                <a:gd name="T100" fmla="*/ 0 w 438"/>
                <a:gd name="T101" fmla="*/ 76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8" h="290">
                  <a:moveTo>
                    <a:pt x="0" y="189"/>
                  </a:moveTo>
                  <a:lnTo>
                    <a:pt x="0" y="148"/>
                  </a:lnTo>
                  <a:lnTo>
                    <a:pt x="23" y="65"/>
                  </a:lnTo>
                  <a:lnTo>
                    <a:pt x="17" y="14"/>
                  </a:lnTo>
                  <a:lnTo>
                    <a:pt x="24" y="0"/>
                  </a:lnTo>
                  <a:lnTo>
                    <a:pt x="56" y="10"/>
                  </a:lnTo>
                  <a:lnTo>
                    <a:pt x="75" y="20"/>
                  </a:lnTo>
                  <a:lnTo>
                    <a:pt x="87" y="30"/>
                  </a:lnTo>
                  <a:lnTo>
                    <a:pt x="108" y="41"/>
                  </a:lnTo>
                  <a:lnTo>
                    <a:pt x="107" y="32"/>
                  </a:lnTo>
                  <a:lnTo>
                    <a:pt x="107" y="20"/>
                  </a:lnTo>
                  <a:lnTo>
                    <a:pt x="105" y="11"/>
                  </a:lnTo>
                  <a:lnTo>
                    <a:pt x="113" y="6"/>
                  </a:lnTo>
                  <a:lnTo>
                    <a:pt x="120" y="9"/>
                  </a:lnTo>
                  <a:lnTo>
                    <a:pt x="134" y="18"/>
                  </a:lnTo>
                  <a:lnTo>
                    <a:pt x="134" y="26"/>
                  </a:lnTo>
                  <a:lnTo>
                    <a:pt x="134" y="42"/>
                  </a:lnTo>
                  <a:lnTo>
                    <a:pt x="137" y="54"/>
                  </a:lnTo>
                  <a:lnTo>
                    <a:pt x="182" y="61"/>
                  </a:lnTo>
                  <a:lnTo>
                    <a:pt x="196" y="70"/>
                  </a:lnTo>
                  <a:lnTo>
                    <a:pt x="229" y="75"/>
                  </a:lnTo>
                  <a:lnTo>
                    <a:pt x="253" y="70"/>
                  </a:lnTo>
                  <a:lnTo>
                    <a:pt x="308" y="83"/>
                  </a:lnTo>
                  <a:lnTo>
                    <a:pt x="346" y="130"/>
                  </a:lnTo>
                  <a:lnTo>
                    <a:pt x="425" y="175"/>
                  </a:lnTo>
                  <a:lnTo>
                    <a:pt x="438" y="200"/>
                  </a:lnTo>
                  <a:lnTo>
                    <a:pt x="435" y="203"/>
                  </a:lnTo>
                  <a:lnTo>
                    <a:pt x="393" y="198"/>
                  </a:lnTo>
                  <a:lnTo>
                    <a:pt x="381" y="206"/>
                  </a:lnTo>
                  <a:lnTo>
                    <a:pt x="372" y="231"/>
                  </a:lnTo>
                  <a:lnTo>
                    <a:pt x="378" y="258"/>
                  </a:lnTo>
                  <a:lnTo>
                    <a:pt x="379" y="285"/>
                  </a:lnTo>
                  <a:lnTo>
                    <a:pt x="346" y="290"/>
                  </a:lnTo>
                  <a:lnTo>
                    <a:pt x="308" y="272"/>
                  </a:lnTo>
                  <a:lnTo>
                    <a:pt x="294" y="221"/>
                  </a:lnTo>
                  <a:lnTo>
                    <a:pt x="276" y="207"/>
                  </a:lnTo>
                  <a:lnTo>
                    <a:pt x="248" y="203"/>
                  </a:lnTo>
                  <a:lnTo>
                    <a:pt x="224" y="189"/>
                  </a:lnTo>
                  <a:lnTo>
                    <a:pt x="201" y="193"/>
                  </a:lnTo>
                  <a:lnTo>
                    <a:pt x="178" y="217"/>
                  </a:lnTo>
                  <a:lnTo>
                    <a:pt x="172" y="230"/>
                  </a:lnTo>
                  <a:lnTo>
                    <a:pt x="145" y="254"/>
                  </a:lnTo>
                  <a:lnTo>
                    <a:pt x="119" y="246"/>
                  </a:lnTo>
                  <a:lnTo>
                    <a:pt x="114" y="207"/>
                  </a:lnTo>
                  <a:lnTo>
                    <a:pt x="86" y="218"/>
                  </a:lnTo>
                  <a:lnTo>
                    <a:pt x="86" y="243"/>
                  </a:lnTo>
                  <a:lnTo>
                    <a:pt x="66" y="254"/>
                  </a:lnTo>
                  <a:lnTo>
                    <a:pt x="47" y="254"/>
                  </a:lnTo>
                  <a:lnTo>
                    <a:pt x="35" y="233"/>
                  </a:lnTo>
                  <a:lnTo>
                    <a:pt x="15" y="225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0" name="Freeform 132"/>
            <p:cNvSpPr>
              <a:spLocks noChangeAspect="1"/>
            </p:cNvSpPr>
            <p:nvPr/>
          </p:nvSpPr>
          <p:spPr bwMode="auto">
            <a:xfrm>
              <a:off x="2756" y="1266"/>
              <a:ext cx="263" cy="433"/>
            </a:xfrm>
            <a:custGeom>
              <a:avLst/>
              <a:gdLst>
                <a:gd name="T0" fmla="*/ 4 w 397"/>
                <a:gd name="T1" fmla="*/ 80 h 681"/>
                <a:gd name="T2" fmla="*/ 22 w 397"/>
                <a:gd name="T3" fmla="*/ 65 h 681"/>
                <a:gd name="T4" fmla="*/ 56 w 397"/>
                <a:gd name="T5" fmla="*/ 62 h 681"/>
                <a:gd name="T6" fmla="*/ 50 w 397"/>
                <a:gd name="T7" fmla="*/ 52 h 681"/>
                <a:gd name="T8" fmla="*/ 56 w 397"/>
                <a:gd name="T9" fmla="*/ 41 h 681"/>
                <a:gd name="T10" fmla="*/ 46 w 397"/>
                <a:gd name="T11" fmla="*/ 34 h 681"/>
                <a:gd name="T12" fmla="*/ 74 w 397"/>
                <a:gd name="T13" fmla="*/ 10 h 681"/>
                <a:gd name="T14" fmla="*/ 93 w 397"/>
                <a:gd name="T15" fmla="*/ 2 h 681"/>
                <a:gd name="T16" fmla="*/ 111 w 397"/>
                <a:gd name="T17" fmla="*/ 8 h 681"/>
                <a:gd name="T18" fmla="*/ 135 w 397"/>
                <a:gd name="T19" fmla="*/ 0 h 681"/>
                <a:gd name="T20" fmla="*/ 145 w 397"/>
                <a:gd name="T21" fmla="*/ 17 h 681"/>
                <a:gd name="T22" fmla="*/ 146 w 397"/>
                <a:gd name="T23" fmla="*/ 24 h 681"/>
                <a:gd name="T24" fmla="*/ 149 w 397"/>
                <a:gd name="T25" fmla="*/ 25 h 681"/>
                <a:gd name="T26" fmla="*/ 160 w 397"/>
                <a:gd name="T27" fmla="*/ 33 h 681"/>
                <a:gd name="T28" fmla="*/ 167 w 397"/>
                <a:gd name="T29" fmla="*/ 37 h 681"/>
                <a:gd name="T30" fmla="*/ 159 w 397"/>
                <a:gd name="T31" fmla="*/ 43 h 681"/>
                <a:gd name="T32" fmla="*/ 147 w 397"/>
                <a:gd name="T33" fmla="*/ 43 h 681"/>
                <a:gd name="T34" fmla="*/ 133 w 397"/>
                <a:gd name="T35" fmla="*/ 38 h 681"/>
                <a:gd name="T36" fmla="*/ 131 w 397"/>
                <a:gd name="T37" fmla="*/ 52 h 681"/>
                <a:gd name="T38" fmla="*/ 142 w 397"/>
                <a:gd name="T39" fmla="*/ 50 h 681"/>
                <a:gd name="T40" fmla="*/ 150 w 397"/>
                <a:gd name="T41" fmla="*/ 48 h 681"/>
                <a:gd name="T42" fmla="*/ 150 w 397"/>
                <a:gd name="T43" fmla="*/ 53 h 681"/>
                <a:gd name="T44" fmla="*/ 148 w 397"/>
                <a:gd name="T45" fmla="*/ 67 h 681"/>
                <a:gd name="T46" fmla="*/ 160 w 397"/>
                <a:gd name="T47" fmla="*/ 72 h 681"/>
                <a:gd name="T48" fmla="*/ 173 w 397"/>
                <a:gd name="T49" fmla="*/ 78 h 681"/>
                <a:gd name="T50" fmla="*/ 174 w 397"/>
                <a:gd name="T51" fmla="*/ 93 h 681"/>
                <a:gd name="T52" fmla="*/ 159 w 397"/>
                <a:gd name="T53" fmla="*/ 90 h 681"/>
                <a:gd name="T54" fmla="*/ 157 w 397"/>
                <a:gd name="T55" fmla="*/ 100 h 681"/>
                <a:gd name="T56" fmla="*/ 157 w 397"/>
                <a:gd name="T57" fmla="*/ 116 h 681"/>
                <a:gd name="T58" fmla="*/ 148 w 397"/>
                <a:gd name="T59" fmla="*/ 168 h 681"/>
                <a:gd name="T60" fmla="*/ 166 w 397"/>
                <a:gd name="T61" fmla="*/ 184 h 681"/>
                <a:gd name="T62" fmla="*/ 152 w 397"/>
                <a:gd name="T63" fmla="*/ 214 h 681"/>
                <a:gd name="T64" fmla="*/ 145 w 397"/>
                <a:gd name="T65" fmla="*/ 221 h 681"/>
                <a:gd name="T66" fmla="*/ 135 w 397"/>
                <a:gd name="T67" fmla="*/ 214 h 681"/>
                <a:gd name="T68" fmla="*/ 111 w 397"/>
                <a:gd name="T69" fmla="*/ 257 h 681"/>
                <a:gd name="T70" fmla="*/ 84 w 397"/>
                <a:gd name="T71" fmla="*/ 260 h 681"/>
                <a:gd name="T72" fmla="*/ 72 w 397"/>
                <a:gd name="T73" fmla="*/ 275 h 681"/>
                <a:gd name="T74" fmla="*/ 58 w 397"/>
                <a:gd name="T75" fmla="*/ 268 h 681"/>
                <a:gd name="T76" fmla="*/ 50 w 397"/>
                <a:gd name="T77" fmla="*/ 262 h 681"/>
                <a:gd name="T78" fmla="*/ 32 w 397"/>
                <a:gd name="T79" fmla="*/ 240 h 681"/>
                <a:gd name="T80" fmla="*/ 28 w 397"/>
                <a:gd name="T81" fmla="*/ 210 h 681"/>
                <a:gd name="T82" fmla="*/ 42 w 397"/>
                <a:gd name="T83" fmla="*/ 197 h 681"/>
                <a:gd name="T84" fmla="*/ 38 w 397"/>
                <a:gd name="T85" fmla="*/ 188 h 681"/>
                <a:gd name="T86" fmla="*/ 26 w 397"/>
                <a:gd name="T87" fmla="*/ 182 h 681"/>
                <a:gd name="T88" fmla="*/ 16 w 397"/>
                <a:gd name="T89" fmla="*/ 167 h 681"/>
                <a:gd name="T90" fmla="*/ 12 w 397"/>
                <a:gd name="T91" fmla="*/ 145 h 681"/>
                <a:gd name="T92" fmla="*/ 10 w 397"/>
                <a:gd name="T93" fmla="*/ 130 h 6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7" h="681">
                  <a:moveTo>
                    <a:pt x="0" y="217"/>
                  </a:moveTo>
                  <a:lnTo>
                    <a:pt x="9" y="198"/>
                  </a:lnTo>
                  <a:lnTo>
                    <a:pt x="36" y="181"/>
                  </a:lnTo>
                  <a:lnTo>
                    <a:pt x="50" y="161"/>
                  </a:lnTo>
                  <a:lnTo>
                    <a:pt x="82" y="165"/>
                  </a:lnTo>
                  <a:lnTo>
                    <a:pt x="129" y="152"/>
                  </a:lnTo>
                  <a:lnTo>
                    <a:pt x="129" y="143"/>
                  </a:lnTo>
                  <a:lnTo>
                    <a:pt x="115" y="129"/>
                  </a:lnTo>
                  <a:lnTo>
                    <a:pt x="115" y="107"/>
                  </a:lnTo>
                  <a:lnTo>
                    <a:pt x="129" y="102"/>
                  </a:lnTo>
                  <a:lnTo>
                    <a:pt x="124" y="92"/>
                  </a:lnTo>
                  <a:lnTo>
                    <a:pt x="105" y="84"/>
                  </a:lnTo>
                  <a:lnTo>
                    <a:pt x="110" y="51"/>
                  </a:lnTo>
                  <a:lnTo>
                    <a:pt x="169" y="24"/>
                  </a:lnTo>
                  <a:lnTo>
                    <a:pt x="188" y="5"/>
                  </a:lnTo>
                  <a:lnTo>
                    <a:pt x="211" y="5"/>
                  </a:lnTo>
                  <a:lnTo>
                    <a:pt x="234" y="28"/>
                  </a:lnTo>
                  <a:lnTo>
                    <a:pt x="253" y="19"/>
                  </a:lnTo>
                  <a:lnTo>
                    <a:pt x="262" y="24"/>
                  </a:lnTo>
                  <a:lnTo>
                    <a:pt x="308" y="0"/>
                  </a:lnTo>
                  <a:lnTo>
                    <a:pt x="331" y="10"/>
                  </a:lnTo>
                  <a:lnTo>
                    <a:pt x="331" y="43"/>
                  </a:lnTo>
                  <a:lnTo>
                    <a:pt x="335" y="43"/>
                  </a:lnTo>
                  <a:lnTo>
                    <a:pt x="332" y="58"/>
                  </a:lnTo>
                  <a:lnTo>
                    <a:pt x="332" y="64"/>
                  </a:lnTo>
                  <a:lnTo>
                    <a:pt x="340" y="62"/>
                  </a:lnTo>
                  <a:lnTo>
                    <a:pt x="353" y="62"/>
                  </a:lnTo>
                  <a:lnTo>
                    <a:pt x="365" y="82"/>
                  </a:lnTo>
                  <a:lnTo>
                    <a:pt x="374" y="86"/>
                  </a:lnTo>
                  <a:lnTo>
                    <a:pt x="380" y="92"/>
                  </a:lnTo>
                  <a:lnTo>
                    <a:pt x="368" y="94"/>
                  </a:lnTo>
                  <a:lnTo>
                    <a:pt x="363" y="107"/>
                  </a:lnTo>
                  <a:lnTo>
                    <a:pt x="353" y="110"/>
                  </a:lnTo>
                  <a:lnTo>
                    <a:pt x="335" y="106"/>
                  </a:lnTo>
                  <a:lnTo>
                    <a:pt x="326" y="97"/>
                  </a:lnTo>
                  <a:lnTo>
                    <a:pt x="304" y="95"/>
                  </a:lnTo>
                  <a:lnTo>
                    <a:pt x="299" y="110"/>
                  </a:lnTo>
                  <a:lnTo>
                    <a:pt x="298" y="127"/>
                  </a:lnTo>
                  <a:lnTo>
                    <a:pt x="319" y="133"/>
                  </a:lnTo>
                  <a:lnTo>
                    <a:pt x="323" y="124"/>
                  </a:lnTo>
                  <a:lnTo>
                    <a:pt x="331" y="125"/>
                  </a:lnTo>
                  <a:lnTo>
                    <a:pt x="341" y="119"/>
                  </a:lnTo>
                  <a:lnTo>
                    <a:pt x="349" y="124"/>
                  </a:lnTo>
                  <a:lnTo>
                    <a:pt x="343" y="131"/>
                  </a:lnTo>
                  <a:lnTo>
                    <a:pt x="337" y="151"/>
                  </a:lnTo>
                  <a:lnTo>
                    <a:pt x="336" y="165"/>
                  </a:lnTo>
                  <a:lnTo>
                    <a:pt x="349" y="166"/>
                  </a:lnTo>
                  <a:lnTo>
                    <a:pt x="364" y="178"/>
                  </a:lnTo>
                  <a:lnTo>
                    <a:pt x="371" y="193"/>
                  </a:lnTo>
                  <a:lnTo>
                    <a:pt x="394" y="194"/>
                  </a:lnTo>
                  <a:lnTo>
                    <a:pt x="397" y="211"/>
                  </a:lnTo>
                  <a:lnTo>
                    <a:pt x="395" y="229"/>
                  </a:lnTo>
                  <a:lnTo>
                    <a:pt x="377" y="226"/>
                  </a:lnTo>
                  <a:lnTo>
                    <a:pt x="362" y="221"/>
                  </a:lnTo>
                  <a:lnTo>
                    <a:pt x="355" y="236"/>
                  </a:lnTo>
                  <a:lnTo>
                    <a:pt x="358" y="248"/>
                  </a:lnTo>
                  <a:lnTo>
                    <a:pt x="359" y="277"/>
                  </a:lnTo>
                  <a:lnTo>
                    <a:pt x="358" y="287"/>
                  </a:lnTo>
                  <a:lnTo>
                    <a:pt x="338" y="367"/>
                  </a:lnTo>
                  <a:lnTo>
                    <a:pt x="338" y="415"/>
                  </a:lnTo>
                  <a:lnTo>
                    <a:pt x="353" y="446"/>
                  </a:lnTo>
                  <a:lnTo>
                    <a:pt x="377" y="455"/>
                  </a:lnTo>
                  <a:lnTo>
                    <a:pt x="388" y="479"/>
                  </a:lnTo>
                  <a:lnTo>
                    <a:pt x="345" y="528"/>
                  </a:lnTo>
                  <a:lnTo>
                    <a:pt x="341" y="548"/>
                  </a:lnTo>
                  <a:lnTo>
                    <a:pt x="331" y="548"/>
                  </a:lnTo>
                  <a:lnTo>
                    <a:pt x="317" y="525"/>
                  </a:lnTo>
                  <a:lnTo>
                    <a:pt x="308" y="528"/>
                  </a:lnTo>
                  <a:lnTo>
                    <a:pt x="308" y="561"/>
                  </a:lnTo>
                  <a:lnTo>
                    <a:pt x="253" y="635"/>
                  </a:lnTo>
                  <a:lnTo>
                    <a:pt x="234" y="648"/>
                  </a:lnTo>
                  <a:lnTo>
                    <a:pt x="192" y="643"/>
                  </a:lnTo>
                  <a:lnTo>
                    <a:pt x="179" y="652"/>
                  </a:lnTo>
                  <a:lnTo>
                    <a:pt x="165" y="681"/>
                  </a:lnTo>
                  <a:lnTo>
                    <a:pt x="152" y="666"/>
                  </a:lnTo>
                  <a:lnTo>
                    <a:pt x="133" y="662"/>
                  </a:lnTo>
                  <a:lnTo>
                    <a:pt x="129" y="666"/>
                  </a:lnTo>
                  <a:lnTo>
                    <a:pt x="115" y="648"/>
                  </a:lnTo>
                  <a:lnTo>
                    <a:pt x="101" y="648"/>
                  </a:lnTo>
                  <a:lnTo>
                    <a:pt x="74" y="593"/>
                  </a:lnTo>
                  <a:lnTo>
                    <a:pt x="59" y="548"/>
                  </a:lnTo>
                  <a:lnTo>
                    <a:pt x="64" y="519"/>
                  </a:lnTo>
                  <a:lnTo>
                    <a:pt x="96" y="497"/>
                  </a:lnTo>
                  <a:lnTo>
                    <a:pt x="96" y="487"/>
                  </a:lnTo>
                  <a:lnTo>
                    <a:pt x="74" y="487"/>
                  </a:lnTo>
                  <a:lnTo>
                    <a:pt x="88" y="464"/>
                  </a:lnTo>
                  <a:lnTo>
                    <a:pt x="82" y="451"/>
                  </a:lnTo>
                  <a:lnTo>
                    <a:pt x="59" y="451"/>
                  </a:lnTo>
                  <a:lnTo>
                    <a:pt x="64" y="400"/>
                  </a:lnTo>
                  <a:lnTo>
                    <a:pt x="36" y="414"/>
                  </a:lnTo>
                  <a:lnTo>
                    <a:pt x="27" y="396"/>
                  </a:lnTo>
                  <a:lnTo>
                    <a:pt x="27" y="359"/>
                  </a:lnTo>
                  <a:lnTo>
                    <a:pt x="14" y="336"/>
                  </a:lnTo>
                  <a:lnTo>
                    <a:pt x="22" y="322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1" name="Freeform 133"/>
            <p:cNvSpPr>
              <a:spLocks noChangeAspect="1"/>
            </p:cNvSpPr>
            <p:nvPr/>
          </p:nvSpPr>
          <p:spPr bwMode="auto">
            <a:xfrm>
              <a:off x="2651" y="1180"/>
              <a:ext cx="324" cy="193"/>
            </a:xfrm>
            <a:custGeom>
              <a:avLst/>
              <a:gdLst>
                <a:gd name="T0" fmla="*/ 0 w 903"/>
                <a:gd name="T1" fmla="*/ 26 h 559"/>
                <a:gd name="T2" fmla="*/ 0 w 903"/>
                <a:gd name="T3" fmla="*/ 36 h 559"/>
                <a:gd name="T4" fmla="*/ 5 w 903"/>
                <a:gd name="T5" fmla="*/ 39 h 559"/>
                <a:gd name="T6" fmla="*/ 6 w 903"/>
                <a:gd name="T7" fmla="*/ 42 h 559"/>
                <a:gd name="T8" fmla="*/ 31 w 903"/>
                <a:gd name="T9" fmla="*/ 39 h 559"/>
                <a:gd name="T10" fmla="*/ 35 w 903"/>
                <a:gd name="T11" fmla="*/ 46 h 559"/>
                <a:gd name="T12" fmla="*/ 39 w 903"/>
                <a:gd name="T13" fmla="*/ 48 h 559"/>
                <a:gd name="T14" fmla="*/ 37 w 903"/>
                <a:gd name="T15" fmla="*/ 57 h 559"/>
                <a:gd name="T16" fmla="*/ 42 w 903"/>
                <a:gd name="T17" fmla="*/ 59 h 559"/>
                <a:gd name="T18" fmla="*/ 43 w 903"/>
                <a:gd name="T19" fmla="*/ 63 h 559"/>
                <a:gd name="T20" fmla="*/ 48 w 903"/>
                <a:gd name="T21" fmla="*/ 61 h 559"/>
                <a:gd name="T22" fmla="*/ 50 w 903"/>
                <a:gd name="T23" fmla="*/ 66 h 559"/>
                <a:gd name="T24" fmla="*/ 57 w 903"/>
                <a:gd name="T25" fmla="*/ 67 h 559"/>
                <a:gd name="T26" fmla="*/ 68 w 903"/>
                <a:gd name="T27" fmla="*/ 64 h 559"/>
                <a:gd name="T28" fmla="*/ 68 w 903"/>
                <a:gd name="T29" fmla="*/ 62 h 559"/>
                <a:gd name="T30" fmla="*/ 65 w 903"/>
                <a:gd name="T31" fmla="*/ 59 h 559"/>
                <a:gd name="T32" fmla="*/ 65 w 903"/>
                <a:gd name="T33" fmla="*/ 54 h 559"/>
                <a:gd name="T34" fmla="*/ 68 w 903"/>
                <a:gd name="T35" fmla="*/ 53 h 559"/>
                <a:gd name="T36" fmla="*/ 67 w 903"/>
                <a:gd name="T37" fmla="*/ 50 h 559"/>
                <a:gd name="T38" fmla="*/ 62 w 903"/>
                <a:gd name="T39" fmla="*/ 49 h 559"/>
                <a:gd name="T40" fmla="*/ 64 w 903"/>
                <a:gd name="T41" fmla="*/ 41 h 559"/>
                <a:gd name="T42" fmla="*/ 78 w 903"/>
                <a:gd name="T43" fmla="*/ 36 h 559"/>
                <a:gd name="T44" fmla="*/ 82 w 903"/>
                <a:gd name="T45" fmla="*/ 31 h 559"/>
                <a:gd name="T46" fmla="*/ 88 w 903"/>
                <a:gd name="T47" fmla="*/ 31 h 559"/>
                <a:gd name="T48" fmla="*/ 93 w 903"/>
                <a:gd name="T49" fmla="*/ 36 h 559"/>
                <a:gd name="T50" fmla="*/ 98 w 903"/>
                <a:gd name="T51" fmla="*/ 34 h 559"/>
                <a:gd name="T52" fmla="*/ 100 w 903"/>
                <a:gd name="T53" fmla="*/ 28 h 559"/>
                <a:gd name="T54" fmla="*/ 99 w 903"/>
                <a:gd name="T55" fmla="*/ 22 h 559"/>
                <a:gd name="T56" fmla="*/ 109 w 903"/>
                <a:gd name="T57" fmla="*/ 19 h 559"/>
                <a:gd name="T58" fmla="*/ 116 w 903"/>
                <a:gd name="T59" fmla="*/ 15 h 559"/>
                <a:gd name="T60" fmla="*/ 109 w 903"/>
                <a:gd name="T61" fmla="*/ 14 h 559"/>
                <a:gd name="T62" fmla="*/ 105 w 903"/>
                <a:gd name="T63" fmla="*/ 10 h 559"/>
                <a:gd name="T64" fmla="*/ 92 w 903"/>
                <a:gd name="T65" fmla="*/ 9 h 559"/>
                <a:gd name="T66" fmla="*/ 91 w 903"/>
                <a:gd name="T67" fmla="*/ 13 h 559"/>
                <a:gd name="T68" fmla="*/ 89 w 903"/>
                <a:gd name="T69" fmla="*/ 8 h 559"/>
                <a:gd name="T70" fmla="*/ 92 w 903"/>
                <a:gd name="T71" fmla="*/ 5 h 559"/>
                <a:gd name="T72" fmla="*/ 91 w 903"/>
                <a:gd name="T73" fmla="*/ 3 h 559"/>
                <a:gd name="T74" fmla="*/ 83 w 903"/>
                <a:gd name="T75" fmla="*/ 0 h 559"/>
                <a:gd name="T76" fmla="*/ 74 w 903"/>
                <a:gd name="T77" fmla="*/ 5 h 559"/>
                <a:gd name="T78" fmla="*/ 71 w 903"/>
                <a:gd name="T79" fmla="*/ 9 h 559"/>
                <a:gd name="T80" fmla="*/ 68 w 903"/>
                <a:gd name="T81" fmla="*/ 8 h 559"/>
                <a:gd name="T82" fmla="*/ 66 w 903"/>
                <a:gd name="T83" fmla="*/ 10 h 559"/>
                <a:gd name="T84" fmla="*/ 68 w 903"/>
                <a:gd name="T85" fmla="*/ 3 h 559"/>
                <a:gd name="T86" fmla="*/ 65 w 903"/>
                <a:gd name="T87" fmla="*/ 2 h 559"/>
                <a:gd name="T88" fmla="*/ 55 w 903"/>
                <a:gd name="T89" fmla="*/ 9 h 559"/>
                <a:gd name="T90" fmla="*/ 50 w 903"/>
                <a:gd name="T91" fmla="*/ 8 h 559"/>
                <a:gd name="T92" fmla="*/ 37 w 903"/>
                <a:gd name="T93" fmla="*/ 11 h 559"/>
                <a:gd name="T94" fmla="*/ 34 w 903"/>
                <a:gd name="T95" fmla="*/ 11 h 559"/>
                <a:gd name="T96" fmla="*/ 31 w 903"/>
                <a:gd name="T97" fmla="*/ 9 h 559"/>
                <a:gd name="T98" fmla="*/ 29 w 903"/>
                <a:gd name="T99" fmla="*/ 9 h 559"/>
                <a:gd name="T100" fmla="*/ 27 w 903"/>
                <a:gd name="T101" fmla="*/ 11 h 559"/>
                <a:gd name="T102" fmla="*/ 22 w 903"/>
                <a:gd name="T103" fmla="*/ 9 h 559"/>
                <a:gd name="T104" fmla="*/ 20 w 903"/>
                <a:gd name="T105" fmla="*/ 10 h 559"/>
                <a:gd name="T106" fmla="*/ 19 w 903"/>
                <a:gd name="T107" fmla="*/ 16 h 559"/>
                <a:gd name="T108" fmla="*/ 17 w 903"/>
                <a:gd name="T109" fmla="*/ 18 h 559"/>
                <a:gd name="T110" fmla="*/ 8 w 903"/>
                <a:gd name="T111" fmla="*/ 19 h 559"/>
                <a:gd name="T112" fmla="*/ 5 w 903"/>
                <a:gd name="T113" fmla="*/ 24 h 559"/>
                <a:gd name="T114" fmla="*/ 0 w 903"/>
                <a:gd name="T115" fmla="*/ 26 h 5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03" h="559">
                  <a:moveTo>
                    <a:pt x="0" y="220"/>
                  </a:moveTo>
                  <a:lnTo>
                    <a:pt x="0" y="297"/>
                  </a:lnTo>
                  <a:lnTo>
                    <a:pt x="43" y="331"/>
                  </a:lnTo>
                  <a:lnTo>
                    <a:pt x="51" y="355"/>
                  </a:lnTo>
                  <a:lnTo>
                    <a:pt x="239" y="331"/>
                  </a:lnTo>
                  <a:lnTo>
                    <a:pt x="273" y="382"/>
                  </a:lnTo>
                  <a:lnTo>
                    <a:pt x="307" y="399"/>
                  </a:lnTo>
                  <a:lnTo>
                    <a:pt x="291" y="475"/>
                  </a:lnTo>
                  <a:lnTo>
                    <a:pt x="325" y="492"/>
                  </a:lnTo>
                  <a:lnTo>
                    <a:pt x="332" y="527"/>
                  </a:lnTo>
                  <a:lnTo>
                    <a:pt x="375" y="509"/>
                  </a:lnTo>
                  <a:lnTo>
                    <a:pt x="384" y="552"/>
                  </a:lnTo>
                  <a:lnTo>
                    <a:pt x="442" y="559"/>
                  </a:lnTo>
                  <a:lnTo>
                    <a:pt x="529" y="535"/>
                  </a:lnTo>
                  <a:lnTo>
                    <a:pt x="529" y="518"/>
                  </a:lnTo>
                  <a:lnTo>
                    <a:pt x="503" y="492"/>
                  </a:lnTo>
                  <a:lnTo>
                    <a:pt x="503" y="451"/>
                  </a:lnTo>
                  <a:lnTo>
                    <a:pt x="529" y="442"/>
                  </a:lnTo>
                  <a:lnTo>
                    <a:pt x="520" y="424"/>
                  </a:lnTo>
                  <a:lnTo>
                    <a:pt x="486" y="408"/>
                  </a:lnTo>
                  <a:lnTo>
                    <a:pt x="494" y="348"/>
                  </a:lnTo>
                  <a:lnTo>
                    <a:pt x="604" y="297"/>
                  </a:lnTo>
                  <a:lnTo>
                    <a:pt x="639" y="262"/>
                  </a:lnTo>
                  <a:lnTo>
                    <a:pt x="682" y="262"/>
                  </a:lnTo>
                  <a:lnTo>
                    <a:pt x="724" y="305"/>
                  </a:lnTo>
                  <a:lnTo>
                    <a:pt x="759" y="288"/>
                  </a:lnTo>
                  <a:lnTo>
                    <a:pt x="776" y="238"/>
                  </a:lnTo>
                  <a:lnTo>
                    <a:pt x="766" y="186"/>
                  </a:lnTo>
                  <a:lnTo>
                    <a:pt x="851" y="161"/>
                  </a:lnTo>
                  <a:lnTo>
                    <a:pt x="903" y="126"/>
                  </a:lnTo>
                  <a:lnTo>
                    <a:pt x="851" y="119"/>
                  </a:lnTo>
                  <a:lnTo>
                    <a:pt x="819" y="83"/>
                  </a:lnTo>
                  <a:lnTo>
                    <a:pt x="716" y="76"/>
                  </a:lnTo>
                  <a:lnTo>
                    <a:pt x="707" y="109"/>
                  </a:lnTo>
                  <a:lnTo>
                    <a:pt x="689" y="67"/>
                  </a:lnTo>
                  <a:lnTo>
                    <a:pt x="716" y="40"/>
                  </a:lnTo>
                  <a:lnTo>
                    <a:pt x="707" y="25"/>
                  </a:lnTo>
                  <a:lnTo>
                    <a:pt x="647" y="0"/>
                  </a:lnTo>
                  <a:lnTo>
                    <a:pt x="572" y="40"/>
                  </a:lnTo>
                  <a:lnTo>
                    <a:pt x="554" y="76"/>
                  </a:lnTo>
                  <a:lnTo>
                    <a:pt x="529" y="67"/>
                  </a:lnTo>
                  <a:lnTo>
                    <a:pt x="511" y="83"/>
                  </a:lnTo>
                  <a:lnTo>
                    <a:pt x="529" y="25"/>
                  </a:lnTo>
                  <a:lnTo>
                    <a:pt x="503" y="16"/>
                  </a:lnTo>
                  <a:lnTo>
                    <a:pt x="427" y="76"/>
                  </a:lnTo>
                  <a:lnTo>
                    <a:pt x="384" y="67"/>
                  </a:lnTo>
                  <a:lnTo>
                    <a:pt x="291" y="93"/>
                  </a:lnTo>
                  <a:lnTo>
                    <a:pt x="264" y="93"/>
                  </a:lnTo>
                  <a:lnTo>
                    <a:pt x="239" y="76"/>
                  </a:lnTo>
                  <a:lnTo>
                    <a:pt x="222" y="76"/>
                  </a:lnTo>
                  <a:lnTo>
                    <a:pt x="212" y="93"/>
                  </a:lnTo>
                  <a:lnTo>
                    <a:pt x="170" y="76"/>
                  </a:lnTo>
                  <a:lnTo>
                    <a:pt x="154" y="83"/>
                  </a:lnTo>
                  <a:lnTo>
                    <a:pt x="145" y="136"/>
                  </a:lnTo>
                  <a:lnTo>
                    <a:pt x="128" y="152"/>
                  </a:lnTo>
                  <a:lnTo>
                    <a:pt x="61" y="161"/>
                  </a:lnTo>
                  <a:lnTo>
                    <a:pt x="35" y="204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2" name="Freeform 134"/>
            <p:cNvSpPr>
              <a:spLocks noChangeAspect="1"/>
            </p:cNvSpPr>
            <p:nvPr/>
          </p:nvSpPr>
          <p:spPr bwMode="auto">
            <a:xfrm>
              <a:off x="3087" y="1212"/>
              <a:ext cx="179" cy="120"/>
            </a:xfrm>
            <a:custGeom>
              <a:avLst/>
              <a:gdLst>
                <a:gd name="T0" fmla="*/ 0 w 269"/>
                <a:gd name="T1" fmla="*/ 64 h 188"/>
                <a:gd name="T2" fmla="*/ 2 w 269"/>
                <a:gd name="T3" fmla="*/ 69 h 188"/>
                <a:gd name="T4" fmla="*/ 11 w 269"/>
                <a:gd name="T5" fmla="*/ 73 h 188"/>
                <a:gd name="T6" fmla="*/ 23 w 269"/>
                <a:gd name="T7" fmla="*/ 73 h 188"/>
                <a:gd name="T8" fmla="*/ 31 w 269"/>
                <a:gd name="T9" fmla="*/ 73 h 188"/>
                <a:gd name="T10" fmla="*/ 36 w 269"/>
                <a:gd name="T11" fmla="*/ 75 h 188"/>
                <a:gd name="T12" fmla="*/ 39 w 269"/>
                <a:gd name="T13" fmla="*/ 77 h 188"/>
                <a:gd name="T14" fmla="*/ 57 w 269"/>
                <a:gd name="T15" fmla="*/ 70 h 188"/>
                <a:gd name="T16" fmla="*/ 70 w 269"/>
                <a:gd name="T17" fmla="*/ 63 h 188"/>
                <a:gd name="T18" fmla="*/ 81 w 269"/>
                <a:gd name="T19" fmla="*/ 50 h 188"/>
                <a:gd name="T20" fmla="*/ 87 w 269"/>
                <a:gd name="T21" fmla="*/ 50 h 188"/>
                <a:gd name="T22" fmla="*/ 93 w 269"/>
                <a:gd name="T23" fmla="*/ 45 h 188"/>
                <a:gd name="T24" fmla="*/ 96 w 269"/>
                <a:gd name="T25" fmla="*/ 26 h 188"/>
                <a:gd name="T26" fmla="*/ 106 w 269"/>
                <a:gd name="T27" fmla="*/ 26 h 188"/>
                <a:gd name="T28" fmla="*/ 119 w 269"/>
                <a:gd name="T29" fmla="*/ 15 h 188"/>
                <a:gd name="T30" fmla="*/ 94 w 269"/>
                <a:gd name="T31" fmla="*/ 0 h 188"/>
                <a:gd name="T32" fmla="*/ 87 w 269"/>
                <a:gd name="T33" fmla="*/ 1 h 188"/>
                <a:gd name="T34" fmla="*/ 84 w 269"/>
                <a:gd name="T35" fmla="*/ 9 h 188"/>
                <a:gd name="T36" fmla="*/ 57 w 269"/>
                <a:gd name="T37" fmla="*/ 16 h 188"/>
                <a:gd name="T38" fmla="*/ 41 w 269"/>
                <a:gd name="T39" fmla="*/ 16 h 188"/>
                <a:gd name="T40" fmla="*/ 31 w 269"/>
                <a:gd name="T41" fmla="*/ 19 h 188"/>
                <a:gd name="T42" fmla="*/ 20 w 269"/>
                <a:gd name="T43" fmla="*/ 15 h 188"/>
                <a:gd name="T44" fmla="*/ 19 w 269"/>
                <a:gd name="T45" fmla="*/ 24 h 188"/>
                <a:gd name="T46" fmla="*/ 15 w 269"/>
                <a:gd name="T47" fmla="*/ 29 h 188"/>
                <a:gd name="T48" fmla="*/ 15 w 269"/>
                <a:gd name="T49" fmla="*/ 33 h 188"/>
                <a:gd name="T50" fmla="*/ 15 w 269"/>
                <a:gd name="T51" fmla="*/ 41 h 188"/>
                <a:gd name="T52" fmla="*/ 16 w 269"/>
                <a:gd name="T53" fmla="*/ 44 h 188"/>
                <a:gd name="T54" fmla="*/ 11 w 269"/>
                <a:gd name="T55" fmla="*/ 48 h 188"/>
                <a:gd name="T56" fmla="*/ 5 w 269"/>
                <a:gd name="T57" fmla="*/ 48 h 188"/>
                <a:gd name="T58" fmla="*/ 5 w 269"/>
                <a:gd name="T59" fmla="*/ 57 h 188"/>
                <a:gd name="T60" fmla="*/ 0 w 269"/>
                <a:gd name="T61" fmla="*/ 64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9" h="188">
                  <a:moveTo>
                    <a:pt x="0" y="159"/>
                  </a:moveTo>
                  <a:lnTo>
                    <a:pt x="5" y="169"/>
                  </a:lnTo>
                  <a:lnTo>
                    <a:pt x="24" y="178"/>
                  </a:lnTo>
                  <a:lnTo>
                    <a:pt x="53" y="178"/>
                  </a:lnTo>
                  <a:lnTo>
                    <a:pt x="71" y="180"/>
                  </a:lnTo>
                  <a:lnTo>
                    <a:pt x="81" y="184"/>
                  </a:lnTo>
                  <a:lnTo>
                    <a:pt x="87" y="188"/>
                  </a:lnTo>
                  <a:lnTo>
                    <a:pt x="129" y="173"/>
                  </a:lnTo>
                  <a:lnTo>
                    <a:pt x="158" y="155"/>
                  </a:lnTo>
                  <a:lnTo>
                    <a:pt x="182" y="122"/>
                  </a:lnTo>
                  <a:lnTo>
                    <a:pt x="197" y="122"/>
                  </a:lnTo>
                  <a:lnTo>
                    <a:pt x="211" y="112"/>
                  </a:lnTo>
                  <a:lnTo>
                    <a:pt x="216" y="65"/>
                  </a:lnTo>
                  <a:lnTo>
                    <a:pt x="240" y="65"/>
                  </a:lnTo>
                  <a:lnTo>
                    <a:pt x="269" y="36"/>
                  </a:lnTo>
                  <a:lnTo>
                    <a:pt x="213" y="0"/>
                  </a:lnTo>
                  <a:lnTo>
                    <a:pt x="197" y="3"/>
                  </a:lnTo>
                  <a:lnTo>
                    <a:pt x="189" y="22"/>
                  </a:lnTo>
                  <a:lnTo>
                    <a:pt x="129" y="39"/>
                  </a:lnTo>
                  <a:lnTo>
                    <a:pt x="92" y="39"/>
                  </a:lnTo>
                  <a:lnTo>
                    <a:pt x="69" y="45"/>
                  </a:lnTo>
                  <a:lnTo>
                    <a:pt x="45" y="37"/>
                  </a:lnTo>
                  <a:lnTo>
                    <a:pt x="44" y="60"/>
                  </a:lnTo>
                  <a:lnTo>
                    <a:pt x="33" y="70"/>
                  </a:lnTo>
                  <a:lnTo>
                    <a:pt x="35" y="82"/>
                  </a:lnTo>
                  <a:lnTo>
                    <a:pt x="35" y="100"/>
                  </a:lnTo>
                  <a:lnTo>
                    <a:pt x="36" y="108"/>
                  </a:lnTo>
                  <a:lnTo>
                    <a:pt x="24" y="117"/>
                  </a:lnTo>
                  <a:lnTo>
                    <a:pt x="10" y="117"/>
                  </a:lnTo>
                  <a:lnTo>
                    <a:pt x="10" y="14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3" name="Freeform 135"/>
            <p:cNvSpPr>
              <a:spLocks noChangeAspect="1"/>
            </p:cNvSpPr>
            <p:nvPr/>
          </p:nvSpPr>
          <p:spPr bwMode="auto">
            <a:xfrm>
              <a:off x="3103" y="1233"/>
              <a:ext cx="348" cy="358"/>
            </a:xfrm>
            <a:custGeom>
              <a:avLst/>
              <a:gdLst>
                <a:gd name="T0" fmla="*/ 0 w 525"/>
                <a:gd name="T1" fmla="*/ 136 h 563"/>
                <a:gd name="T2" fmla="*/ 5 w 525"/>
                <a:gd name="T3" fmla="*/ 139 h 563"/>
                <a:gd name="T4" fmla="*/ 19 w 525"/>
                <a:gd name="T5" fmla="*/ 141 h 563"/>
                <a:gd name="T6" fmla="*/ 29 w 525"/>
                <a:gd name="T7" fmla="*/ 139 h 563"/>
                <a:gd name="T8" fmla="*/ 53 w 525"/>
                <a:gd name="T9" fmla="*/ 144 h 563"/>
                <a:gd name="T10" fmla="*/ 70 w 525"/>
                <a:gd name="T11" fmla="*/ 163 h 563"/>
                <a:gd name="T12" fmla="*/ 103 w 525"/>
                <a:gd name="T13" fmla="*/ 181 h 563"/>
                <a:gd name="T14" fmla="*/ 110 w 525"/>
                <a:gd name="T15" fmla="*/ 189 h 563"/>
                <a:gd name="T16" fmla="*/ 107 w 525"/>
                <a:gd name="T17" fmla="*/ 193 h 563"/>
                <a:gd name="T18" fmla="*/ 89 w 525"/>
                <a:gd name="T19" fmla="*/ 190 h 563"/>
                <a:gd name="T20" fmla="*/ 86 w 525"/>
                <a:gd name="T21" fmla="*/ 193 h 563"/>
                <a:gd name="T22" fmla="*/ 82 w 525"/>
                <a:gd name="T23" fmla="*/ 203 h 563"/>
                <a:gd name="T24" fmla="*/ 84 w 525"/>
                <a:gd name="T25" fmla="*/ 212 h 563"/>
                <a:gd name="T26" fmla="*/ 123 w 525"/>
                <a:gd name="T27" fmla="*/ 228 h 563"/>
                <a:gd name="T28" fmla="*/ 146 w 525"/>
                <a:gd name="T29" fmla="*/ 223 h 563"/>
                <a:gd name="T30" fmla="*/ 150 w 525"/>
                <a:gd name="T31" fmla="*/ 218 h 563"/>
                <a:gd name="T32" fmla="*/ 154 w 525"/>
                <a:gd name="T33" fmla="*/ 203 h 563"/>
                <a:gd name="T34" fmla="*/ 144 w 525"/>
                <a:gd name="T35" fmla="*/ 198 h 563"/>
                <a:gd name="T36" fmla="*/ 142 w 525"/>
                <a:gd name="T37" fmla="*/ 176 h 563"/>
                <a:gd name="T38" fmla="*/ 154 w 525"/>
                <a:gd name="T39" fmla="*/ 161 h 563"/>
                <a:gd name="T40" fmla="*/ 154 w 525"/>
                <a:gd name="T41" fmla="*/ 141 h 563"/>
                <a:gd name="T42" fmla="*/ 174 w 525"/>
                <a:gd name="T43" fmla="*/ 114 h 563"/>
                <a:gd name="T44" fmla="*/ 201 w 525"/>
                <a:gd name="T45" fmla="*/ 90 h 563"/>
                <a:gd name="T46" fmla="*/ 209 w 525"/>
                <a:gd name="T47" fmla="*/ 88 h 563"/>
                <a:gd name="T48" fmla="*/ 217 w 525"/>
                <a:gd name="T49" fmla="*/ 85 h 563"/>
                <a:gd name="T50" fmla="*/ 223 w 525"/>
                <a:gd name="T51" fmla="*/ 63 h 563"/>
                <a:gd name="T52" fmla="*/ 231 w 525"/>
                <a:gd name="T53" fmla="*/ 60 h 563"/>
                <a:gd name="T54" fmla="*/ 227 w 525"/>
                <a:gd name="T55" fmla="*/ 57 h 563"/>
                <a:gd name="T56" fmla="*/ 209 w 525"/>
                <a:gd name="T57" fmla="*/ 57 h 563"/>
                <a:gd name="T58" fmla="*/ 180 w 525"/>
                <a:gd name="T59" fmla="*/ 50 h 563"/>
                <a:gd name="T60" fmla="*/ 156 w 525"/>
                <a:gd name="T61" fmla="*/ 35 h 563"/>
                <a:gd name="T62" fmla="*/ 148 w 525"/>
                <a:gd name="T63" fmla="*/ 43 h 563"/>
                <a:gd name="T64" fmla="*/ 134 w 525"/>
                <a:gd name="T65" fmla="*/ 43 h 563"/>
                <a:gd name="T66" fmla="*/ 134 w 525"/>
                <a:gd name="T67" fmla="*/ 29 h 563"/>
                <a:gd name="T68" fmla="*/ 142 w 525"/>
                <a:gd name="T69" fmla="*/ 7 h 563"/>
                <a:gd name="T70" fmla="*/ 134 w 525"/>
                <a:gd name="T71" fmla="*/ 3 h 563"/>
                <a:gd name="T72" fmla="*/ 126 w 525"/>
                <a:gd name="T73" fmla="*/ 3 h 563"/>
                <a:gd name="T74" fmla="*/ 118 w 525"/>
                <a:gd name="T75" fmla="*/ 7 h 563"/>
                <a:gd name="T76" fmla="*/ 113 w 525"/>
                <a:gd name="T77" fmla="*/ 3 h 563"/>
                <a:gd name="T78" fmla="*/ 109 w 525"/>
                <a:gd name="T79" fmla="*/ 0 h 563"/>
                <a:gd name="T80" fmla="*/ 93 w 525"/>
                <a:gd name="T81" fmla="*/ 14 h 563"/>
                <a:gd name="T82" fmla="*/ 84 w 525"/>
                <a:gd name="T83" fmla="*/ 13 h 563"/>
                <a:gd name="T84" fmla="*/ 84 w 525"/>
                <a:gd name="T85" fmla="*/ 19 h 563"/>
                <a:gd name="T86" fmla="*/ 83 w 525"/>
                <a:gd name="T87" fmla="*/ 31 h 563"/>
                <a:gd name="T88" fmla="*/ 75 w 525"/>
                <a:gd name="T89" fmla="*/ 36 h 563"/>
                <a:gd name="T90" fmla="*/ 70 w 525"/>
                <a:gd name="T91" fmla="*/ 38 h 563"/>
                <a:gd name="T92" fmla="*/ 59 w 525"/>
                <a:gd name="T93" fmla="*/ 51 h 563"/>
                <a:gd name="T94" fmla="*/ 42 w 525"/>
                <a:gd name="T95" fmla="*/ 57 h 563"/>
                <a:gd name="T96" fmla="*/ 25 w 525"/>
                <a:gd name="T97" fmla="*/ 63 h 563"/>
                <a:gd name="T98" fmla="*/ 30 w 525"/>
                <a:gd name="T99" fmla="*/ 83 h 563"/>
                <a:gd name="T100" fmla="*/ 25 w 525"/>
                <a:gd name="T101" fmla="*/ 105 h 563"/>
                <a:gd name="T102" fmla="*/ 17 w 525"/>
                <a:gd name="T103" fmla="*/ 107 h 563"/>
                <a:gd name="T104" fmla="*/ 9 w 525"/>
                <a:gd name="T105" fmla="*/ 104 h 563"/>
                <a:gd name="T106" fmla="*/ 4 w 525"/>
                <a:gd name="T107" fmla="*/ 106 h 563"/>
                <a:gd name="T108" fmla="*/ 1 w 525"/>
                <a:gd name="T109" fmla="*/ 114 h 563"/>
                <a:gd name="T110" fmla="*/ 4 w 525"/>
                <a:gd name="T111" fmla="*/ 118 h 563"/>
                <a:gd name="T112" fmla="*/ 10 w 525"/>
                <a:gd name="T113" fmla="*/ 118 h 563"/>
                <a:gd name="T114" fmla="*/ 13 w 525"/>
                <a:gd name="T115" fmla="*/ 120 h 563"/>
                <a:gd name="T116" fmla="*/ 11 w 525"/>
                <a:gd name="T117" fmla="*/ 126 h 563"/>
                <a:gd name="T118" fmla="*/ 0 w 525"/>
                <a:gd name="T119" fmla="*/ 136 h 5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5" h="563">
                  <a:moveTo>
                    <a:pt x="0" y="336"/>
                  </a:moveTo>
                  <a:lnTo>
                    <a:pt x="10" y="343"/>
                  </a:lnTo>
                  <a:lnTo>
                    <a:pt x="42" y="348"/>
                  </a:lnTo>
                  <a:lnTo>
                    <a:pt x="65" y="343"/>
                  </a:lnTo>
                  <a:lnTo>
                    <a:pt x="120" y="357"/>
                  </a:lnTo>
                  <a:lnTo>
                    <a:pt x="158" y="403"/>
                  </a:lnTo>
                  <a:lnTo>
                    <a:pt x="235" y="448"/>
                  </a:lnTo>
                  <a:lnTo>
                    <a:pt x="250" y="467"/>
                  </a:lnTo>
                  <a:lnTo>
                    <a:pt x="245" y="476"/>
                  </a:lnTo>
                  <a:lnTo>
                    <a:pt x="204" y="471"/>
                  </a:lnTo>
                  <a:lnTo>
                    <a:pt x="194" y="476"/>
                  </a:lnTo>
                  <a:lnTo>
                    <a:pt x="185" y="504"/>
                  </a:lnTo>
                  <a:lnTo>
                    <a:pt x="190" y="526"/>
                  </a:lnTo>
                  <a:lnTo>
                    <a:pt x="281" y="563"/>
                  </a:lnTo>
                  <a:lnTo>
                    <a:pt x="332" y="550"/>
                  </a:lnTo>
                  <a:lnTo>
                    <a:pt x="341" y="540"/>
                  </a:lnTo>
                  <a:lnTo>
                    <a:pt x="351" y="504"/>
                  </a:lnTo>
                  <a:lnTo>
                    <a:pt x="327" y="490"/>
                  </a:lnTo>
                  <a:lnTo>
                    <a:pt x="323" y="435"/>
                  </a:lnTo>
                  <a:lnTo>
                    <a:pt x="351" y="398"/>
                  </a:lnTo>
                  <a:lnTo>
                    <a:pt x="351" y="348"/>
                  </a:lnTo>
                  <a:lnTo>
                    <a:pt x="397" y="283"/>
                  </a:lnTo>
                  <a:lnTo>
                    <a:pt x="457" y="224"/>
                  </a:lnTo>
                  <a:lnTo>
                    <a:pt x="475" y="218"/>
                  </a:lnTo>
                  <a:lnTo>
                    <a:pt x="494" y="210"/>
                  </a:lnTo>
                  <a:lnTo>
                    <a:pt x="507" y="156"/>
                  </a:lnTo>
                  <a:lnTo>
                    <a:pt x="525" y="150"/>
                  </a:lnTo>
                  <a:lnTo>
                    <a:pt x="518" y="140"/>
                  </a:lnTo>
                  <a:lnTo>
                    <a:pt x="475" y="141"/>
                  </a:lnTo>
                  <a:lnTo>
                    <a:pt x="411" y="123"/>
                  </a:lnTo>
                  <a:lnTo>
                    <a:pt x="355" y="86"/>
                  </a:lnTo>
                  <a:lnTo>
                    <a:pt x="337" y="105"/>
                  </a:lnTo>
                  <a:lnTo>
                    <a:pt x="304" y="105"/>
                  </a:lnTo>
                  <a:lnTo>
                    <a:pt x="304" y="72"/>
                  </a:lnTo>
                  <a:lnTo>
                    <a:pt x="323" y="17"/>
                  </a:lnTo>
                  <a:lnTo>
                    <a:pt x="304" y="8"/>
                  </a:lnTo>
                  <a:lnTo>
                    <a:pt x="286" y="8"/>
                  </a:lnTo>
                  <a:lnTo>
                    <a:pt x="268" y="17"/>
                  </a:lnTo>
                  <a:lnTo>
                    <a:pt x="258" y="8"/>
                  </a:lnTo>
                  <a:lnTo>
                    <a:pt x="248" y="0"/>
                  </a:lnTo>
                  <a:lnTo>
                    <a:pt x="213" y="35"/>
                  </a:lnTo>
                  <a:lnTo>
                    <a:pt x="192" y="32"/>
                  </a:lnTo>
                  <a:lnTo>
                    <a:pt x="192" y="47"/>
                  </a:lnTo>
                  <a:lnTo>
                    <a:pt x="189" y="75"/>
                  </a:lnTo>
                  <a:lnTo>
                    <a:pt x="171" y="90"/>
                  </a:lnTo>
                  <a:lnTo>
                    <a:pt x="158" y="92"/>
                  </a:lnTo>
                  <a:lnTo>
                    <a:pt x="134" y="126"/>
                  </a:lnTo>
                  <a:lnTo>
                    <a:pt x="97" y="141"/>
                  </a:lnTo>
                  <a:lnTo>
                    <a:pt x="56" y="155"/>
                  </a:lnTo>
                  <a:lnTo>
                    <a:pt x="70" y="205"/>
                  </a:lnTo>
                  <a:lnTo>
                    <a:pt x="56" y="260"/>
                  </a:lnTo>
                  <a:lnTo>
                    <a:pt x="39" y="266"/>
                  </a:lnTo>
                  <a:lnTo>
                    <a:pt x="20" y="258"/>
                  </a:lnTo>
                  <a:lnTo>
                    <a:pt x="9" y="263"/>
                  </a:lnTo>
                  <a:lnTo>
                    <a:pt x="2" y="281"/>
                  </a:lnTo>
                  <a:lnTo>
                    <a:pt x="9" y="291"/>
                  </a:lnTo>
                  <a:lnTo>
                    <a:pt x="23" y="293"/>
                  </a:lnTo>
                  <a:lnTo>
                    <a:pt x="28" y="297"/>
                  </a:lnTo>
                  <a:lnTo>
                    <a:pt x="24" y="31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4" name="Freeform 136"/>
            <p:cNvSpPr>
              <a:spLocks noChangeAspect="1"/>
            </p:cNvSpPr>
            <p:nvPr/>
          </p:nvSpPr>
          <p:spPr bwMode="auto">
            <a:xfrm>
              <a:off x="2924" y="1192"/>
              <a:ext cx="192" cy="112"/>
            </a:xfrm>
            <a:custGeom>
              <a:avLst/>
              <a:gdLst>
                <a:gd name="T0" fmla="*/ 0 w 292"/>
                <a:gd name="T1" fmla="*/ 55 h 175"/>
                <a:gd name="T2" fmla="*/ 4 w 292"/>
                <a:gd name="T3" fmla="*/ 56 h 175"/>
                <a:gd name="T4" fmla="*/ 24 w 292"/>
                <a:gd name="T5" fmla="*/ 47 h 175"/>
                <a:gd name="T6" fmla="*/ 34 w 292"/>
                <a:gd name="T7" fmla="*/ 51 h 175"/>
                <a:gd name="T8" fmla="*/ 47 w 292"/>
                <a:gd name="T9" fmla="*/ 55 h 175"/>
                <a:gd name="T10" fmla="*/ 52 w 292"/>
                <a:gd name="T11" fmla="*/ 44 h 175"/>
                <a:gd name="T12" fmla="*/ 59 w 292"/>
                <a:gd name="T13" fmla="*/ 44 h 175"/>
                <a:gd name="T14" fmla="*/ 71 w 292"/>
                <a:gd name="T15" fmla="*/ 67 h 175"/>
                <a:gd name="T16" fmla="*/ 80 w 292"/>
                <a:gd name="T17" fmla="*/ 67 h 175"/>
                <a:gd name="T18" fmla="*/ 89 w 292"/>
                <a:gd name="T19" fmla="*/ 72 h 175"/>
                <a:gd name="T20" fmla="*/ 95 w 292"/>
                <a:gd name="T21" fmla="*/ 72 h 175"/>
                <a:gd name="T22" fmla="*/ 105 w 292"/>
                <a:gd name="T23" fmla="*/ 63 h 175"/>
                <a:gd name="T24" fmla="*/ 110 w 292"/>
                <a:gd name="T25" fmla="*/ 61 h 175"/>
                <a:gd name="T26" fmla="*/ 116 w 292"/>
                <a:gd name="T27" fmla="*/ 61 h 175"/>
                <a:gd name="T28" fmla="*/ 122 w 292"/>
                <a:gd name="T29" fmla="*/ 56 h 175"/>
                <a:gd name="T30" fmla="*/ 120 w 292"/>
                <a:gd name="T31" fmla="*/ 42 h 175"/>
                <a:gd name="T32" fmla="*/ 124 w 292"/>
                <a:gd name="T33" fmla="*/ 38 h 175"/>
                <a:gd name="T34" fmla="*/ 126 w 292"/>
                <a:gd name="T35" fmla="*/ 28 h 175"/>
                <a:gd name="T36" fmla="*/ 89 w 292"/>
                <a:gd name="T37" fmla="*/ 10 h 175"/>
                <a:gd name="T38" fmla="*/ 85 w 292"/>
                <a:gd name="T39" fmla="*/ 10 h 175"/>
                <a:gd name="T40" fmla="*/ 85 w 292"/>
                <a:gd name="T41" fmla="*/ 13 h 175"/>
                <a:gd name="T42" fmla="*/ 75 w 292"/>
                <a:gd name="T43" fmla="*/ 6 h 175"/>
                <a:gd name="T44" fmla="*/ 73 w 292"/>
                <a:gd name="T45" fmla="*/ 0 h 175"/>
                <a:gd name="T46" fmla="*/ 57 w 292"/>
                <a:gd name="T47" fmla="*/ 4 h 175"/>
                <a:gd name="T48" fmla="*/ 55 w 292"/>
                <a:gd name="T49" fmla="*/ 10 h 175"/>
                <a:gd name="T50" fmla="*/ 45 w 292"/>
                <a:gd name="T51" fmla="*/ 15 h 175"/>
                <a:gd name="T52" fmla="*/ 43 w 292"/>
                <a:gd name="T53" fmla="*/ 24 h 175"/>
                <a:gd name="T54" fmla="*/ 34 w 292"/>
                <a:gd name="T55" fmla="*/ 19 h 175"/>
                <a:gd name="T56" fmla="*/ 22 w 292"/>
                <a:gd name="T57" fmla="*/ 28 h 175"/>
                <a:gd name="T58" fmla="*/ 2 w 292"/>
                <a:gd name="T59" fmla="*/ 33 h 175"/>
                <a:gd name="T60" fmla="*/ 4 w 292"/>
                <a:gd name="T61" fmla="*/ 44 h 175"/>
                <a:gd name="T62" fmla="*/ 0 w 292"/>
                <a:gd name="T63" fmla="*/ 55 h 1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175">
                  <a:moveTo>
                    <a:pt x="0" y="134"/>
                  </a:moveTo>
                  <a:lnTo>
                    <a:pt x="9" y="138"/>
                  </a:lnTo>
                  <a:lnTo>
                    <a:pt x="55" y="115"/>
                  </a:lnTo>
                  <a:lnTo>
                    <a:pt x="77" y="124"/>
                  </a:lnTo>
                  <a:lnTo>
                    <a:pt x="109" y="135"/>
                  </a:lnTo>
                  <a:lnTo>
                    <a:pt x="120" y="108"/>
                  </a:lnTo>
                  <a:lnTo>
                    <a:pt x="137" y="107"/>
                  </a:lnTo>
                  <a:lnTo>
                    <a:pt x="164" y="162"/>
                  </a:lnTo>
                  <a:lnTo>
                    <a:pt x="186" y="162"/>
                  </a:lnTo>
                  <a:lnTo>
                    <a:pt x="205" y="175"/>
                  </a:lnTo>
                  <a:lnTo>
                    <a:pt x="219" y="175"/>
                  </a:lnTo>
                  <a:lnTo>
                    <a:pt x="244" y="155"/>
                  </a:lnTo>
                  <a:lnTo>
                    <a:pt x="255" y="148"/>
                  </a:lnTo>
                  <a:lnTo>
                    <a:pt x="269" y="148"/>
                  </a:lnTo>
                  <a:lnTo>
                    <a:pt x="282" y="138"/>
                  </a:lnTo>
                  <a:lnTo>
                    <a:pt x="278" y="102"/>
                  </a:lnTo>
                  <a:lnTo>
                    <a:pt x="288" y="92"/>
                  </a:lnTo>
                  <a:lnTo>
                    <a:pt x="292" y="69"/>
                  </a:lnTo>
                  <a:lnTo>
                    <a:pt x="205" y="23"/>
                  </a:lnTo>
                  <a:lnTo>
                    <a:pt x="196" y="23"/>
                  </a:lnTo>
                  <a:lnTo>
                    <a:pt x="196" y="33"/>
                  </a:lnTo>
                  <a:lnTo>
                    <a:pt x="173" y="15"/>
                  </a:lnTo>
                  <a:lnTo>
                    <a:pt x="169" y="0"/>
                  </a:lnTo>
                  <a:lnTo>
                    <a:pt x="132" y="10"/>
                  </a:lnTo>
                  <a:lnTo>
                    <a:pt x="128" y="23"/>
                  </a:lnTo>
                  <a:lnTo>
                    <a:pt x="104" y="37"/>
                  </a:lnTo>
                  <a:lnTo>
                    <a:pt x="100" y="60"/>
                  </a:lnTo>
                  <a:lnTo>
                    <a:pt x="77" y="46"/>
                  </a:lnTo>
                  <a:lnTo>
                    <a:pt x="51" y="67"/>
                  </a:lnTo>
                  <a:lnTo>
                    <a:pt x="4" y="79"/>
                  </a:lnTo>
                  <a:lnTo>
                    <a:pt x="9" y="107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5" name="Freeform 137"/>
            <p:cNvSpPr>
              <a:spLocks/>
            </p:cNvSpPr>
            <p:nvPr/>
          </p:nvSpPr>
          <p:spPr bwMode="auto">
            <a:xfrm>
              <a:off x="3028" y="1361"/>
              <a:ext cx="60" cy="46"/>
            </a:xfrm>
            <a:custGeom>
              <a:avLst/>
              <a:gdLst>
                <a:gd name="T0" fmla="*/ 30 w 93"/>
                <a:gd name="T1" fmla="*/ 19 h 72"/>
                <a:gd name="T2" fmla="*/ 32 w 93"/>
                <a:gd name="T3" fmla="*/ 15 h 72"/>
                <a:gd name="T4" fmla="*/ 34 w 93"/>
                <a:gd name="T5" fmla="*/ 12 h 72"/>
                <a:gd name="T6" fmla="*/ 34 w 93"/>
                <a:gd name="T7" fmla="*/ 7 h 72"/>
                <a:gd name="T8" fmla="*/ 29 w 93"/>
                <a:gd name="T9" fmla="*/ 11 h 72"/>
                <a:gd name="T10" fmla="*/ 24 w 93"/>
                <a:gd name="T11" fmla="*/ 11 h 72"/>
                <a:gd name="T12" fmla="*/ 19 w 93"/>
                <a:gd name="T13" fmla="*/ 7 h 72"/>
                <a:gd name="T14" fmla="*/ 15 w 93"/>
                <a:gd name="T15" fmla="*/ 7 h 72"/>
                <a:gd name="T16" fmla="*/ 8 w 93"/>
                <a:gd name="T17" fmla="*/ 4 h 72"/>
                <a:gd name="T18" fmla="*/ 3 w 93"/>
                <a:gd name="T19" fmla="*/ 0 h 72"/>
                <a:gd name="T20" fmla="*/ 0 w 93"/>
                <a:gd name="T21" fmla="*/ 8 h 72"/>
                <a:gd name="T22" fmla="*/ 3 w 93"/>
                <a:gd name="T23" fmla="*/ 16 h 72"/>
                <a:gd name="T24" fmla="*/ 9 w 93"/>
                <a:gd name="T25" fmla="*/ 19 h 72"/>
                <a:gd name="T26" fmla="*/ 13 w 93"/>
                <a:gd name="T27" fmla="*/ 23 h 72"/>
                <a:gd name="T28" fmla="*/ 19 w 93"/>
                <a:gd name="T29" fmla="*/ 26 h 72"/>
                <a:gd name="T30" fmla="*/ 25 w 93"/>
                <a:gd name="T31" fmla="*/ 27 h 72"/>
                <a:gd name="T32" fmla="*/ 29 w 93"/>
                <a:gd name="T33" fmla="*/ 29 h 72"/>
                <a:gd name="T34" fmla="*/ 32 w 93"/>
                <a:gd name="T35" fmla="*/ 29 h 72"/>
                <a:gd name="T36" fmla="*/ 37 w 93"/>
                <a:gd name="T37" fmla="*/ 27 h 72"/>
                <a:gd name="T38" fmla="*/ 39 w 93"/>
                <a:gd name="T39" fmla="*/ 23 h 72"/>
                <a:gd name="T40" fmla="*/ 38 w 93"/>
                <a:gd name="T41" fmla="*/ 18 h 72"/>
                <a:gd name="T42" fmla="*/ 35 w 93"/>
                <a:gd name="T43" fmla="*/ 17 h 72"/>
                <a:gd name="T44" fmla="*/ 32 w 93"/>
                <a:gd name="T45" fmla="*/ 23 h 72"/>
                <a:gd name="T46" fmla="*/ 30 w 93"/>
                <a:gd name="T47" fmla="*/ 19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3" h="72">
                  <a:moveTo>
                    <a:pt x="73" y="47"/>
                  </a:moveTo>
                  <a:lnTo>
                    <a:pt x="78" y="36"/>
                  </a:lnTo>
                  <a:lnTo>
                    <a:pt x="82" y="30"/>
                  </a:lnTo>
                  <a:lnTo>
                    <a:pt x="81" y="17"/>
                  </a:lnTo>
                  <a:lnTo>
                    <a:pt x="69" y="26"/>
                  </a:lnTo>
                  <a:lnTo>
                    <a:pt x="58" y="27"/>
                  </a:lnTo>
                  <a:lnTo>
                    <a:pt x="46" y="17"/>
                  </a:lnTo>
                  <a:lnTo>
                    <a:pt x="36" y="17"/>
                  </a:lnTo>
                  <a:lnTo>
                    <a:pt x="18" y="11"/>
                  </a:lnTo>
                  <a:lnTo>
                    <a:pt x="7" y="0"/>
                  </a:lnTo>
                  <a:lnTo>
                    <a:pt x="0" y="21"/>
                  </a:lnTo>
                  <a:lnTo>
                    <a:pt x="7" y="39"/>
                  </a:lnTo>
                  <a:lnTo>
                    <a:pt x="22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0" y="66"/>
                  </a:lnTo>
                  <a:lnTo>
                    <a:pt x="69" y="72"/>
                  </a:lnTo>
                  <a:lnTo>
                    <a:pt x="76" y="71"/>
                  </a:lnTo>
                  <a:lnTo>
                    <a:pt x="88" y="66"/>
                  </a:lnTo>
                  <a:lnTo>
                    <a:pt x="93" y="57"/>
                  </a:lnTo>
                  <a:lnTo>
                    <a:pt x="91" y="44"/>
                  </a:lnTo>
                  <a:lnTo>
                    <a:pt x="85" y="41"/>
                  </a:lnTo>
                  <a:lnTo>
                    <a:pt x="78" y="56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26" name="Freeform 138"/>
            <p:cNvSpPr>
              <a:spLocks noChangeAspect="1"/>
            </p:cNvSpPr>
            <p:nvPr/>
          </p:nvSpPr>
          <p:spPr bwMode="auto">
            <a:xfrm>
              <a:off x="2954" y="1260"/>
              <a:ext cx="197" cy="187"/>
            </a:xfrm>
            <a:custGeom>
              <a:avLst/>
              <a:gdLst>
                <a:gd name="T0" fmla="*/ 2 w 297"/>
                <a:gd name="T1" fmla="*/ 43 h 293"/>
                <a:gd name="T2" fmla="*/ 11 w 297"/>
                <a:gd name="T3" fmla="*/ 43 h 293"/>
                <a:gd name="T4" fmla="*/ 24 w 297"/>
                <a:gd name="T5" fmla="*/ 49 h 293"/>
                <a:gd name="T6" fmla="*/ 31 w 297"/>
                <a:gd name="T7" fmla="*/ 43 h 293"/>
                <a:gd name="T8" fmla="*/ 35 w 297"/>
                <a:gd name="T9" fmla="*/ 39 h 293"/>
                <a:gd name="T10" fmla="*/ 29 w 297"/>
                <a:gd name="T11" fmla="*/ 36 h 293"/>
                <a:gd name="T12" fmla="*/ 24 w 297"/>
                <a:gd name="T13" fmla="*/ 30 h 293"/>
                <a:gd name="T14" fmla="*/ 14 w 297"/>
                <a:gd name="T15" fmla="*/ 30 h 293"/>
                <a:gd name="T16" fmla="*/ 14 w 297"/>
                <a:gd name="T17" fmla="*/ 19 h 293"/>
                <a:gd name="T18" fmla="*/ 28 w 297"/>
                <a:gd name="T19" fmla="*/ 11 h 293"/>
                <a:gd name="T20" fmla="*/ 40 w 297"/>
                <a:gd name="T21" fmla="*/ 0 h 293"/>
                <a:gd name="T22" fmla="*/ 62 w 297"/>
                <a:gd name="T23" fmla="*/ 23 h 293"/>
                <a:gd name="T24" fmla="*/ 76 w 297"/>
                <a:gd name="T25" fmla="*/ 28 h 293"/>
                <a:gd name="T26" fmla="*/ 93 w 297"/>
                <a:gd name="T27" fmla="*/ 17 h 293"/>
                <a:gd name="T28" fmla="*/ 88 w 297"/>
                <a:gd name="T29" fmla="*/ 34 h 293"/>
                <a:gd name="T30" fmla="*/ 100 w 297"/>
                <a:gd name="T31" fmla="*/ 41 h 293"/>
                <a:gd name="T32" fmla="*/ 125 w 297"/>
                <a:gd name="T33" fmla="*/ 43 h 293"/>
                <a:gd name="T34" fmla="*/ 126 w 297"/>
                <a:gd name="T35" fmla="*/ 54 h 293"/>
                <a:gd name="T36" fmla="*/ 130 w 297"/>
                <a:gd name="T37" fmla="*/ 67 h 293"/>
                <a:gd name="T38" fmla="*/ 117 w 297"/>
                <a:gd name="T39" fmla="*/ 90 h 293"/>
                <a:gd name="T40" fmla="*/ 104 w 297"/>
                <a:gd name="T41" fmla="*/ 89 h 293"/>
                <a:gd name="T42" fmla="*/ 101 w 297"/>
                <a:gd name="T43" fmla="*/ 101 h 293"/>
                <a:gd name="T44" fmla="*/ 111 w 297"/>
                <a:gd name="T45" fmla="*/ 103 h 293"/>
                <a:gd name="T46" fmla="*/ 109 w 297"/>
                <a:gd name="T47" fmla="*/ 108 h 293"/>
                <a:gd name="T48" fmla="*/ 83 w 297"/>
                <a:gd name="T49" fmla="*/ 117 h 293"/>
                <a:gd name="T50" fmla="*/ 76 w 297"/>
                <a:gd name="T51" fmla="*/ 112 h 293"/>
                <a:gd name="T52" fmla="*/ 76 w 297"/>
                <a:gd name="T53" fmla="*/ 101 h 293"/>
                <a:gd name="T54" fmla="*/ 67 w 297"/>
                <a:gd name="T55" fmla="*/ 97 h 293"/>
                <a:gd name="T56" fmla="*/ 65 w 297"/>
                <a:gd name="T57" fmla="*/ 101 h 293"/>
                <a:gd name="T58" fmla="*/ 58 w 297"/>
                <a:gd name="T59" fmla="*/ 107 h 293"/>
                <a:gd name="T60" fmla="*/ 42 w 297"/>
                <a:gd name="T61" fmla="*/ 97 h 293"/>
                <a:gd name="T62" fmla="*/ 32 w 297"/>
                <a:gd name="T63" fmla="*/ 81 h 293"/>
                <a:gd name="T64" fmla="*/ 16 w 297"/>
                <a:gd name="T65" fmla="*/ 71 h 293"/>
                <a:gd name="T66" fmla="*/ 23 w 297"/>
                <a:gd name="T67" fmla="*/ 53 h 293"/>
                <a:gd name="T68" fmla="*/ 15 w 297"/>
                <a:gd name="T69" fmla="*/ 55 h 293"/>
                <a:gd name="T70" fmla="*/ 10 w 297"/>
                <a:gd name="T71" fmla="*/ 58 h 293"/>
                <a:gd name="T72" fmla="*/ 1 w 297"/>
                <a:gd name="T73" fmla="*/ 47 h 2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7" h="293">
                  <a:moveTo>
                    <a:pt x="2" y="116"/>
                  </a:moveTo>
                  <a:lnTo>
                    <a:pt x="5" y="106"/>
                  </a:lnTo>
                  <a:lnTo>
                    <a:pt x="15" y="104"/>
                  </a:lnTo>
                  <a:lnTo>
                    <a:pt x="26" y="107"/>
                  </a:lnTo>
                  <a:lnTo>
                    <a:pt x="36" y="118"/>
                  </a:lnTo>
                  <a:lnTo>
                    <a:pt x="54" y="121"/>
                  </a:lnTo>
                  <a:lnTo>
                    <a:pt x="66" y="116"/>
                  </a:lnTo>
                  <a:lnTo>
                    <a:pt x="69" y="106"/>
                  </a:lnTo>
                  <a:lnTo>
                    <a:pt x="81" y="101"/>
                  </a:lnTo>
                  <a:lnTo>
                    <a:pt x="80" y="95"/>
                  </a:lnTo>
                  <a:lnTo>
                    <a:pt x="74" y="95"/>
                  </a:lnTo>
                  <a:lnTo>
                    <a:pt x="65" y="89"/>
                  </a:lnTo>
                  <a:lnTo>
                    <a:pt x="60" y="83"/>
                  </a:lnTo>
                  <a:lnTo>
                    <a:pt x="54" y="73"/>
                  </a:lnTo>
                  <a:lnTo>
                    <a:pt x="44" y="71"/>
                  </a:lnTo>
                  <a:lnTo>
                    <a:pt x="32" y="73"/>
                  </a:lnTo>
                  <a:lnTo>
                    <a:pt x="33" y="55"/>
                  </a:lnTo>
                  <a:lnTo>
                    <a:pt x="31" y="46"/>
                  </a:lnTo>
                  <a:lnTo>
                    <a:pt x="31" y="18"/>
                  </a:lnTo>
                  <a:lnTo>
                    <a:pt x="63" y="27"/>
                  </a:lnTo>
                  <a:lnTo>
                    <a:pt x="72" y="0"/>
                  </a:lnTo>
                  <a:lnTo>
                    <a:pt x="91" y="0"/>
                  </a:lnTo>
                  <a:lnTo>
                    <a:pt x="119" y="56"/>
                  </a:lnTo>
                  <a:lnTo>
                    <a:pt x="141" y="56"/>
                  </a:lnTo>
                  <a:lnTo>
                    <a:pt x="160" y="69"/>
                  </a:lnTo>
                  <a:lnTo>
                    <a:pt x="174" y="69"/>
                  </a:lnTo>
                  <a:lnTo>
                    <a:pt x="200" y="46"/>
                  </a:lnTo>
                  <a:lnTo>
                    <a:pt x="211" y="42"/>
                  </a:lnTo>
                  <a:lnTo>
                    <a:pt x="211" y="64"/>
                  </a:lnTo>
                  <a:lnTo>
                    <a:pt x="201" y="83"/>
                  </a:lnTo>
                  <a:lnTo>
                    <a:pt x="206" y="93"/>
                  </a:lnTo>
                  <a:lnTo>
                    <a:pt x="227" y="100"/>
                  </a:lnTo>
                  <a:lnTo>
                    <a:pt x="266" y="102"/>
                  </a:lnTo>
                  <a:lnTo>
                    <a:pt x="284" y="107"/>
                  </a:lnTo>
                  <a:lnTo>
                    <a:pt x="284" y="115"/>
                  </a:lnTo>
                  <a:lnTo>
                    <a:pt x="287" y="133"/>
                  </a:lnTo>
                  <a:lnTo>
                    <a:pt x="297" y="157"/>
                  </a:lnTo>
                  <a:lnTo>
                    <a:pt x="296" y="164"/>
                  </a:lnTo>
                  <a:lnTo>
                    <a:pt x="281" y="215"/>
                  </a:lnTo>
                  <a:lnTo>
                    <a:pt x="266" y="221"/>
                  </a:lnTo>
                  <a:lnTo>
                    <a:pt x="246" y="215"/>
                  </a:lnTo>
                  <a:lnTo>
                    <a:pt x="236" y="218"/>
                  </a:lnTo>
                  <a:lnTo>
                    <a:pt x="225" y="236"/>
                  </a:lnTo>
                  <a:lnTo>
                    <a:pt x="230" y="248"/>
                  </a:lnTo>
                  <a:lnTo>
                    <a:pt x="242" y="250"/>
                  </a:lnTo>
                  <a:lnTo>
                    <a:pt x="254" y="253"/>
                  </a:lnTo>
                  <a:lnTo>
                    <a:pt x="255" y="259"/>
                  </a:lnTo>
                  <a:lnTo>
                    <a:pt x="249" y="266"/>
                  </a:lnTo>
                  <a:lnTo>
                    <a:pt x="225" y="293"/>
                  </a:lnTo>
                  <a:lnTo>
                    <a:pt x="188" y="286"/>
                  </a:lnTo>
                  <a:lnTo>
                    <a:pt x="174" y="284"/>
                  </a:lnTo>
                  <a:lnTo>
                    <a:pt x="173" y="274"/>
                  </a:lnTo>
                  <a:lnTo>
                    <a:pt x="173" y="260"/>
                  </a:lnTo>
                  <a:lnTo>
                    <a:pt x="173" y="248"/>
                  </a:lnTo>
                  <a:lnTo>
                    <a:pt x="162" y="244"/>
                  </a:lnTo>
                  <a:lnTo>
                    <a:pt x="152" y="238"/>
                  </a:lnTo>
                  <a:lnTo>
                    <a:pt x="143" y="241"/>
                  </a:lnTo>
                  <a:lnTo>
                    <a:pt x="147" y="248"/>
                  </a:lnTo>
                  <a:lnTo>
                    <a:pt x="147" y="271"/>
                  </a:lnTo>
                  <a:lnTo>
                    <a:pt x="132" y="263"/>
                  </a:lnTo>
                  <a:lnTo>
                    <a:pt x="116" y="251"/>
                  </a:lnTo>
                  <a:lnTo>
                    <a:pt x="96" y="238"/>
                  </a:lnTo>
                  <a:lnTo>
                    <a:pt x="95" y="203"/>
                  </a:lnTo>
                  <a:lnTo>
                    <a:pt x="72" y="199"/>
                  </a:lnTo>
                  <a:lnTo>
                    <a:pt x="49" y="175"/>
                  </a:lnTo>
                  <a:lnTo>
                    <a:pt x="36" y="175"/>
                  </a:lnTo>
                  <a:lnTo>
                    <a:pt x="39" y="149"/>
                  </a:lnTo>
                  <a:lnTo>
                    <a:pt x="51" y="130"/>
                  </a:lnTo>
                  <a:lnTo>
                    <a:pt x="44" y="128"/>
                  </a:lnTo>
                  <a:lnTo>
                    <a:pt x="35" y="134"/>
                  </a:lnTo>
                  <a:lnTo>
                    <a:pt x="26" y="133"/>
                  </a:lnTo>
                  <a:lnTo>
                    <a:pt x="23" y="143"/>
                  </a:lnTo>
                  <a:lnTo>
                    <a:pt x="0" y="137"/>
                  </a:lnTo>
                  <a:lnTo>
                    <a:pt x="2" y="116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7" name="Freeform 139"/>
            <p:cNvSpPr>
              <a:spLocks noChangeAspect="1"/>
            </p:cNvSpPr>
            <p:nvPr/>
          </p:nvSpPr>
          <p:spPr bwMode="auto">
            <a:xfrm>
              <a:off x="1959" y="1397"/>
              <a:ext cx="313" cy="201"/>
            </a:xfrm>
            <a:custGeom>
              <a:avLst/>
              <a:gdLst>
                <a:gd name="T0" fmla="*/ 0 w 474"/>
                <a:gd name="T1" fmla="*/ 100 h 316"/>
                <a:gd name="T2" fmla="*/ 2 w 474"/>
                <a:gd name="T3" fmla="*/ 96 h 316"/>
                <a:gd name="T4" fmla="*/ 14 w 474"/>
                <a:gd name="T5" fmla="*/ 89 h 316"/>
                <a:gd name="T6" fmla="*/ 10 w 474"/>
                <a:gd name="T7" fmla="*/ 80 h 316"/>
                <a:gd name="T8" fmla="*/ 6 w 474"/>
                <a:gd name="T9" fmla="*/ 78 h 316"/>
                <a:gd name="T10" fmla="*/ 0 w 474"/>
                <a:gd name="T11" fmla="*/ 67 h 316"/>
                <a:gd name="T12" fmla="*/ 17 w 474"/>
                <a:gd name="T13" fmla="*/ 68 h 316"/>
                <a:gd name="T14" fmla="*/ 28 w 474"/>
                <a:gd name="T15" fmla="*/ 57 h 316"/>
                <a:gd name="T16" fmla="*/ 30 w 474"/>
                <a:gd name="T17" fmla="*/ 48 h 316"/>
                <a:gd name="T18" fmla="*/ 14 w 474"/>
                <a:gd name="T19" fmla="*/ 24 h 316"/>
                <a:gd name="T20" fmla="*/ 17 w 474"/>
                <a:gd name="T21" fmla="*/ 13 h 316"/>
                <a:gd name="T22" fmla="*/ 28 w 474"/>
                <a:gd name="T23" fmla="*/ 7 h 316"/>
                <a:gd name="T24" fmla="*/ 32 w 474"/>
                <a:gd name="T25" fmla="*/ 2 h 316"/>
                <a:gd name="T26" fmla="*/ 44 w 474"/>
                <a:gd name="T27" fmla="*/ 4 h 316"/>
                <a:gd name="T28" fmla="*/ 56 w 474"/>
                <a:gd name="T29" fmla="*/ 0 h 316"/>
                <a:gd name="T30" fmla="*/ 56 w 474"/>
                <a:gd name="T31" fmla="*/ 11 h 316"/>
                <a:gd name="T32" fmla="*/ 61 w 474"/>
                <a:gd name="T33" fmla="*/ 17 h 316"/>
                <a:gd name="T34" fmla="*/ 71 w 474"/>
                <a:gd name="T35" fmla="*/ 18 h 316"/>
                <a:gd name="T36" fmla="*/ 78 w 474"/>
                <a:gd name="T37" fmla="*/ 24 h 316"/>
                <a:gd name="T38" fmla="*/ 100 w 474"/>
                <a:gd name="T39" fmla="*/ 32 h 316"/>
                <a:gd name="T40" fmla="*/ 133 w 474"/>
                <a:gd name="T41" fmla="*/ 35 h 316"/>
                <a:gd name="T42" fmla="*/ 146 w 474"/>
                <a:gd name="T43" fmla="*/ 38 h 316"/>
                <a:gd name="T44" fmla="*/ 161 w 474"/>
                <a:gd name="T45" fmla="*/ 20 h 316"/>
                <a:gd name="T46" fmla="*/ 184 w 474"/>
                <a:gd name="T47" fmla="*/ 19 h 316"/>
                <a:gd name="T48" fmla="*/ 195 w 474"/>
                <a:gd name="T49" fmla="*/ 24 h 316"/>
                <a:gd name="T50" fmla="*/ 197 w 474"/>
                <a:gd name="T51" fmla="*/ 38 h 316"/>
                <a:gd name="T52" fmla="*/ 207 w 474"/>
                <a:gd name="T53" fmla="*/ 47 h 316"/>
                <a:gd name="T54" fmla="*/ 205 w 474"/>
                <a:gd name="T55" fmla="*/ 52 h 316"/>
                <a:gd name="T56" fmla="*/ 199 w 474"/>
                <a:gd name="T57" fmla="*/ 54 h 316"/>
                <a:gd name="T58" fmla="*/ 178 w 474"/>
                <a:gd name="T59" fmla="*/ 67 h 316"/>
                <a:gd name="T60" fmla="*/ 172 w 474"/>
                <a:gd name="T61" fmla="*/ 74 h 316"/>
                <a:gd name="T62" fmla="*/ 164 w 474"/>
                <a:gd name="T63" fmla="*/ 78 h 316"/>
                <a:gd name="T64" fmla="*/ 164 w 474"/>
                <a:gd name="T65" fmla="*/ 85 h 316"/>
                <a:gd name="T66" fmla="*/ 170 w 474"/>
                <a:gd name="T67" fmla="*/ 87 h 316"/>
                <a:gd name="T68" fmla="*/ 161 w 474"/>
                <a:gd name="T69" fmla="*/ 99 h 316"/>
                <a:gd name="T70" fmla="*/ 135 w 474"/>
                <a:gd name="T71" fmla="*/ 96 h 316"/>
                <a:gd name="T72" fmla="*/ 125 w 474"/>
                <a:gd name="T73" fmla="*/ 117 h 316"/>
                <a:gd name="T74" fmla="*/ 114 w 474"/>
                <a:gd name="T75" fmla="*/ 119 h 316"/>
                <a:gd name="T76" fmla="*/ 102 w 474"/>
                <a:gd name="T77" fmla="*/ 128 h 316"/>
                <a:gd name="T78" fmla="*/ 84 w 474"/>
                <a:gd name="T79" fmla="*/ 119 h 316"/>
                <a:gd name="T80" fmla="*/ 75 w 474"/>
                <a:gd name="T81" fmla="*/ 123 h 316"/>
                <a:gd name="T82" fmla="*/ 74 w 474"/>
                <a:gd name="T83" fmla="*/ 121 h 316"/>
                <a:gd name="T84" fmla="*/ 75 w 474"/>
                <a:gd name="T85" fmla="*/ 113 h 316"/>
                <a:gd name="T86" fmla="*/ 71 w 474"/>
                <a:gd name="T87" fmla="*/ 111 h 316"/>
                <a:gd name="T88" fmla="*/ 59 w 474"/>
                <a:gd name="T89" fmla="*/ 115 h 316"/>
                <a:gd name="T90" fmla="*/ 56 w 474"/>
                <a:gd name="T91" fmla="*/ 121 h 316"/>
                <a:gd name="T92" fmla="*/ 52 w 474"/>
                <a:gd name="T93" fmla="*/ 121 h 316"/>
                <a:gd name="T94" fmla="*/ 46 w 474"/>
                <a:gd name="T95" fmla="*/ 111 h 316"/>
                <a:gd name="T96" fmla="*/ 38 w 474"/>
                <a:gd name="T97" fmla="*/ 119 h 316"/>
                <a:gd name="T98" fmla="*/ 14 w 474"/>
                <a:gd name="T99" fmla="*/ 121 h 316"/>
                <a:gd name="T100" fmla="*/ 10 w 474"/>
                <a:gd name="T101" fmla="*/ 117 h 316"/>
                <a:gd name="T102" fmla="*/ 6 w 474"/>
                <a:gd name="T103" fmla="*/ 119 h 316"/>
                <a:gd name="T104" fmla="*/ 0 w 474"/>
                <a:gd name="T105" fmla="*/ 100 h 3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4" h="316">
                  <a:moveTo>
                    <a:pt x="0" y="248"/>
                  </a:moveTo>
                  <a:lnTo>
                    <a:pt x="4" y="238"/>
                  </a:lnTo>
                  <a:lnTo>
                    <a:pt x="32" y="220"/>
                  </a:lnTo>
                  <a:lnTo>
                    <a:pt x="23" y="197"/>
                  </a:lnTo>
                  <a:lnTo>
                    <a:pt x="14" y="193"/>
                  </a:lnTo>
                  <a:lnTo>
                    <a:pt x="0" y="165"/>
                  </a:lnTo>
                  <a:lnTo>
                    <a:pt x="40" y="169"/>
                  </a:lnTo>
                  <a:lnTo>
                    <a:pt x="63" y="142"/>
                  </a:lnTo>
                  <a:lnTo>
                    <a:pt x="68" y="119"/>
                  </a:lnTo>
                  <a:lnTo>
                    <a:pt x="32" y="59"/>
                  </a:lnTo>
                  <a:lnTo>
                    <a:pt x="40" y="32"/>
                  </a:lnTo>
                  <a:lnTo>
                    <a:pt x="63" y="18"/>
                  </a:lnTo>
                  <a:lnTo>
                    <a:pt x="73" y="4"/>
                  </a:lnTo>
                  <a:lnTo>
                    <a:pt x="100" y="9"/>
                  </a:lnTo>
                  <a:lnTo>
                    <a:pt x="128" y="0"/>
                  </a:lnTo>
                  <a:lnTo>
                    <a:pt x="128" y="27"/>
                  </a:lnTo>
                  <a:lnTo>
                    <a:pt x="141" y="41"/>
                  </a:lnTo>
                  <a:lnTo>
                    <a:pt x="164" y="46"/>
                  </a:lnTo>
                  <a:lnTo>
                    <a:pt x="178" y="59"/>
                  </a:lnTo>
                  <a:lnTo>
                    <a:pt x="228" y="78"/>
                  </a:lnTo>
                  <a:lnTo>
                    <a:pt x="304" y="86"/>
                  </a:lnTo>
                  <a:lnTo>
                    <a:pt x="334" y="95"/>
                  </a:lnTo>
                  <a:lnTo>
                    <a:pt x="369" y="51"/>
                  </a:lnTo>
                  <a:lnTo>
                    <a:pt x="423" y="47"/>
                  </a:lnTo>
                  <a:lnTo>
                    <a:pt x="448" y="59"/>
                  </a:lnTo>
                  <a:lnTo>
                    <a:pt x="453" y="95"/>
                  </a:lnTo>
                  <a:lnTo>
                    <a:pt x="474" y="117"/>
                  </a:lnTo>
                  <a:lnTo>
                    <a:pt x="471" y="128"/>
                  </a:lnTo>
                  <a:lnTo>
                    <a:pt x="457" y="133"/>
                  </a:lnTo>
                  <a:lnTo>
                    <a:pt x="407" y="165"/>
                  </a:lnTo>
                  <a:lnTo>
                    <a:pt x="393" y="184"/>
                  </a:lnTo>
                  <a:lnTo>
                    <a:pt x="375" y="193"/>
                  </a:lnTo>
                  <a:lnTo>
                    <a:pt x="375" y="211"/>
                  </a:lnTo>
                  <a:lnTo>
                    <a:pt x="389" y="215"/>
                  </a:lnTo>
                  <a:lnTo>
                    <a:pt x="370" y="243"/>
                  </a:lnTo>
                  <a:lnTo>
                    <a:pt x="311" y="238"/>
                  </a:lnTo>
                  <a:lnTo>
                    <a:pt x="288" y="289"/>
                  </a:lnTo>
                  <a:lnTo>
                    <a:pt x="260" y="294"/>
                  </a:lnTo>
                  <a:lnTo>
                    <a:pt x="233" y="316"/>
                  </a:lnTo>
                  <a:lnTo>
                    <a:pt x="192" y="294"/>
                  </a:lnTo>
                  <a:lnTo>
                    <a:pt x="173" y="303"/>
                  </a:lnTo>
                  <a:lnTo>
                    <a:pt x="169" y="298"/>
                  </a:lnTo>
                  <a:lnTo>
                    <a:pt x="173" y="279"/>
                  </a:lnTo>
                  <a:lnTo>
                    <a:pt x="164" y="275"/>
                  </a:lnTo>
                  <a:lnTo>
                    <a:pt x="137" y="284"/>
                  </a:lnTo>
                  <a:lnTo>
                    <a:pt x="128" y="298"/>
                  </a:lnTo>
                  <a:lnTo>
                    <a:pt x="119" y="298"/>
                  </a:lnTo>
                  <a:lnTo>
                    <a:pt x="105" y="275"/>
                  </a:lnTo>
                  <a:lnTo>
                    <a:pt x="86" y="294"/>
                  </a:lnTo>
                  <a:lnTo>
                    <a:pt x="32" y="298"/>
                  </a:lnTo>
                  <a:lnTo>
                    <a:pt x="23" y="289"/>
                  </a:lnTo>
                  <a:lnTo>
                    <a:pt x="14" y="294"/>
                  </a:lnTo>
                  <a:lnTo>
                    <a:pt x="0" y="24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8" name="Freeform 140"/>
            <p:cNvSpPr>
              <a:spLocks/>
            </p:cNvSpPr>
            <p:nvPr/>
          </p:nvSpPr>
          <p:spPr bwMode="auto">
            <a:xfrm>
              <a:off x="4131" y="2071"/>
              <a:ext cx="231" cy="188"/>
            </a:xfrm>
            <a:custGeom>
              <a:avLst/>
              <a:gdLst>
                <a:gd name="T0" fmla="*/ 0 w 695"/>
                <a:gd name="T1" fmla="*/ 34 h 590"/>
                <a:gd name="T2" fmla="*/ 1 w 695"/>
                <a:gd name="T3" fmla="*/ 41 h 590"/>
                <a:gd name="T4" fmla="*/ 5 w 695"/>
                <a:gd name="T5" fmla="*/ 41 h 590"/>
                <a:gd name="T6" fmla="*/ 9 w 695"/>
                <a:gd name="T7" fmla="*/ 47 h 590"/>
                <a:gd name="T8" fmla="*/ 12 w 695"/>
                <a:gd name="T9" fmla="*/ 46 h 590"/>
                <a:gd name="T10" fmla="*/ 19 w 695"/>
                <a:gd name="T11" fmla="*/ 38 h 590"/>
                <a:gd name="T12" fmla="*/ 20 w 695"/>
                <a:gd name="T13" fmla="*/ 38 h 590"/>
                <a:gd name="T14" fmla="*/ 25 w 695"/>
                <a:gd name="T15" fmla="*/ 41 h 590"/>
                <a:gd name="T16" fmla="*/ 27 w 695"/>
                <a:gd name="T17" fmla="*/ 47 h 590"/>
                <a:gd name="T18" fmla="*/ 26 w 695"/>
                <a:gd name="T19" fmla="*/ 52 h 590"/>
                <a:gd name="T20" fmla="*/ 27 w 695"/>
                <a:gd name="T21" fmla="*/ 53 h 590"/>
                <a:gd name="T22" fmla="*/ 43 w 695"/>
                <a:gd name="T23" fmla="*/ 52 h 590"/>
                <a:gd name="T24" fmla="*/ 45 w 695"/>
                <a:gd name="T25" fmla="*/ 57 h 590"/>
                <a:gd name="T26" fmla="*/ 52 w 695"/>
                <a:gd name="T27" fmla="*/ 60 h 590"/>
                <a:gd name="T28" fmla="*/ 67 w 695"/>
                <a:gd name="T29" fmla="*/ 40 h 590"/>
                <a:gd name="T30" fmla="*/ 72 w 695"/>
                <a:gd name="T31" fmla="*/ 28 h 590"/>
                <a:gd name="T32" fmla="*/ 77 w 695"/>
                <a:gd name="T33" fmla="*/ 24 h 590"/>
                <a:gd name="T34" fmla="*/ 77 w 695"/>
                <a:gd name="T35" fmla="*/ 20 h 590"/>
                <a:gd name="T36" fmla="*/ 69 w 695"/>
                <a:gd name="T37" fmla="*/ 17 h 590"/>
                <a:gd name="T38" fmla="*/ 63 w 695"/>
                <a:gd name="T39" fmla="*/ 20 h 590"/>
                <a:gd name="T40" fmla="*/ 59 w 695"/>
                <a:gd name="T41" fmla="*/ 20 h 590"/>
                <a:gd name="T42" fmla="*/ 56 w 695"/>
                <a:gd name="T43" fmla="*/ 17 h 590"/>
                <a:gd name="T44" fmla="*/ 54 w 695"/>
                <a:gd name="T45" fmla="*/ 12 h 590"/>
                <a:gd name="T46" fmla="*/ 57 w 695"/>
                <a:gd name="T47" fmla="*/ 9 h 590"/>
                <a:gd name="T48" fmla="*/ 57 w 695"/>
                <a:gd name="T49" fmla="*/ 8 h 590"/>
                <a:gd name="T50" fmla="*/ 56 w 695"/>
                <a:gd name="T51" fmla="*/ 6 h 590"/>
                <a:gd name="T52" fmla="*/ 51 w 695"/>
                <a:gd name="T53" fmla="*/ 9 h 590"/>
                <a:gd name="T54" fmla="*/ 49 w 695"/>
                <a:gd name="T55" fmla="*/ 9 h 590"/>
                <a:gd name="T56" fmla="*/ 51 w 695"/>
                <a:gd name="T57" fmla="*/ 6 h 590"/>
                <a:gd name="T58" fmla="*/ 55 w 695"/>
                <a:gd name="T59" fmla="*/ 4 h 590"/>
                <a:gd name="T60" fmla="*/ 56 w 695"/>
                <a:gd name="T61" fmla="*/ 0 h 590"/>
                <a:gd name="T62" fmla="*/ 34 w 695"/>
                <a:gd name="T63" fmla="*/ 9 h 590"/>
                <a:gd name="T64" fmla="*/ 24 w 695"/>
                <a:gd name="T65" fmla="*/ 19 h 590"/>
                <a:gd name="T66" fmla="*/ 17 w 695"/>
                <a:gd name="T67" fmla="*/ 22 h 590"/>
                <a:gd name="T68" fmla="*/ 13 w 695"/>
                <a:gd name="T69" fmla="*/ 26 h 590"/>
                <a:gd name="T70" fmla="*/ 0 w 695"/>
                <a:gd name="T71" fmla="*/ 34 h 5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95" h="590">
                  <a:moveTo>
                    <a:pt x="0" y="337"/>
                  </a:moveTo>
                  <a:lnTo>
                    <a:pt x="10" y="403"/>
                  </a:lnTo>
                  <a:lnTo>
                    <a:pt x="47" y="403"/>
                  </a:lnTo>
                  <a:lnTo>
                    <a:pt x="77" y="459"/>
                  </a:lnTo>
                  <a:lnTo>
                    <a:pt x="105" y="450"/>
                  </a:lnTo>
                  <a:lnTo>
                    <a:pt x="171" y="374"/>
                  </a:lnTo>
                  <a:lnTo>
                    <a:pt x="181" y="374"/>
                  </a:lnTo>
                  <a:lnTo>
                    <a:pt x="228" y="403"/>
                  </a:lnTo>
                  <a:lnTo>
                    <a:pt x="247" y="459"/>
                  </a:lnTo>
                  <a:lnTo>
                    <a:pt x="239" y="515"/>
                  </a:lnTo>
                  <a:lnTo>
                    <a:pt x="247" y="525"/>
                  </a:lnTo>
                  <a:lnTo>
                    <a:pt x="390" y="515"/>
                  </a:lnTo>
                  <a:lnTo>
                    <a:pt x="409" y="562"/>
                  </a:lnTo>
                  <a:lnTo>
                    <a:pt x="467" y="590"/>
                  </a:lnTo>
                  <a:lnTo>
                    <a:pt x="609" y="393"/>
                  </a:lnTo>
                  <a:lnTo>
                    <a:pt x="656" y="280"/>
                  </a:lnTo>
                  <a:lnTo>
                    <a:pt x="695" y="233"/>
                  </a:lnTo>
                  <a:lnTo>
                    <a:pt x="695" y="196"/>
                  </a:lnTo>
                  <a:lnTo>
                    <a:pt x="629" y="167"/>
                  </a:lnTo>
                  <a:lnTo>
                    <a:pt x="571" y="196"/>
                  </a:lnTo>
                  <a:lnTo>
                    <a:pt x="533" y="196"/>
                  </a:lnTo>
                  <a:lnTo>
                    <a:pt x="503" y="167"/>
                  </a:lnTo>
                  <a:lnTo>
                    <a:pt x="486" y="120"/>
                  </a:lnTo>
                  <a:lnTo>
                    <a:pt x="515" y="92"/>
                  </a:lnTo>
                  <a:lnTo>
                    <a:pt x="515" y="74"/>
                  </a:lnTo>
                  <a:lnTo>
                    <a:pt x="503" y="55"/>
                  </a:lnTo>
                  <a:lnTo>
                    <a:pt x="457" y="92"/>
                  </a:lnTo>
                  <a:lnTo>
                    <a:pt x="438" y="84"/>
                  </a:lnTo>
                  <a:lnTo>
                    <a:pt x="457" y="55"/>
                  </a:lnTo>
                  <a:lnTo>
                    <a:pt x="495" y="45"/>
                  </a:lnTo>
                  <a:lnTo>
                    <a:pt x="503" y="0"/>
                  </a:lnTo>
                  <a:lnTo>
                    <a:pt x="305" y="84"/>
                  </a:lnTo>
                  <a:lnTo>
                    <a:pt x="218" y="186"/>
                  </a:lnTo>
                  <a:lnTo>
                    <a:pt x="153" y="214"/>
                  </a:lnTo>
                  <a:lnTo>
                    <a:pt x="113" y="261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9" name="Freeform 141"/>
            <p:cNvSpPr>
              <a:spLocks/>
            </p:cNvSpPr>
            <p:nvPr/>
          </p:nvSpPr>
          <p:spPr bwMode="auto">
            <a:xfrm>
              <a:off x="3916" y="2313"/>
              <a:ext cx="84" cy="65"/>
            </a:xfrm>
            <a:custGeom>
              <a:avLst/>
              <a:gdLst>
                <a:gd name="T0" fmla="*/ 0 w 258"/>
                <a:gd name="T1" fmla="*/ 17 h 207"/>
                <a:gd name="T2" fmla="*/ 0 w 258"/>
                <a:gd name="T3" fmla="*/ 13 h 207"/>
                <a:gd name="T4" fmla="*/ 3 w 258"/>
                <a:gd name="T5" fmla="*/ 12 h 207"/>
                <a:gd name="T6" fmla="*/ 5 w 258"/>
                <a:gd name="T7" fmla="*/ 6 h 207"/>
                <a:gd name="T8" fmla="*/ 11 w 258"/>
                <a:gd name="T9" fmla="*/ 1 h 207"/>
                <a:gd name="T10" fmla="*/ 18 w 258"/>
                <a:gd name="T11" fmla="*/ 0 h 207"/>
                <a:gd name="T12" fmla="*/ 25 w 258"/>
                <a:gd name="T13" fmla="*/ 1 h 207"/>
                <a:gd name="T14" fmla="*/ 26 w 258"/>
                <a:gd name="T15" fmla="*/ 2 h 207"/>
                <a:gd name="T16" fmla="*/ 25 w 258"/>
                <a:gd name="T17" fmla="*/ 5 h 207"/>
                <a:gd name="T18" fmla="*/ 27 w 258"/>
                <a:gd name="T19" fmla="*/ 7 h 207"/>
                <a:gd name="T20" fmla="*/ 23 w 258"/>
                <a:gd name="T21" fmla="*/ 10 h 207"/>
                <a:gd name="T22" fmla="*/ 20 w 258"/>
                <a:gd name="T23" fmla="*/ 15 h 207"/>
                <a:gd name="T24" fmla="*/ 15 w 258"/>
                <a:gd name="T25" fmla="*/ 17 h 207"/>
                <a:gd name="T26" fmla="*/ 14 w 258"/>
                <a:gd name="T27" fmla="*/ 20 h 207"/>
                <a:gd name="T28" fmla="*/ 3 w 258"/>
                <a:gd name="T29" fmla="*/ 19 h 207"/>
                <a:gd name="T30" fmla="*/ 0 w 258"/>
                <a:gd name="T31" fmla="*/ 17 h 2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8" h="207">
                  <a:moveTo>
                    <a:pt x="0" y="170"/>
                  </a:moveTo>
                  <a:lnTo>
                    <a:pt x="0" y="131"/>
                  </a:lnTo>
                  <a:lnTo>
                    <a:pt x="29" y="123"/>
                  </a:lnTo>
                  <a:lnTo>
                    <a:pt x="47" y="56"/>
                  </a:lnTo>
                  <a:lnTo>
                    <a:pt x="106" y="10"/>
                  </a:lnTo>
                  <a:lnTo>
                    <a:pt x="171" y="0"/>
                  </a:lnTo>
                  <a:lnTo>
                    <a:pt x="239" y="10"/>
                  </a:lnTo>
                  <a:lnTo>
                    <a:pt x="248" y="19"/>
                  </a:lnTo>
                  <a:lnTo>
                    <a:pt x="239" y="47"/>
                  </a:lnTo>
                  <a:lnTo>
                    <a:pt x="258" y="66"/>
                  </a:lnTo>
                  <a:lnTo>
                    <a:pt x="219" y="103"/>
                  </a:lnTo>
                  <a:lnTo>
                    <a:pt x="191" y="150"/>
                  </a:lnTo>
                  <a:lnTo>
                    <a:pt x="144" y="170"/>
                  </a:lnTo>
                  <a:lnTo>
                    <a:pt x="134" y="207"/>
                  </a:lnTo>
                  <a:lnTo>
                    <a:pt x="29" y="197"/>
                  </a:lnTo>
                  <a:lnTo>
                    <a:pt x="0" y="17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0" name="Freeform 142"/>
            <p:cNvSpPr>
              <a:spLocks/>
            </p:cNvSpPr>
            <p:nvPr/>
          </p:nvSpPr>
          <p:spPr bwMode="auto">
            <a:xfrm>
              <a:off x="3947" y="2404"/>
              <a:ext cx="53" cy="33"/>
            </a:xfrm>
            <a:custGeom>
              <a:avLst/>
              <a:gdLst>
                <a:gd name="T0" fmla="*/ 0 w 162"/>
                <a:gd name="T1" fmla="*/ 6 h 102"/>
                <a:gd name="T2" fmla="*/ 2 w 162"/>
                <a:gd name="T3" fmla="*/ 10 h 102"/>
                <a:gd name="T4" fmla="*/ 7 w 162"/>
                <a:gd name="T5" fmla="*/ 8 h 102"/>
                <a:gd name="T6" fmla="*/ 12 w 162"/>
                <a:gd name="T7" fmla="*/ 11 h 102"/>
                <a:gd name="T8" fmla="*/ 17 w 162"/>
                <a:gd name="T9" fmla="*/ 11 h 102"/>
                <a:gd name="T10" fmla="*/ 14 w 162"/>
                <a:gd name="T11" fmla="*/ 6 h 102"/>
                <a:gd name="T12" fmla="*/ 3 w 162"/>
                <a:gd name="T13" fmla="*/ 0 h 102"/>
                <a:gd name="T14" fmla="*/ 0 w 162"/>
                <a:gd name="T15" fmla="*/ 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2" h="102">
                  <a:moveTo>
                    <a:pt x="0" y="55"/>
                  </a:moveTo>
                  <a:lnTo>
                    <a:pt x="19" y="92"/>
                  </a:lnTo>
                  <a:lnTo>
                    <a:pt x="67" y="75"/>
                  </a:lnTo>
                  <a:lnTo>
                    <a:pt x="115" y="102"/>
                  </a:lnTo>
                  <a:lnTo>
                    <a:pt x="162" y="102"/>
                  </a:lnTo>
                  <a:lnTo>
                    <a:pt x="134" y="55"/>
                  </a:lnTo>
                  <a:lnTo>
                    <a:pt x="29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1" name="Freeform 143"/>
            <p:cNvSpPr>
              <a:spLocks noChangeAspect="1"/>
            </p:cNvSpPr>
            <p:nvPr/>
          </p:nvSpPr>
          <p:spPr bwMode="auto">
            <a:xfrm>
              <a:off x="2925" y="1525"/>
              <a:ext cx="333" cy="277"/>
            </a:xfrm>
            <a:custGeom>
              <a:avLst/>
              <a:gdLst>
                <a:gd name="T0" fmla="*/ 0 w 929"/>
                <a:gd name="T1" fmla="*/ 52 h 810"/>
                <a:gd name="T2" fmla="*/ 1 w 929"/>
                <a:gd name="T3" fmla="*/ 55 h 810"/>
                <a:gd name="T4" fmla="*/ 11 w 929"/>
                <a:gd name="T5" fmla="*/ 59 h 810"/>
                <a:gd name="T6" fmla="*/ 13 w 929"/>
                <a:gd name="T7" fmla="*/ 68 h 810"/>
                <a:gd name="T8" fmla="*/ 19 w 929"/>
                <a:gd name="T9" fmla="*/ 72 h 810"/>
                <a:gd name="T10" fmla="*/ 42 w 929"/>
                <a:gd name="T11" fmla="*/ 71 h 810"/>
                <a:gd name="T12" fmla="*/ 47 w 929"/>
                <a:gd name="T13" fmla="*/ 74 h 810"/>
                <a:gd name="T14" fmla="*/ 52 w 929"/>
                <a:gd name="T15" fmla="*/ 73 h 810"/>
                <a:gd name="T16" fmla="*/ 58 w 929"/>
                <a:gd name="T17" fmla="*/ 75 h 810"/>
                <a:gd name="T18" fmla="*/ 62 w 929"/>
                <a:gd name="T19" fmla="*/ 77 h 810"/>
                <a:gd name="T20" fmla="*/ 60 w 929"/>
                <a:gd name="T21" fmla="*/ 82 h 810"/>
                <a:gd name="T22" fmla="*/ 68 w 929"/>
                <a:gd name="T23" fmla="*/ 84 h 810"/>
                <a:gd name="T24" fmla="*/ 72 w 929"/>
                <a:gd name="T25" fmla="*/ 90 h 810"/>
                <a:gd name="T26" fmla="*/ 83 w 929"/>
                <a:gd name="T27" fmla="*/ 95 h 810"/>
                <a:gd name="T28" fmla="*/ 96 w 929"/>
                <a:gd name="T29" fmla="*/ 91 h 810"/>
                <a:gd name="T30" fmla="*/ 104 w 929"/>
                <a:gd name="T31" fmla="*/ 91 h 810"/>
                <a:gd name="T32" fmla="*/ 105 w 929"/>
                <a:gd name="T33" fmla="*/ 87 h 810"/>
                <a:gd name="T34" fmla="*/ 96 w 929"/>
                <a:gd name="T35" fmla="*/ 81 h 810"/>
                <a:gd name="T36" fmla="*/ 99 w 929"/>
                <a:gd name="T37" fmla="*/ 76 h 810"/>
                <a:gd name="T38" fmla="*/ 95 w 929"/>
                <a:gd name="T39" fmla="*/ 72 h 810"/>
                <a:gd name="T40" fmla="*/ 99 w 929"/>
                <a:gd name="T41" fmla="*/ 61 h 810"/>
                <a:gd name="T42" fmla="*/ 101 w 929"/>
                <a:gd name="T43" fmla="*/ 61 h 810"/>
                <a:gd name="T44" fmla="*/ 103 w 929"/>
                <a:gd name="T45" fmla="*/ 65 h 810"/>
                <a:gd name="T46" fmla="*/ 109 w 929"/>
                <a:gd name="T47" fmla="*/ 65 h 810"/>
                <a:gd name="T48" fmla="*/ 110 w 929"/>
                <a:gd name="T49" fmla="*/ 63 h 810"/>
                <a:gd name="T50" fmla="*/ 110 w 929"/>
                <a:gd name="T51" fmla="*/ 48 h 810"/>
                <a:gd name="T52" fmla="*/ 115 w 929"/>
                <a:gd name="T53" fmla="*/ 48 h 810"/>
                <a:gd name="T54" fmla="*/ 118 w 929"/>
                <a:gd name="T55" fmla="*/ 40 h 810"/>
                <a:gd name="T56" fmla="*/ 119 w 929"/>
                <a:gd name="T57" fmla="*/ 31 h 810"/>
                <a:gd name="T58" fmla="*/ 115 w 929"/>
                <a:gd name="T59" fmla="*/ 21 h 810"/>
                <a:gd name="T60" fmla="*/ 108 w 929"/>
                <a:gd name="T61" fmla="*/ 22 h 810"/>
                <a:gd name="T62" fmla="*/ 99 w 929"/>
                <a:gd name="T63" fmla="*/ 18 h 810"/>
                <a:gd name="T64" fmla="*/ 95 w 929"/>
                <a:gd name="T65" fmla="*/ 7 h 810"/>
                <a:gd name="T66" fmla="*/ 91 w 929"/>
                <a:gd name="T67" fmla="*/ 4 h 810"/>
                <a:gd name="T68" fmla="*/ 84 w 929"/>
                <a:gd name="T69" fmla="*/ 3 h 810"/>
                <a:gd name="T70" fmla="*/ 79 w 929"/>
                <a:gd name="T71" fmla="*/ 0 h 810"/>
                <a:gd name="T72" fmla="*/ 73 w 929"/>
                <a:gd name="T73" fmla="*/ 1 h 810"/>
                <a:gd name="T74" fmla="*/ 68 w 929"/>
                <a:gd name="T75" fmla="*/ 6 h 810"/>
                <a:gd name="T76" fmla="*/ 67 w 929"/>
                <a:gd name="T77" fmla="*/ 9 h 810"/>
                <a:gd name="T78" fmla="*/ 60 w 929"/>
                <a:gd name="T79" fmla="*/ 14 h 810"/>
                <a:gd name="T80" fmla="*/ 54 w 929"/>
                <a:gd name="T81" fmla="*/ 13 h 810"/>
                <a:gd name="T82" fmla="*/ 53 w 929"/>
                <a:gd name="T83" fmla="*/ 3 h 810"/>
                <a:gd name="T84" fmla="*/ 46 w 929"/>
                <a:gd name="T85" fmla="*/ 6 h 810"/>
                <a:gd name="T86" fmla="*/ 45 w 929"/>
                <a:gd name="T87" fmla="*/ 12 h 810"/>
                <a:gd name="T88" fmla="*/ 42 w 929"/>
                <a:gd name="T89" fmla="*/ 14 h 810"/>
                <a:gd name="T90" fmla="*/ 37 w 929"/>
                <a:gd name="T91" fmla="*/ 14 h 810"/>
                <a:gd name="T92" fmla="*/ 26 w 929"/>
                <a:gd name="T93" fmla="*/ 26 h 810"/>
                <a:gd name="T94" fmla="*/ 25 w 929"/>
                <a:gd name="T95" fmla="*/ 30 h 810"/>
                <a:gd name="T96" fmla="*/ 23 w 929"/>
                <a:gd name="T97" fmla="*/ 30 h 810"/>
                <a:gd name="T98" fmla="*/ 20 w 929"/>
                <a:gd name="T99" fmla="*/ 25 h 810"/>
                <a:gd name="T100" fmla="*/ 18 w 929"/>
                <a:gd name="T101" fmla="*/ 26 h 810"/>
                <a:gd name="T102" fmla="*/ 18 w 929"/>
                <a:gd name="T103" fmla="*/ 33 h 810"/>
                <a:gd name="T104" fmla="*/ 5 w 929"/>
                <a:gd name="T105" fmla="*/ 49 h 810"/>
                <a:gd name="T106" fmla="*/ 0 w 929"/>
                <a:gd name="T107" fmla="*/ 52 h 8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810">
                  <a:moveTo>
                    <a:pt x="0" y="443"/>
                  </a:moveTo>
                  <a:lnTo>
                    <a:pt x="9" y="469"/>
                  </a:lnTo>
                  <a:lnTo>
                    <a:pt x="85" y="504"/>
                  </a:lnTo>
                  <a:lnTo>
                    <a:pt x="102" y="579"/>
                  </a:lnTo>
                  <a:lnTo>
                    <a:pt x="145" y="614"/>
                  </a:lnTo>
                  <a:lnTo>
                    <a:pt x="325" y="605"/>
                  </a:lnTo>
                  <a:lnTo>
                    <a:pt x="367" y="631"/>
                  </a:lnTo>
                  <a:lnTo>
                    <a:pt x="401" y="622"/>
                  </a:lnTo>
                  <a:lnTo>
                    <a:pt x="452" y="640"/>
                  </a:lnTo>
                  <a:lnTo>
                    <a:pt x="486" y="655"/>
                  </a:lnTo>
                  <a:lnTo>
                    <a:pt x="469" y="698"/>
                  </a:lnTo>
                  <a:lnTo>
                    <a:pt x="529" y="716"/>
                  </a:lnTo>
                  <a:lnTo>
                    <a:pt x="562" y="766"/>
                  </a:lnTo>
                  <a:lnTo>
                    <a:pt x="648" y="810"/>
                  </a:lnTo>
                  <a:lnTo>
                    <a:pt x="750" y="775"/>
                  </a:lnTo>
                  <a:lnTo>
                    <a:pt x="809" y="775"/>
                  </a:lnTo>
                  <a:lnTo>
                    <a:pt x="818" y="740"/>
                  </a:lnTo>
                  <a:lnTo>
                    <a:pt x="750" y="690"/>
                  </a:lnTo>
                  <a:lnTo>
                    <a:pt x="766" y="647"/>
                  </a:lnTo>
                  <a:lnTo>
                    <a:pt x="741" y="614"/>
                  </a:lnTo>
                  <a:lnTo>
                    <a:pt x="766" y="520"/>
                  </a:lnTo>
                  <a:lnTo>
                    <a:pt x="784" y="520"/>
                  </a:lnTo>
                  <a:lnTo>
                    <a:pt x="802" y="554"/>
                  </a:lnTo>
                  <a:lnTo>
                    <a:pt x="844" y="554"/>
                  </a:lnTo>
                  <a:lnTo>
                    <a:pt x="860" y="536"/>
                  </a:lnTo>
                  <a:lnTo>
                    <a:pt x="853" y="410"/>
                  </a:lnTo>
                  <a:lnTo>
                    <a:pt x="895" y="410"/>
                  </a:lnTo>
                  <a:lnTo>
                    <a:pt x="921" y="341"/>
                  </a:lnTo>
                  <a:lnTo>
                    <a:pt x="929" y="264"/>
                  </a:lnTo>
                  <a:lnTo>
                    <a:pt x="895" y="179"/>
                  </a:lnTo>
                  <a:lnTo>
                    <a:pt x="836" y="188"/>
                  </a:lnTo>
                  <a:lnTo>
                    <a:pt x="766" y="154"/>
                  </a:lnTo>
                  <a:lnTo>
                    <a:pt x="741" y="60"/>
                  </a:lnTo>
                  <a:lnTo>
                    <a:pt x="708" y="35"/>
                  </a:lnTo>
                  <a:lnTo>
                    <a:pt x="656" y="26"/>
                  </a:lnTo>
                  <a:lnTo>
                    <a:pt x="613" y="0"/>
                  </a:lnTo>
                  <a:lnTo>
                    <a:pt x="572" y="9"/>
                  </a:lnTo>
                  <a:lnTo>
                    <a:pt x="529" y="52"/>
                  </a:lnTo>
                  <a:lnTo>
                    <a:pt x="519" y="78"/>
                  </a:lnTo>
                  <a:lnTo>
                    <a:pt x="469" y="120"/>
                  </a:lnTo>
                  <a:lnTo>
                    <a:pt x="418" y="111"/>
                  </a:lnTo>
                  <a:lnTo>
                    <a:pt x="409" y="26"/>
                  </a:lnTo>
                  <a:lnTo>
                    <a:pt x="358" y="52"/>
                  </a:lnTo>
                  <a:lnTo>
                    <a:pt x="350" y="102"/>
                  </a:lnTo>
                  <a:lnTo>
                    <a:pt x="325" y="120"/>
                  </a:lnTo>
                  <a:lnTo>
                    <a:pt x="290" y="120"/>
                  </a:lnTo>
                  <a:lnTo>
                    <a:pt x="205" y="221"/>
                  </a:lnTo>
                  <a:lnTo>
                    <a:pt x="197" y="257"/>
                  </a:lnTo>
                  <a:lnTo>
                    <a:pt x="179" y="257"/>
                  </a:lnTo>
                  <a:lnTo>
                    <a:pt x="154" y="215"/>
                  </a:lnTo>
                  <a:lnTo>
                    <a:pt x="137" y="221"/>
                  </a:lnTo>
                  <a:lnTo>
                    <a:pt x="137" y="282"/>
                  </a:lnTo>
                  <a:lnTo>
                    <a:pt x="35" y="418"/>
                  </a:lnTo>
                  <a:lnTo>
                    <a:pt x="0" y="44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2" name="Freeform 144"/>
            <p:cNvSpPr>
              <a:spLocks noChangeAspect="1"/>
            </p:cNvSpPr>
            <p:nvPr/>
          </p:nvSpPr>
          <p:spPr bwMode="auto">
            <a:xfrm>
              <a:off x="2278" y="2845"/>
              <a:ext cx="300" cy="251"/>
            </a:xfrm>
            <a:custGeom>
              <a:avLst/>
              <a:gdLst>
                <a:gd name="T0" fmla="*/ 0 w 835"/>
                <a:gd name="T1" fmla="*/ 28 h 732"/>
                <a:gd name="T2" fmla="*/ 0 w 835"/>
                <a:gd name="T3" fmla="*/ 24 h 732"/>
                <a:gd name="T4" fmla="*/ 9 w 835"/>
                <a:gd name="T5" fmla="*/ 18 h 732"/>
                <a:gd name="T6" fmla="*/ 10 w 835"/>
                <a:gd name="T7" fmla="*/ 11 h 732"/>
                <a:gd name="T8" fmla="*/ 15 w 835"/>
                <a:gd name="T9" fmla="*/ 7 h 732"/>
                <a:gd name="T10" fmla="*/ 40 w 835"/>
                <a:gd name="T11" fmla="*/ 7 h 732"/>
                <a:gd name="T12" fmla="*/ 56 w 835"/>
                <a:gd name="T13" fmla="*/ 1 h 732"/>
                <a:gd name="T14" fmla="*/ 67 w 835"/>
                <a:gd name="T15" fmla="*/ 1 h 732"/>
                <a:gd name="T16" fmla="*/ 73 w 835"/>
                <a:gd name="T17" fmla="*/ 6 h 732"/>
                <a:gd name="T18" fmla="*/ 82 w 835"/>
                <a:gd name="T19" fmla="*/ 6 h 732"/>
                <a:gd name="T20" fmla="*/ 88 w 835"/>
                <a:gd name="T21" fmla="*/ 0 h 732"/>
                <a:gd name="T22" fmla="*/ 96 w 835"/>
                <a:gd name="T23" fmla="*/ 6 h 732"/>
                <a:gd name="T24" fmla="*/ 99 w 835"/>
                <a:gd name="T25" fmla="*/ 3 h 732"/>
                <a:gd name="T26" fmla="*/ 108 w 835"/>
                <a:gd name="T27" fmla="*/ 1 h 732"/>
                <a:gd name="T28" fmla="*/ 106 w 835"/>
                <a:gd name="T29" fmla="*/ 12 h 732"/>
                <a:gd name="T30" fmla="*/ 93 w 835"/>
                <a:gd name="T31" fmla="*/ 13 h 732"/>
                <a:gd name="T32" fmla="*/ 91 w 835"/>
                <a:gd name="T33" fmla="*/ 16 h 732"/>
                <a:gd name="T34" fmla="*/ 92 w 835"/>
                <a:gd name="T35" fmla="*/ 23 h 732"/>
                <a:gd name="T36" fmla="*/ 91 w 835"/>
                <a:gd name="T37" fmla="*/ 25 h 732"/>
                <a:gd name="T38" fmla="*/ 77 w 835"/>
                <a:gd name="T39" fmla="*/ 32 h 732"/>
                <a:gd name="T40" fmla="*/ 69 w 835"/>
                <a:gd name="T41" fmla="*/ 44 h 732"/>
                <a:gd name="T42" fmla="*/ 70 w 835"/>
                <a:gd name="T43" fmla="*/ 46 h 732"/>
                <a:gd name="T44" fmla="*/ 80 w 835"/>
                <a:gd name="T45" fmla="*/ 42 h 732"/>
                <a:gd name="T46" fmla="*/ 83 w 835"/>
                <a:gd name="T47" fmla="*/ 44 h 732"/>
                <a:gd name="T48" fmla="*/ 88 w 835"/>
                <a:gd name="T49" fmla="*/ 54 h 732"/>
                <a:gd name="T50" fmla="*/ 93 w 835"/>
                <a:gd name="T51" fmla="*/ 61 h 732"/>
                <a:gd name="T52" fmla="*/ 83 w 835"/>
                <a:gd name="T53" fmla="*/ 76 h 732"/>
                <a:gd name="T54" fmla="*/ 80 w 835"/>
                <a:gd name="T55" fmla="*/ 73 h 732"/>
                <a:gd name="T56" fmla="*/ 78 w 835"/>
                <a:gd name="T57" fmla="*/ 73 h 732"/>
                <a:gd name="T58" fmla="*/ 80 w 835"/>
                <a:gd name="T59" fmla="*/ 80 h 732"/>
                <a:gd name="T60" fmla="*/ 69 w 835"/>
                <a:gd name="T61" fmla="*/ 86 h 732"/>
                <a:gd name="T62" fmla="*/ 67 w 835"/>
                <a:gd name="T63" fmla="*/ 86 h 732"/>
                <a:gd name="T64" fmla="*/ 58 w 835"/>
                <a:gd name="T65" fmla="*/ 80 h 732"/>
                <a:gd name="T66" fmla="*/ 45 w 835"/>
                <a:gd name="T67" fmla="*/ 74 h 732"/>
                <a:gd name="T68" fmla="*/ 43 w 835"/>
                <a:gd name="T69" fmla="*/ 70 h 732"/>
                <a:gd name="T70" fmla="*/ 35 w 835"/>
                <a:gd name="T71" fmla="*/ 70 h 732"/>
                <a:gd name="T72" fmla="*/ 31 w 835"/>
                <a:gd name="T73" fmla="*/ 68 h 732"/>
                <a:gd name="T74" fmla="*/ 19 w 835"/>
                <a:gd name="T75" fmla="*/ 55 h 732"/>
                <a:gd name="T76" fmla="*/ 15 w 835"/>
                <a:gd name="T77" fmla="*/ 49 h 732"/>
                <a:gd name="T78" fmla="*/ 12 w 835"/>
                <a:gd name="T79" fmla="*/ 47 h 732"/>
                <a:gd name="T80" fmla="*/ 8 w 835"/>
                <a:gd name="T81" fmla="*/ 39 h 732"/>
                <a:gd name="T82" fmla="*/ 8 w 835"/>
                <a:gd name="T83" fmla="*/ 37 h 732"/>
                <a:gd name="T84" fmla="*/ 12 w 835"/>
                <a:gd name="T85" fmla="*/ 38 h 732"/>
                <a:gd name="T86" fmla="*/ 17 w 835"/>
                <a:gd name="T87" fmla="*/ 43 h 732"/>
                <a:gd name="T88" fmla="*/ 21 w 835"/>
                <a:gd name="T89" fmla="*/ 43 h 732"/>
                <a:gd name="T90" fmla="*/ 22 w 835"/>
                <a:gd name="T91" fmla="*/ 40 h 732"/>
                <a:gd name="T92" fmla="*/ 18 w 835"/>
                <a:gd name="T93" fmla="*/ 39 h 732"/>
                <a:gd name="T94" fmla="*/ 17 w 835"/>
                <a:gd name="T95" fmla="*/ 33 h 732"/>
                <a:gd name="T96" fmla="*/ 11 w 835"/>
                <a:gd name="T97" fmla="*/ 31 h 732"/>
                <a:gd name="T98" fmla="*/ 5 w 835"/>
                <a:gd name="T99" fmla="*/ 32 h 732"/>
                <a:gd name="T100" fmla="*/ 0 w 835"/>
                <a:gd name="T101" fmla="*/ 28 h 7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35" h="732">
                  <a:moveTo>
                    <a:pt x="0" y="239"/>
                  </a:moveTo>
                  <a:lnTo>
                    <a:pt x="0" y="205"/>
                  </a:lnTo>
                  <a:lnTo>
                    <a:pt x="68" y="153"/>
                  </a:lnTo>
                  <a:lnTo>
                    <a:pt x="76" y="94"/>
                  </a:lnTo>
                  <a:lnTo>
                    <a:pt x="119" y="60"/>
                  </a:lnTo>
                  <a:lnTo>
                    <a:pt x="306" y="59"/>
                  </a:lnTo>
                  <a:lnTo>
                    <a:pt x="434" y="9"/>
                  </a:lnTo>
                  <a:lnTo>
                    <a:pt x="519" y="12"/>
                  </a:lnTo>
                  <a:lnTo>
                    <a:pt x="562" y="51"/>
                  </a:lnTo>
                  <a:lnTo>
                    <a:pt x="631" y="51"/>
                  </a:lnTo>
                  <a:lnTo>
                    <a:pt x="681" y="0"/>
                  </a:lnTo>
                  <a:lnTo>
                    <a:pt x="741" y="51"/>
                  </a:lnTo>
                  <a:lnTo>
                    <a:pt x="766" y="27"/>
                  </a:lnTo>
                  <a:lnTo>
                    <a:pt x="835" y="9"/>
                  </a:lnTo>
                  <a:lnTo>
                    <a:pt x="818" y="103"/>
                  </a:lnTo>
                  <a:lnTo>
                    <a:pt x="724" y="111"/>
                  </a:lnTo>
                  <a:lnTo>
                    <a:pt x="706" y="136"/>
                  </a:lnTo>
                  <a:lnTo>
                    <a:pt x="715" y="196"/>
                  </a:lnTo>
                  <a:lnTo>
                    <a:pt x="706" y="213"/>
                  </a:lnTo>
                  <a:lnTo>
                    <a:pt x="596" y="273"/>
                  </a:lnTo>
                  <a:lnTo>
                    <a:pt x="536" y="374"/>
                  </a:lnTo>
                  <a:lnTo>
                    <a:pt x="545" y="392"/>
                  </a:lnTo>
                  <a:lnTo>
                    <a:pt x="620" y="357"/>
                  </a:lnTo>
                  <a:lnTo>
                    <a:pt x="647" y="374"/>
                  </a:lnTo>
                  <a:lnTo>
                    <a:pt x="681" y="459"/>
                  </a:lnTo>
                  <a:lnTo>
                    <a:pt x="724" y="519"/>
                  </a:lnTo>
                  <a:lnTo>
                    <a:pt x="647" y="647"/>
                  </a:lnTo>
                  <a:lnTo>
                    <a:pt x="620" y="622"/>
                  </a:lnTo>
                  <a:lnTo>
                    <a:pt x="604" y="622"/>
                  </a:lnTo>
                  <a:lnTo>
                    <a:pt x="620" y="681"/>
                  </a:lnTo>
                  <a:lnTo>
                    <a:pt x="536" y="732"/>
                  </a:lnTo>
                  <a:lnTo>
                    <a:pt x="519" y="732"/>
                  </a:lnTo>
                  <a:lnTo>
                    <a:pt x="451" y="681"/>
                  </a:lnTo>
                  <a:lnTo>
                    <a:pt x="349" y="629"/>
                  </a:lnTo>
                  <a:lnTo>
                    <a:pt x="332" y="596"/>
                  </a:lnTo>
                  <a:lnTo>
                    <a:pt x="272" y="596"/>
                  </a:lnTo>
                  <a:lnTo>
                    <a:pt x="239" y="579"/>
                  </a:lnTo>
                  <a:lnTo>
                    <a:pt x="144" y="467"/>
                  </a:lnTo>
                  <a:lnTo>
                    <a:pt x="119" y="417"/>
                  </a:lnTo>
                  <a:lnTo>
                    <a:pt x="94" y="400"/>
                  </a:lnTo>
                  <a:lnTo>
                    <a:pt x="60" y="332"/>
                  </a:lnTo>
                  <a:lnTo>
                    <a:pt x="60" y="315"/>
                  </a:lnTo>
                  <a:lnTo>
                    <a:pt x="94" y="324"/>
                  </a:lnTo>
                  <a:lnTo>
                    <a:pt x="128" y="366"/>
                  </a:lnTo>
                  <a:lnTo>
                    <a:pt x="161" y="366"/>
                  </a:lnTo>
                  <a:lnTo>
                    <a:pt x="169" y="341"/>
                  </a:lnTo>
                  <a:lnTo>
                    <a:pt x="136" y="332"/>
                  </a:lnTo>
                  <a:lnTo>
                    <a:pt x="128" y="281"/>
                  </a:lnTo>
                  <a:lnTo>
                    <a:pt x="85" y="264"/>
                  </a:lnTo>
                  <a:lnTo>
                    <a:pt x="42" y="273"/>
                  </a:lnTo>
                  <a:lnTo>
                    <a:pt x="0" y="23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69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3" name="Freeform 145"/>
            <p:cNvSpPr>
              <a:spLocks noChangeAspect="1"/>
            </p:cNvSpPr>
            <p:nvPr/>
          </p:nvSpPr>
          <p:spPr bwMode="auto">
            <a:xfrm>
              <a:off x="2068" y="1953"/>
              <a:ext cx="541" cy="359"/>
            </a:xfrm>
            <a:custGeom>
              <a:avLst/>
              <a:gdLst>
                <a:gd name="T0" fmla="*/ 38 w 816"/>
                <a:gd name="T1" fmla="*/ 185 h 566"/>
                <a:gd name="T2" fmla="*/ 24 w 816"/>
                <a:gd name="T3" fmla="*/ 167 h 566"/>
                <a:gd name="T4" fmla="*/ 8 w 816"/>
                <a:gd name="T5" fmla="*/ 141 h 566"/>
                <a:gd name="T6" fmla="*/ 0 w 816"/>
                <a:gd name="T7" fmla="*/ 122 h 566"/>
                <a:gd name="T8" fmla="*/ 38 w 816"/>
                <a:gd name="T9" fmla="*/ 110 h 566"/>
                <a:gd name="T10" fmla="*/ 69 w 816"/>
                <a:gd name="T11" fmla="*/ 101 h 566"/>
                <a:gd name="T12" fmla="*/ 84 w 816"/>
                <a:gd name="T13" fmla="*/ 69 h 566"/>
                <a:gd name="T14" fmla="*/ 78 w 816"/>
                <a:gd name="T15" fmla="*/ 44 h 566"/>
                <a:gd name="T16" fmla="*/ 79 w 816"/>
                <a:gd name="T17" fmla="*/ 23 h 566"/>
                <a:gd name="T18" fmla="*/ 89 w 816"/>
                <a:gd name="T19" fmla="*/ 26 h 566"/>
                <a:gd name="T20" fmla="*/ 123 w 816"/>
                <a:gd name="T21" fmla="*/ 29 h 566"/>
                <a:gd name="T22" fmla="*/ 137 w 816"/>
                <a:gd name="T23" fmla="*/ 30 h 566"/>
                <a:gd name="T24" fmla="*/ 143 w 816"/>
                <a:gd name="T25" fmla="*/ 22 h 566"/>
                <a:gd name="T26" fmla="*/ 153 w 816"/>
                <a:gd name="T27" fmla="*/ 15 h 566"/>
                <a:gd name="T28" fmla="*/ 165 w 816"/>
                <a:gd name="T29" fmla="*/ 10 h 566"/>
                <a:gd name="T30" fmla="*/ 187 w 816"/>
                <a:gd name="T31" fmla="*/ 0 h 566"/>
                <a:gd name="T32" fmla="*/ 207 w 816"/>
                <a:gd name="T33" fmla="*/ 13 h 566"/>
                <a:gd name="T34" fmla="*/ 227 w 816"/>
                <a:gd name="T35" fmla="*/ 33 h 566"/>
                <a:gd name="T36" fmla="*/ 242 w 816"/>
                <a:gd name="T37" fmla="*/ 23 h 566"/>
                <a:gd name="T38" fmla="*/ 259 w 816"/>
                <a:gd name="T39" fmla="*/ 26 h 566"/>
                <a:gd name="T40" fmla="*/ 263 w 816"/>
                <a:gd name="T41" fmla="*/ 39 h 566"/>
                <a:gd name="T42" fmla="*/ 277 w 816"/>
                <a:gd name="T43" fmla="*/ 46 h 566"/>
                <a:gd name="T44" fmla="*/ 297 w 816"/>
                <a:gd name="T45" fmla="*/ 42 h 566"/>
                <a:gd name="T46" fmla="*/ 304 w 816"/>
                <a:gd name="T47" fmla="*/ 57 h 566"/>
                <a:gd name="T48" fmla="*/ 308 w 816"/>
                <a:gd name="T49" fmla="*/ 69 h 566"/>
                <a:gd name="T50" fmla="*/ 316 w 816"/>
                <a:gd name="T51" fmla="*/ 88 h 566"/>
                <a:gd name="T52" fmla="*/ 321 w 816"/>
                <a:gd name="T53" fmla="*/ 114 h 566"/>
                <a:gd name="T54" fmla="*/ 328 w 816"/>
                <a:gd name="T55" fmla="*/ 141 h 566"/>
                <a:gd name="T56" fmla="*/ 334 w 816"/>
                <a:gd name="T57" fmla="*/ 154 h 566"/>
                <a:gd name="T58" fmla="*/ 353 w 816"/>
                <a:gd name="T59" fmla="*/ 169 h 566"/>
                <a:gd name="T60" fmla="*/ 355 w 816"/>
                <a:gd name="T61" fmla="*/ 180 h 566"/>
                <a:gd name="T62" fmla="*/ 345 w 816"/>
                <a:gd name="T63" fmla="*/ 180 h 566"/>
                <a:gd name="T64" fmla="*/ 339 w 816"/>
                <a:gd name="T65" fmla="*/ 184 h 566"/>
                <a:gd name="T66" fmla="*/ 318 w 816"/>
                <a:gd name="T67" fmla="*/ 192 h 566"/>
                <a:gd name="T68" fmla="*/ 306 w 816"/>
                <a:gd name="T69" fmla="*/ 192 h 566"/>
                <a:gd name="T70" fmla="*/ 298 w 816"/>
                <a:gd name="T71" fmla="*/ 209 h 566"/>
                <a:gd name="T72" fmla="*/ 284 w 816"/>
                <a:gd name="T73" fmla="*/ 212 h 566"/>
                <a:gd name="T74" fmla="*/ 268 w 816"/>
                <a:gd name="T75" fmla="*/ 218 h 566"/>
                <a:gd name="T76" fmla="*/ 249 w 816"/>
                <a:gd name="T77" fmla="*/ 218 h 566"/>
                <a:gd name="T78" fmla="*/ 239 w 816"/>
                <a:gd name="T79" fmla="*/ 217 h 566"/>
                <a:gd name="T80" fmla="*/ 227 w 816"/>
                <a:gd name="T81" fmla="*/ 226 h 566"/>
                <a:gd name="T82" fmla="*/ 208 w 816"/>
                <a:gd name="T83" fmla="*/ 221 h 566"/>
                <a:gd name="T84" fmla="*/ 200 w 816"/>
                <a:gd name="T85" fmla="*/ 226 h 566"/>
                <a:gd name="T86" fmla="*/ 191 w 816"/>
                <a:gd name="T87" fmla="*/ 226 h 566"/>
                <a:gd name="T88" fmla="*/ 184 w 816"/>
                <a:gd name="T89" fmla="*/ 224 h 566"/>
                <a:gd name="T90" fmla="*/ 166 w 816"/>
                <a:gd name="T91" fmla="*/ 201 h 566"/>
                <a:gd name="T92" fmla="*/ 152 w 816"/>
                <a:gd name="T93" fmla="*/ 201 h 566"/>
                <a:gd name="T94" fmla="*/ 121 w 816"/>
                <a:gd name="T95" fmla="*/ 198 h 566"/>
                <a:gd name="T96" fmla="*/ 112 w 816"/>
                <a:gd name="T97" fmla="*/ 193 h 566"/>
                <a:gd name="T98" fmla="*/ 107 w 816"/>
                <a:gd name="T99" fmla="*/ 174 h 566"/>
                <a:gd name="T100" fmla="*/ 91 w 816"/>
                <a:gd name="T101" fmla="*/ 170 h 566"/>
                <a:gd name="T102" fmla="*/ 74 w 816"/>
                <a:gd name="T103" fmla="*/ 170 h 566"/>
                <a:gd name="T104" fmla="*/ 60 w 816"/>
                <a:gd name="T105" fmla="*/ 166 h 566"/>
                <a:gd name="T106" fmla="*/ 46 w 816"/>
                <a:gd name="T107" fmla="*/ 193 h 566"/>
                <a:gd name="T108" fmla="*/ 49 w 816"/>
                <a:gd name="T109" fmla="*/ 196 h 5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6" h="566">
                  <a:moveTo>
                    <a:pt x="111" y="487"/>
                  </a:moveTo>
                  <a:lnTo>
                    <a:pt x="88" y="459"/>
                  </a:lnTo>
                  <a:lnTo>
                    <a:pt x="69" y="437"/>
                  </a:lnTo>
                  <a:lnTo>
                    <a:pt x="55" y="416"/>
                  </a:lnTo>
                  <a:lnTo>
                    <a:pt x="45" y="391"/>
                  </a:lnTo>
                  <a:lnTo>
                    <a:pt x="18" y="351"/>
                  </a:lnTo>
                  <a:lnTo>
                    <a:pt x="9" y="337"/>
                  </a:lnTo>
                  <a:lnTo>
                    <a:pt x="0" y="303"/>
                  </a:lnTo>
                  <a:lnTo>
                    <a:pt x="31" y="285"/>
                  </a:lnTo>
                  <a:lnTo>
                    <a:pt x="88" y="275"/>
                  </a:lnTo>
                  <a:lnTo>
                    <a:pt x="129" y="265"/>
                  </a:lnTo>
                  <a:lnTo>
                    <a:pt x="157" y="251"/>
                  </a:lnTo>
                  <a:lnTo>
                    <a:pt x="169" y="224"/>
                  </a:lnTo>
                  <a:lnTo>
                    <a:pt x="190" y="172"/>
                  </a:lnTo>
                  <a:lnTo>
                    <a:pt x="190" y="131"/>
                  </a:lnTo>
                  <a:lnTo>
                    <a:pt x="176" y="110"/>
                  </a:lnTo>
                  <a:lnTo>
                    <a:pt x="167" y="91"/>
                  </a:lnTo>
                  <a:lnTo>
                    <a:pt x="179" y="57"/>
                  </a:lnTo>
                  <a:lnTo>
                    <a:pt x="187" y="62"/>
                  </a:lnTo>
                  <a:lnTo>
                    <a:pt x="202" y="64"/>
                  </a:lnTo>
                  <a:lnTo>
                    <a:pt x="231" y="65"/>
                  </a:lnTo>
                  <a:lnTo>
                    <a:pt x="279" y="72"/>
                  </a:lnTo>
                  <a:lnTo>
                    <a:pt x="294" y="79"/>
                  </a:lnTo>
                  <a:lnTo>
                    <a:pt x="310" y="74"/>
                  </a:lnTo>
                  <a:lnTo>
                    <a:pt x="318" y="67"/>
                  </a:lnTo>
                  <a:lnTo>
                    <a:pt x="325" y="55"/>
                  </a:lnTo>
                  <a:lnTo>
                    <a:pt x="337" y="46"/>
                  </a:lnTo>
                  <a:lnTo>
                    <a:pt x="348" y="36"/>
                  </a:lnTo>
                  <a:lnTo>
                    <a:pt x="358" y="35"/>
                  </a:lnTo>
                  <a:lnTo>
                    <a:pt x="375" y="26"/>
                  </a:lnTo>
                  <a:lnTo>
                    <a:pt x="403" y="14"/>
                  </a:lnTo>
                  <a:lnTo>
                    <a:pt x="425" y="0"/>
                  </a:lnTo>
                  <a:lnTo>
                    <a:pt x="448" y="7"/>
                  </a:lnTo>
                  <a:lnTo>
                    <a:pt x="471" y="31"/>
                  </a:lnTo>
                  <a:lnTo>
                    <a:pt x="485" y="57"/>
                  </a:lnTo>
                  <a:lnTo>
                    <a:pt x="517" y="82"/>
                  </a:lnTo>
                  <a:lnTo>
                    <a:pt x="530" y="65"/>
                  </a:lnTo>
                  <a:lnTo>
                    <a:pt x="551" y="57"/>
                  </a:lnTo>
                  <a:lnTo>
                    <a:pt x="573" y="62"/>
                  </a:lnTo>
                  <a:lnTo>
                    <a:pt x="589" y="64"/>
                  </a:lnTo>
                  <a:lnTo>
                    <a:pt x="592" y="74"/>
                  </a:lnTo>
                  <a:lnTo>
                    <a:pt x="598" y="97"/>
                  </a:lnTo>
                  <a:lnTo>
                    <a:pt x="616" y="112"/>
                  </a:lnTo>
                  <a:lnTo>
                    <a:pt x="630" y="115"/>
                  </a:lnTo>
                  <a:lnTo>
                    <a:pt x="657" y="113"/>
                  </a:lnTo>
                  <a:lnTo>
                    <a:pt x="676" y="104"/>
                  </a:lnTo>
                  <a:lnTo>
                    <a:pt x="688" y="109"/>
                  </a:lnTo>
                  <a:lnTo>
                    <a:pt x="691" y="142"/>
                  </a:lnTo>
                  <a:lnTo>
                    <a:pt x="697" y="148"/>
                  </a:lnTo>
                  <a:lnTo>
                    <a:pt x="702" y="170"/>
                  </a:lnTo>
                  <a:lnTo>
                    <a:pt x="716" y="205"/>
                  </a:lnTo>
                  <a:lnTo>
                    <a:pt x="720" y="218"/>
                  </a:lnTo>
                  <a:lnTo>
                    <a:pt x="706" y="254"/>
                  </a:lnTo>
                  <a:lnTo>
                    <a:pt x="730" y="284"/>
                  </a:lnTo>
                  <a:lnTo>
                    <a:pt x="748" y="318"/>
                  </a:lnTo>
                  <a:lnTo>
                    <a:pt x="747" y="352"/>
                  </a:lnTo>
                  <a:lnTo>
                    <a:pt x="753" y="370"/>
                  </a:lnTo>
                  <a:lnTo>
                    <a:pt x="760" y="383"/>
                  </a:lnTo>
                  <a:lnTo>
                    <a:pt x="781" y="396"/>
                  </a:lnTo>
                  <a:lnTo>
                    <a:pt x="803" y="421"/>
                  </a:lnTo>
                  <a:lnTo>
                    <a:pt x="816" y="440"/>
                  </a:lnTo>
                  <a:lnTo>
                    <a:pt x="808" y="448"/>
                  </a:lnTo>
                  <a:lnTo>
                    <a:pt x="795" y="443"/>
                  </a:lnTo>
                  <a:lnTo>
                    <a:pt x="784" y="448"/>
                  </a:lnTo>
                  <a:lnTo>
                    <a:pt x="780" y="455"/>
                  </a:lnTo>
                  <a:lnTo>
                    <a:pt x="771" y="458"/>
                  </a:lnTo>
                  <a:lnTo>
                    <a:pt x="745" y="472"/>
                  </a:lnTo>
                  <a:lnTo>
                    <a:pt x="723" y="476"/>
                  </a:lnTo>
                  <a:lnTo>
                    <a:pt x="704" y="472"/>
                  </a:lnTo>
                  <a:lnTo>
                    <a:pt x="696" y="478"/>
                  </a:lnTo>
                  <a:lnTo>
                    <a:pt x="694" y="496"/>
                  </a:lnTo>
                  <a:lnTo>
                    <a:pt x="679" y="518"/>
                  </a:lnTo>
                  <a:lnTo>
                    <a:pt x="661" y="527"/>
                  </a:lnTo>
                  <a:lnTo>
                    <a:pt x="647" y="526"/>
                  </a:lnTo>
                  <a:lnTo>
                    <a:pt x="626" y="532"/>
                  </a:lnTo>
                  <a:lnTo>
                    <a:pt x="609" y="540"/>
                  </a:lnTo>
                  <a:lnTo>
                    <a:pt x="585" y="552"/>
                  </a:lnTo>
                  <a:lnTo>
                    <a:pt x="566" y="540"/>
                  </a:lnTo>
                  <a:lnTo>
                    <a:pt x="564" y="535"/>
                  </a:lnTo>
                  <a:lnTo>
                    <a:pt x="544" y="539"/>
                  </a:lnTo>
                  <a:lnTo>
                    <a:pt x="537" y="550"/>
                  </a:lnTo>
                  <a:lnTo>
                    <a:pt x="516" y="561"/>
                  </a:lnTo>
                  <a:lnTo>
                    <a:pt x="505" y="557"/>
                  </a:lnTo>
                  <a:lnTo>
                    <a:pt x="472" y="551"/>
                  </a:lnTo>
                  <a:lnTo>
                    <a:pt x="461" y="552"/>
                  </a:lnTo>
                  <a:lnTo>
                    <a:pt x="454" y="562"/>
                  </a:lnTo>
                  <a:lnTo>
                    <a:pt x="444" y="566"/>
                  </a:lnTo>
                  <a:lnTo>
                    <a:pt x="435" y="563"/>
                  </a:lnTo>
                  <a:lnTo>
                    <a:pt x="427" y="557"/>
                  </a:lnTo>
                  <a:lnTo>
                    <a:pt x="420" y="557"/>
                  </a:lnTo>
                  <a:lnTo>
                    <a:pt x="392" y="530"/>
                  </a:lnTo>
                  <a:lnTo>
                    <a:pt x="378" y="500"/>
                  </a:lnTo>
                  <a:lnTo>
                    <a:pt x="364" y="503"/>
                  </a:lnTo>
                  <a:lnTo>
                    <a:pt x="346" y="499"/>
                  </a:lnTo>
                  <a:lnTo>
                    <a:pt x="297" y="494"/>
                  </a:lnTo>
                  <a:lnTo>
                    <a:pt x="274" y="492"/>
                  </a:lnTo>
                  <a:lnTo>
                    <a:pt x="264" y="491"/>
                  </a:lnTo>
                  <a:lnTo>
                    <a:pt x="255" y="479"/>
                  </a:lnTo>
                  <a:lnTo>
                    <a:pt x="246" y="464"/>
                  </a:lnTo>
                  <a:lnTo>
                    <a:pt x="244" y="434"/>
                  </a:lnTo>
                  <a:lnTo>
                    <a:pt x="231" y="425"/>
                  </a:lnTo>
                  <a:lnTo>
                    <a:pt x="208" y="422"/>
                  </a:lnTo>
                  <a:lnTo>
                    <a:pt x="186" y="408"/>
                  </a:lnTo>
                  <a:lnTo>
                    <a:pt x="169" y="423"/>
                  </a:lnTo>
                  <a:lnTo>
                    <a:pt x="141" y="410"/>
                  </a:lnTo>
                  <a:lnTo>
                    <a:pt x="136" y="413"/>
                  </a:lnTo>
                  <a:lnTo>
                    <a:pt x="130" y="449"/>
                  </a:lnTo>
                  <a:lnTo>
                    <a:pt x="106" y="481"/>
                  </a:lnTo>
                  <a:lnTo>
                    <a:pt x="100" y="471"/>
                  </a:lnTo>
                  <a:lnTo>
                    <a:pt x="111" y="487"/>
                  </a:lnTo>
                  <a:close/>
                </a:path>
              </a:pathLst>
            </a:custGeom>
            <a:solidFill>
              <a:srgbClr val="FA852E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4" name="Freeform 146"/>
            <p:cNvSpPr>
              <a:spLocks noChangeAspect="1"/>
            </p:cNvSpPr>
            <p:nvPr/>
          </p:nvSpPr>
          <p:spPr bwMode="auto">
            <a:xfrm>
              <a:off x="2113" y="2212"/>
              <a:ext cx="563" cy="377"/>
            </a:xfrm>
            <a:custGeom>
              <a:avLst/>
              <a:gdLst>
                <a:gd name="T0" fmla="*/ 15 w 1576"/>
                <a:gd name="T1" fmla="*/ 8 h 1102"/>
                <a:gd name="T2" fmla="*/ 23 w 1576"/>
                <a:gd name="T3" fmla="*/ 3 h 1102"/>
                <a:gd name="T4" fmla="*/ 31 w 1576"/>
                <a:gd name="T5" fmla="*/ 2 h 1102"/>
                <a:gd name="T6" fmla="*/ 42 w 1576"/>
                <a:gd name="T7" fmla="*/ 13 h 1102"/>
                <a:gd name="T8" fmla="*/ 54 w 1576"/>
                <a:gd name="T9" fmla="*/ 18 h 1102"/>
                <a:gd name="T10" fmla="*/ 70 w 1576"/>
                <a:gd name="T11" fmla="*/ 20 h 1102"/>
                <a:gd name="T12" fmla="*/ 77 w 1576"/>
                <a:gd name="T13" fmla="*/ 27 h 1102"/>
                <a:gd name="T14" fmla="*/ 88 w 1576"/>
                <a:gd name="T15" fmla="*/ 35 h 1102"/>
                <a:gd name="T16" fmla="*/ 105 w 1576"/>
                <a:gd name="T17" fmla="*/ 33 h 1102"/>
                <a:gd name="T18" fmla="*/ 117 w 1576"/>
                <a:gd name="T19" fmla="*/ 27 h 1102"/>
                <a:gd name="T20" fmla="*/ 129 w 1576"/>
                <a:gd name="T21" fmla="*/ 28 h 1102"/>
                <a:gd name="T22" fmla="*/ 140 w 1576"/>
                <a:gd name="T23" fmla="*/ 25 h 1102"/>
                <a:gd name="T24" fmla="*/ 148 w 1576"/>
                <a:gd name="T25" fmla="*/ 18 h 1102"/>
                <a:gd name="T26" fmla="*/ 158 w 1576"/>
                <a:gd name="T27" fmla="*/ 14 h 1102"/>
                <a:gd name="T28" fmla="*/ 171 w 1576"/>
                <a:gd name="T29" fmla="*/ 7 h 1102"/>
                <a:gd name="T30" fmla="*/ 184 w 1576"/>
                <a:gd name="T31" fmla="*/ 7 h 1102"/>
                <a:gd name="T32" fmla="*/ 198 w 1576"/>
                <a:gd name="T33" fmla="*/ 4 h 1102"/>
                <a:gd name="T34" fmla="*/ 198 w 1576"/>
                <a:gd name="T35" fmla="*/ 13 h 1102"/>
                <a:gd name="T36" fmla="*/ 198 w 1576"/>
                <a:gd name="T37" fmla="*/ 27 h 1102"/>
                <a:gd name="T38" fmla="*/ 183 w 1576"/>
                <a:gd name="T39" fmla="*/ 37 h 1102"/>
                <a:gd name="T40" fmla="*/ 182 w 1576"/>
                <a:gd name="T41" fmla="*/ 45 h 1102"/>
                <a:gd name="T42" fmla="*/ 178 w 1576"/>
                <a:gd name="T43" fmla="*/ 63 h 1102"/>
                <a:gd name="T44" fmla="*/ 173 w 1576"/>
                <a:gd name="T45" fmla="*/ 69 h 1102"/>
                <a:gd name="T46" fmla="*/ 162 w 1576"/>
                <a:gd name="T47" fmla="*/ 66 h 1102"/>
                <a:gd name="T48" fmla="*/ 153 w 1576"/>
                <a:gd name="T49" fmla="*/ 77 h 1102"/>
                <a:gd name="T50" fmla="*/ 129 w 1576"/>
                <a:gd name="T51" fmla="*/ 89 h 1102"/>
                <a:gd name="T52" fmla="*/ 129 w 1576"/>
                <a:gd name="T53" fmla="*/ 106 h 1102"/>
                <a:gd name="T54" fmla="*/ 123 w 1576"/>
                <a:gd name="T55" fmla="*/ 120 h 1102"/>
                <a:gd name="T56" fmla="*/ 114 w 1576"/>
                <a:gd name="T57" fmla="*/ 116 h 1102"/>
                <a:gd name="T58" fmla="*/ 100 w 1576"/>
                <a:gd name="T59" fmla="*/ 125 h 1102"/>
                <a:gd name="T60" fmla="*/ 88 w 1576"/>
                <a:gd name="T61" fmla="*/ 128 h 1102"/>
                <a:gd name="T62" fmla="*/ 75 w 1576"/>
                <a:gd name="T63" fmla="*/ 124 h 1102"/>
                <a:gd name="T64" fmla="*/ 61 w 1576"/>
                <a:gd name="T65" fmla="*/ 121 h 1102"/>
                <a:gd name="T66" fmla="*/ 48 w 1576"/>
                <a:gd name="T67" fmla="*/ 112 h 1102"/>
                <a:gd name="T68" fmla="*/ 31 w 1576"/>
                <a:gd name="T69" fmla="*/ 108 h 1102"/>
                <a:gd name="T70" fmla="*/ 18 w 1576"/>
                <a:gd name="T71" fmla="*/ 104 h 1102"/>
                <a:gd name="T72" fmla="*/ 7 w 1576"/>
                <a:gd name="T73" fmla="*/ 92 h 1102"/>
                <a:gd name="T74" fmla="*/ 0 w 1576"/>
                <a:gd name="T75" fmla="*/ 75 h 1102"/>
                <a:gd name="T76" fmla="*/ 5 w 1576"/>
                <a:gd name="T77" fmla="*/ 58 h 1102"/>
                <a:gd name="T78" fmla="*/ 20 w 1576"/>
                <a:gd name="T79" fmla="*/ 46 h 1102"/>
                <a:gd name="T80" fmla="*/ 24 w 1576"/>
                <a:gd name="T81" fmla="*/ 27 h 1102"/>
                <a:gd name="T82" fmla="*/ 13 w 1576"/>
                <a:gd name="T83" fmla="*/ 19 h 1102"/>
                <a:gd name="T84" fmla="*/ 10 w 1576"/>
                <a:gd name="T85" fmla="*/ 15 h 1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76" h="1102">
                  <a:moveTo>
                    <a:pt x="75" y="128"/>
                  </a:moveTo>
                  <a:lnTo>
                    <a:pt x="88" y="106"/>
                  </a:lnTo>
                  <a:lnTo>
                    <a:pt x="115" y="67"/>
                  </a:lnTo>
                  <a:lnTo>
                    <a:pt x="119" y="27"/>
                  </a:lnTo>
                  <a:lnTo>
                    <a:pt x="128" y="0"/>
                  </a:lnTo>
                  <a:lnTo>
                    <a:pt x="176" y="23"/>
                  </a:lnTo>
                  <a:lnTo>
                    <a:pt x="203" y="14"/>
                  </a:lnTo>
                  <a:lnTo>
                    <a:pt x="216" y="0"/>
                  </a:lnTo>
                  <a:lnTo>
                    <a:pt x="247" y="18"/>
                  </a:lnTo>
                  <a:lnTo>
                    <a:pt x="300" y="27"/>
                  </a:lnTo>
                  <a:lnTo>
                    <a:pt x="322" y="44"/>
                  </a:lnTo>
                  <a:lnTo>
                    <a:pt x="331" y="115"/>
                  </a:lnTo>
                  <a:lnTo>
                    <a:pt x="350" y="145"/>
                  </a:lnTo>
                  <a:lnTo>
                    <a:pt x="384" y="159"/>
                  </a:lnTo>
                  <a:lnTo>
                    <a:pt x="419" y="155"/>
                  </a:lnTo>
                  <a:lnTo>
                    <a:pt x="455" y="163"/>
                  </a:lnTo>
                  <a:lnTo>
                    <a:pt x="512" y="162"/>
                  </a:lnTo>
                  <a:lnTo>
                    <a:pt x="548" y="172"/>
                  </a:lnTo>
                  <a:lnTo>
                    <a:pt x="574" y="172"/>
                  </a:lnTo>
                  <a:lnTo>
                    <a:pt x="592" y="199"/>
                  </a:lnTo>
                  <a:lnTo>
                    <a:pt x="605" y="234"/>
                  </a:lnTo>
                  <a:lnTo>
                    <a:pt x="636" y="261"/>
                  </a:lnTo>
                  <a:lnTo>
                    <a:pt x="671" y="279"/>
                  </a:lnTo>
                  <a:lnTo>
                    <a:pt x="688" y="300"/>
                  </a:lnTo>
                  <a:lnTo>
                    <a:pt x="720" y="270"/>
                  </a:lnTo>
                  <a:lnTo>
                    <a:pt x="750" y="265"/>
                  </a:lnTo>
                  <a:lnTo>
                    <a:pt x="825" y="279"/>
                  </a:lnTo>
                  <a:lnTo>
                    <a:pt x="857" y="270"/>
                  </a:lnTo>
                  <a:lnTo>
                    <a:pt x="884" y="243"/>
                  </a:lnTo>
                  <a:lnTo>
                    <a:pt x="914" y="234"/>
                  </a:lnTo>
                  <a:lnTo>
                    <a:pt x="953" y="270"/>
                  </a:lnTo>
                  <a:lnTo>
                    <a:pt x="996" y="246"/>
                  </a:lnTo>
                  <a:lnTo>
                    <a:pt x="1007" y="238"/>
                  </a:lnTo>
                  <a:lnTo>
                    <a:pt x="1038" y="225"/>
                  </a:lnTo>
                  <a:lnTo>
                    <a:pt x="1073" y="212"/>
                  </a:lnTo>
                  <a:lnTo>
                    <a:pt x="1099" y="217"/>
                  </a:lnTo>
                  <a:lnTo>
                    <a:pt x="1133" y="199"/>
                  </a:lnTo>
                  <a:lnTo>
                    <a:pt x="1149" y="181"/>
                  </a:lnTo>
                  <a:lnTo>
                    <a:pt x="1161" y="159"/>
                  </a:lnTo>
                  <a:lnTo>
                    <a:pt x="1161" y="128"/>
                  </a:lnTo>
                  <a:lnTo>
                    <a:pt x="1183" y="115"/>
                  </a:lnTo>
                  <a:lnTo>
                    <a:pt x="1241" y="119"/>
                  </a:lnTo>
                  <a:lnTo>
                    <a:pt x="1281" y="101"/>
                  </a:lnTo>
                  <a:lnTo>
                    <a:pt x="1316" y="80"/>
                  </a:lnTo>
                  <a:lnTo>
                    <a:pt x="1338" y="58"/>
                  </a:lnTo>
                  <a:lnTo>
                    <a:pt x="1369" y="67"/>
                  </a:lnTo>
                  <a:lnTo>
                    <a:pt x="1405" y="58"/>
                  </a:lnTo>
                  <a:lnTo>
                    <a:pt x="1444" y="58"/>
                  </a:lnTo>
                  <a:lnTo>
                    <a:pt x="1480" y="49"/>
                  </a:lnTo>
                  <a:lnTo>
                    <a:pt x="1524" y="40"/>
                  </a:lnTo>
                  <a:lnTo>
                    <a:pt x="1555" y="35"/>
                  </a:lnTo>
                  <a:lnTo>
                    <a:pt x="1576" y="35"/>
                  </a:lnTo>
                  <a:lnTo>
                    <a:pt x="1567" y="76"/>
                  </a:lnTo>
                  <a:lnTo>
                    <a:pt x="1555" y="115"/>
                  </a:lnTo>
                  <a:lnTo>
                    <a:pt x="1555" y="151"/>
                  </a:lnTo>
                  <a:lnTo>
                    <a:pt x="1555" y="177"/>
                  </a:lnTo>
                  <a:lnTo>
                    <a:pt x="1551" y="229"/>
                  </a:lnTo>
                  <a:lnTo>
                    <a:pt x="1501" y="252"/>
                  </a:lnTo>
                  <a:lnTo>
                    <a:pt x="1457" y="274"/>
                  </a:lnTo>
                  <a:lnTo>
                    <a:pt x="1430" y="313"/>
                  </a:lnTo>
                  <a:lnTo>
                    <a:pt x="1418" y="322"/>
                  </a:lnTo>
                  <a:lnTo>
                    <a:pt x="1396" y="331"/>
                  </a:lnTo>
                  <a:lnTo>
                    <a:pt x="1426" y="384"/>
                  </a:lnTo>
                  <a:lnTo>
                    <a:pt x="1405" y="446"/>
                  </a:lnTo>
                  <a:lnTo>
                    <a:pt x="1378" y="485"/>
                  </a:lnTo>
                  <a:lnTo>
                    <a:pt x="1393" y="539"/>
                  </a:lnTo>
                  <a:lnTo>
                    <a:pt x="1405" y="564"/>
                  </a:lnTo>
                  <a:lnTo>
                    <a:pt x="1422" y="578"/>
                  </a:lnTo>
                  <a:lnTo>
                    <a:pt x="1355" y="591"/>
                  </a:lnTo>
                  <a:lnTo>
                    <a:pt x="1346" y="584"/>
                  </a:lnTo>
                  <a:lnTo>
                    <a:pt x="1298" y="556"/>
                  </a:lnTo>
                  <a:lnTo>
                    <a:pt x="1268" y="560"/>
                  </a:lnTo>
                  <a:lnTo>
                    <a:pt x="1241" y="564"/>
                  </a:lnTo>
                  <a:lnTo>
                    <a:pt x="1236" y="613"/>
                  </a:lnTo>
                  <a:lnTo>
                    <a:pt x="1197" y="658"/>
                  </a:lnTo>
                  <a:lnTo>
                    <a:pt x="1161" y="683"/>
                  </a:lnTo>
                  <a:lnTo>
                    <a:pt x="1113" y="717"/>
                  </a:lnTo>
                  <a:lnTo>
                    <a:pt x="1012" y="762"/>
                  </a:lnTo>
                  <a:lnTo>
                    <a:pt x="1003" y="825"/>
                  </a:lnTo>
                  <a:lnTo>
                    <a:pt x="1012" y="850"/>
                  </a:lnTo>
                  <a:lnTo>
                    <a:pt x="1012" y="904"/>
                  </a:lnTo>
                  <a:lnTo>
                    <a:pt x="1003" y="966"/>
                  </a:lnTo>
                  <a:lnTo>
                    <a:pt x="980" y="1010"/>
                  </a:lnTo>
                  <a:lnTo>
                    <a:pt x="962" y="1028"/>
                  </a:lnTo>
                  <a:lnTo>
                    <a:pt x="879" y="1028"/>
                  </a:lnTo>
                  <a:lnTo>
                    <a:pt x="879" y="1005"/>
                  </a:lnTo>
                  <a:lnTo>
                    <a:pt x="892" y="992"/>
                  </a:lnTo>
                  <a:lnTo>
                    <a:pt x="857" y="978"/>
                  </a:lnTo>
                  <a:lnTo>
                    <a:pt x="817" y="996"/>
                  </a:lnTo>
                  <a:lnTo>
                    <a:pt x="786" y="1071"/>
                  </a:lnTo>
                  <a:lnTo>
                    <a:pt x="773" y="1085"/>
                  </a:lnTo>
                  <a:lnTo>
                    <a:pt x="733" y="1076"/>
                  </a:lnTo>
                  <a:lnTo>
                    <a:pt x="688" y="1089"/>
                  </a:lnTo>
                  <a:lnTo>
                    <a:pt x="654" y="1102"/>
                  </a:lnTo>
                  <a:lnTo>
                    <a:pt x="627" y="1080"/>
                  </a:lnTo>
                  <a:lnTo>
                    <a:pt x="592" y="1062"/>
                  </a:lnTo>
                  <a:lnTo>
                    <a:pt x="556" y="1044"/>
                  </a:lnTo>
                  <a:lnTo>
                    <a:pt x="534" y="1019"/>
                  </a:lnTo>
                  <a:lnTo>
                    <a:pt x="477" y="1037"/>
                  </a:lnTo>
                  <a:lnTo>
                    <a:pt x="428" y="1037"/>
                  </a:lnTo>
                  <a:lnTo>
                    <a:pt x="389" y="970"/>
                  </a:lnTo>
                  <a:lnTo>
                    <a:pt x="375" y="960"/>
                  </a:lnTo>
                  <a:lnTo>
                    <a:pt x="331" y="943"/>
                  </a:lnTo>
                  <a:lnTo>
                    <a:pt x="304" y="961"/>
                  </a:lnTo>
                  <a:lnTo>
                    <a:pt x="247" y="926"/>
                  </a:lnTo>
                  <a:lnTo>
                    <a:pt x="225" y="900"/>
                  </a:lnTo>
                  <a:lnTo>
                    <a:pt x="181" y="900"/>
                  </a:lnTo>
                  <a:lnTo>
                    <a:pt x="142" y="886"/>
                  </a:lnTo>
                  <a:lnTo>
                    <a:pt x="88" y="873"/>
                  </a:lnTo>
                  <a:lnTo>
                    <a:pt x="57" y="820"/>
                  </a:lnTo>
                  <a:lnTo>
                    <a:pt x="57" y="789"/>
                  </a:lnTo>
                  <a:lnTo>
                    <a:pt x="35" y="736"/>
                  </a:lnTo>
                  <a:lnTo>
                    <a:pt x="5" y="701"/>
                  </a:lnTo>
                  <a:lnTo>
                    <a:pt x="0" y="644"/>
                  </a:lnTo>
                  <a:lnTo>
                    <a:pt x="5" y="564"/>
                  </a:lnTo>
                  <a:lnTo>
                    <a:pt x="12" y="534"/>
                  </a:lnTo>
                  <a:lnTo>
                    <a:pt x="35" y="494"/>
                  </a:lnTo>
                  <a:lnTo>
                    <a:pt x="75" y="455"/>
                  </a:lnTo>
                  <a:lnTo>
                    <a:pt x="124" y="419"/>
                  </a:lnTo>
                  <a:lnTo>
                    <a:pt x="154" y="393"/>
                  </a:lnTo>
                  <a:lnTo>
                    <a:pt x="149" y="357"/>
                  </a:lnTo>
                  <a:lnTo>
                    <a:pt x="154" y="309"/>
                  </a:lnTo>
                  <a:lnTo>
                    <a:pt x="185" y="234"/>
                  </a:lnTo>
                  <a:lnTo>
                    <a:pt x="185" y="194"/>
                  </a:lnTo>
                  <a:lnTo>
                    <a:pt x="149" y="168"/>
                  </a:lnTo>
                  <a:lnTo>
                    <a:pt x="97" y="163"/>
                  </a:lnTo>
                  <a:lnTo>
                    <a:pt x="79" y="155"/>
                  </a:lnTo>
                  <a:lnTo>
                    <a:pt x="75" y="137"/>
                  </a:lnTo>
                  <a:lnTo>
                    <a:pt x="75" y="128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5" name="Freeform 147"/>
            <p:cNvSpPr>
              <a:spLocks noChangeAspect="1"/>
            </p:cNvSpPr>
            <p:nvPr/>
          </p:nvSpPr>
          <p:spPr bwMode="auto">
            <a:xfrm>
              <a:off x="2059" y="2518"/>
              <a:ext cx="298" cy="355"/>
            </a:xfrm>
            <a:custGeom>
              <a:avLst/>
              <a:gdLst>
                <a:gd name="T0" fmla="*/ 84 w 830"/>
                <a:gd name="T1" fmla="*/ 120 h 1039"/>
                <a:gd name="T2" fmla="*/ 88 w 830"/>
                <a:gd name="T3" fmla="*/ 115 h 1039"/>
                <a:gd name="T4" fmla="*/ 89 w 830"/>
                <a:gd name="T5" fmla="*/ 100 h 1039"/>
                <a:gd name="T6" fmla="*/ 91 w 830"/>
                <a:gd name="T7" fmla="*/ 85 h 1039"/>
                <a:gd name="T8" fmla="*/ 92 w 830"/>
                <a:gd name="T9" fmla="*/ 74 h 1039"/>
                <a:gd name="T10" fmla="*/ 89 w 830"/>
                <a:gd name="T11" fmla="*/ 63 h 1039"/>
                <a:gd name="T12" fmla="*/ 86 w 830"/>
                <a:gd name="T13" fmla="*/ 56 h 1039"/>
                <a:gd name="T14" fmla="*/ 79 w 830"/>
                <a:gd name="T15" fmla="*/ 50 h 1039"/>
                <a:gd name="T16" fmla="*/ 81 w 830"/>
                <a:gd name="T17" fmla="*/ 42 h 1039"/>
                <a:gd name="T18" fmla="*/ 90 w 830"/>
                <a:gd name="T19" fmla="*/ 35 h 1039"/>
                <a:gd name="T20" fmla="*/ 98 w 830"/>
                <a:gd name="T21" fmla="*/ 37 h 1039"/>
                <a:gd name="T22" fmla="*/ 107 w 830"/>
                <a:gd name="T23" fmla="*/ 28 h 1039"/>
                <a:gd name="T24" fmla="*/ 91 w 830"/>
                <a:gd name="T25" fmla="*/ 18 h 1039"/>
                <a:gd name="T26" fmla="*/ 79 w 830"/>
                <a:gd name="T27" fmla="*/ 16 h 1039"/>
                <a:gd name="T28" fmla="*/ 72 w 830"/>
                <a:gd name="T29" fmla="*/ 13 h 1039"/>
                <a:gd name="T30" fmla="*/ 62 w 830"/>
                <a:gd name="T31" fmla="*/ 5 h 1039"/>
                <a:gd name="T32" fmla="*/ 56 w 830"/>
                <a:gd name="T33" fmla="*/ 6 h 1039"/>
                <a:gd name="T34" fmla="*/ 43 w 830"/>
                <a:gd name="T35" fmla="*/ 0 h 1039"/>
                <a:gd name="T36" fmla="*/ 37 w 830"/>
                <a:gd name="T37" fmla="*/ 5 h 1039"/>
                <a:gd name="T38" fmla="*/ 22 w 830"/>
                <a:gd name="T39" fmla="*/ 11 h 1039"/>
                <a:gd name="T40" fmla="*/ 15 w 830"/>
                <a:gd name="T41" fmla="*/ 20 h 1039"/>
                <a:gd name="T42" fmla="*/ 11 w 830"/>
                <a:gd name="T43" fmla="*/ 32 h 1039"/>
                <a:gd name="T44" fmla="*/ 6 w 830"/>
                <a:gd name="T45" fmla="*/ 43 h 1039"/>
                <a:gd name="T46" fmla="*/ 0 w 830"/>
                <a:gd name="T47" fmla="*/ 55 h 1039"/>
                <a:gd name="T48" fmla="*/ 1 w 830"/>
                <a:gd name="T49" fmla="*/ 73 h 1039"/>
                <a:gd name="T50" fmla="*/ 6 w 830"/>
                <a:gd name="T51" fmla="*/ 90 h 1039"/>
                <a:gd name="T52" fmla="*/ 29 w 830"/>
                <a:gd name="T53" fmla="*/ 85 h 1039"/>
                <a:gd name="T54" fmla="*/ 31 w 830"/>
                <a:gd name="T55" fmla="*/ 85 h 1039"/>
                <a:gd name="T56" fmla="*/ 38 w 830"/>
                <a:gd name="T57" fmla="*/ 91 h 1039"/>
                <a:gd name="T58" fmla="*/ 45 w 830"/>
                <a:gd name="T59" fmla="*/ 89 h 1039"/>
                <a:gd name="T60" fmla="*/ 46 w 830"/>
                <a:gd name="T61" fmla="*/ 84 h 1039"/>
                <a:gd name="T62" fmla="*/ 52 w 830"/>
                <a:gd name="T63" fmla="*/ 92 h 1039"/>
                <a:gd name="T64" fmla="*/ 61 w 830"/>
                <a:gd name="T65" fmla="*/ 97 h 1039"/>
                <a:gd name="T66" fmla="*/ 69 w 830"/>
                <a:gd name="T67" fmla="*/ 108 h 1039"/>
                <a:gd name="T68" fmla="*/ 78 w 830"/>
                <a:gd name="T69" fmla="*/ 118 h 1039"/>
                <a:gd name="T70" fmla="*/ 84 w 830"/>
                <a:gd name="T71" fmla="*/ 121 h 10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0" h="1039">
                  <a:moveTo>
                    <a:pt x="649" y="1039"/>
                  </a:moveTo>
                  <a:lnTo>
                    <a:pt x="653" y="1030"/>
                  </a:lnTo>
                  <a:lnTo>
                    <a:pt x="680" y="1005"/>
                  </a:lnTo>
                  <a:lnTo>
                    <a:pt x="685" y="987"/>
                  </a:lnTo>
                  <a:lnTo>
                    <a:pt x="667" y="960"/>
                  </a:lnTo>
                  <a:lnTo>
                    <a:pt x="689" y="859"/>
                  </a:lnTo>
                  <a:lnTo>
                    <a:pt x="702" y="779"/>
                  </a:lnTo>
                  <a:lnTo>
                    <a:pt x="706" y="726"/>
                  </a:lnTo>
                  <a:lnTo>
                    <a:pt x="694" y="696"/>
                  </a:lnTo>
                  <a:lnTo>
                    <a:pt x="716" y="639"/>
                  </a:lnTo>
                  <a:lnTo>
                    <a:pt x="706" y="612"/>
                  </a:lnTo>
                  <a:lnTo>
                    <a:pt x="694" y="537"/>
                  </a:lnTo>
                  <a:lnTo>
                    <a:pt x="685" y="502"/>
                  </a:lnTo>
                  <a:lnTo>
                    <a:pt x="667" y="480"/>
                  </a:lnTo>
                  <a:lnTo>
                    <a:pt x="635" y="445"/>
                  </a:lnTo>
                  <a:lnTo>
                    <a:pt x="614" y="427"/>
                  </a:lnTo>
                  <a:lnTo>
                    <a:pt x="614" y="396"/>
                  </a:lnTo>
                  <a:lnTo>
                    <a:pt x="628" y="361"/>
                  </a:lnTo>
                  <a:lnTo>
                    <a:pt x="659" y="322"/>
                  </a:lnTo>
                  <a:lnTo>
                    <a:pt x="698" y="301"/>
                  </a:lnTo>
                  <a:lnTo>
                    <a:pt x="720" y="313"/>
                  </a:lnTo>
                  <a:lnTo>
                    <a:pt x="763" y="313"/>
                  </a:lnTo>
                  <a:lnTo>
                    <a:pt x="799" y="299"/>
                  </a:lnTo>
                  <a:lnTo>
                    <a:pt x="830" y="242"/>
                  </a:lnTo>
                  <a:lnTo>
                    <a:pt x="786" y="198"/>
                  </a:lnTo>
                  <a:lnTo>
                    <a:pt x="706" y="153"/>
                  </a:lnTo>
                  <a:lnTo>
                    <a:pt x="685" y="123"/>
                  </a:lnTo>
                  <a:lnTo>
                    <a:pt x="614" y="141"/>
                  </a:lnTo>
                  <a:lnTo>
                    <a:pt x="583" y="137"/>
                  </a:lnTo>
                  <a:lnTo>
                    <a:pt x="557" y="110"/>
                  </a:lnTo>
                  <a:lnTo>
                    <a:pt x="525" y="66"/>
                  </a:lnTo>
                  <a:lnTo>
                    <a:pt x="485" y="47"/>
                  </a:lnTo>
                  <a:lnTo>
                    <a:pt x="456" y="64"/>
                  </a:lnTo>
                  <a:lnTo>
                    <a:pt x="438" y="54"/>
                  </a:lnTo>
                  <a:lnTo>
                    <a:pt x="375" y="0"/>
                  </a:lnTo>
                  <a:lnTo>
                    <a:pt x="336" y="0"/>
                  </a:lnTo>
                  <a:lnTo>
                    <a:pt x="300" y="0"/>
                  </a:lnTo>
                  <a:lnTo>
                    <a:pt x="283" y="48"/>
                  </a:lnTo>
                  <a:lnTo>
                    <a:pt x="233" y="87"/>
                  </a:lnTo>
                  <a:lnTo>
                    <a:pt x="172" y="96"/>
                  </a:lnTo>
                  <a:lnTo>
                    <a:pt x="128" y="137"/>
                  </a:lnTo>
                  <a:lnTo>
                    <a:pt x="114" y="171"/>
                  </a:lnTo>
                  <a:lnTo>
                    <a:pt x="101" y="215"/>
                  </a:lnTo>
                  <a:lnTo>
                    <a:pt x="84" y="277"/>
                  </a:lnTo>
                  <a:lnTo>
                    <a:pt x="62" y="326"/>
                  </a:lnTo>
                  <a:lnTo>
                    <a:pt x="44" y="365"/>
                  </a:lnTo>
                  <a:lnTo>
                    <a:pt x="18" y="418"/>
                  </a:lnTo>
                  <a:lnTo>
                    <a:pt x="0" y="471"/>
                  </a:lnTo>
                  <a:lnTo>
                    <a:pt x="4" y="546"/>
                  </a:lnTo>
                  <a:lnTo>
                    <a:pt x="9" y="630"/>
                  </a:lnTo>
                  <a:lnTo>
                    <a:pt x="9" y="708"/>
                  </a:lnTo>
                  <a:lnTo>
                    <a:pt x="48" y="770"/>
                  </a:lnTo>
                  <a:lnTo>
                    <a:pt x="150" y="758"/>
                  </a:lnTo>
                  <a:lnTo>
                    <a:pt x="225" y="731"/>
                  </a:lnTo>
                  <a:lnTo>
                    <a:pt x="217" y="708"/>
                  </a:lnTo>
                  <a:lnTo>
                    <a:pt x="242" y="726"/>
                  </a:lnTo>
                  <a:lnTo>
                    <a:pt x="269" y="753"/>
                  </a:lnTo>
                  <a:lnTo>
                    <a:pt x="295" y="775"/>
                  </a:lnTo>
                  <a:lnTo>
                    <a:pt x="340" y="793"/>
                  </a:lnTo>
                  <a:lnTo>
                    <a:pt x="349" y="762"/>
                  </a:lnTo>
                  <a:lnTo>
                    <a:pt x="331" y="726"/>
                  </a:lnTo>
                  <a:lnTo>
                    <a:pt x="354" y="722"/>
                  </a:lnTo>
                  <a:lnTo>
                    <a:pt x="370" y="749"/>
                  </a:lnTo>
                  <a:lnTo>
                    <a:pt x="402" y="784"/>
                  </a:lnTo>
                  <a:lnTo>
                    <a:pt x="441" y="806"/>
                  </a:lnTo>
                  <a:lnTo>
                    <a:pt x="473" y="828"/>
                  </a:lnTo>
                  <a:lnTo>
                    <a:pt x="507" y="868"/>
                  </a:lnTo>
                  <a:lnTo>
                    <a:pt x="534" y="925"/>
                  </a:lnTo>
                  <a:lnTo>
                    <a:pt x="569" y="964"/>
                  </a:lnTo>
                  <a:lnTo>
                    <a:pt x="605" y="1009"/>
                  </a:lnTo>
                  <a:lnTo>
                    <a:pt x="628" y="1030"/>
                  </a:lnTo>
                  <a:lnTo>
                    <a:pt x="649" y="103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6" name="Freeform 148"/>
            <p:cNvSpPr>
              <a:spLocks noChangeAspect="1"/>
            </p:cNvSpPr>
            <p:nvPr/>
          </p:nvSpPr>
          <p:spPr bwMode="auto">
            <a:xfrm>
              <a:off x="2281" y="2546"/>
              <a:ext cx="380" cy="323"/>
            </a:xfrm>
            <a:custGeom>
              <a:avLst/>
              <a:gdLst>
                <a:gd name="T0" fmla="*/ 50 w 573"/>
                <a:gd name="T1" fmla="*/ 205 h 507"/>
                <a:gd name="T2" fmla="*/ 61 w 573"/>
                <a:gd name="T3" fmla="*/ 206 h 507"/>
                <a:gd name="T4" fmla="*/ 70 w 573"/>
                <a:gd name="T5" fmla="*/ 206 h 507"/>
                <a:gd name="T6" fmla="*/ 82 w 573"/>
                <a:gd name="T7" fmla="*/ 201 h 507"/>
                <a:gd name="T8" fmla="*/ 99 w 573"/>
                <a:gd name="T9" fmla="*/ 194 h 507"/>
                <a:gd name="T10" fmla="*/ 114 w 573"/>
                <a:gd name="T11" fmla="*/ 194 h 507"/>
                <a:gd name="T12" fmla="*/ 125 w 573"/>
                <a:gd name="T13" fmla="*/ 198 h 507"/>
                <a:gd name="T14" fmla="*/ 137 w 573"/>
                <a:gd name="T15" fmla="*/ 203 h 507"/>
                <a:gd name="T16" fmla="*/ 147 w 573"/>
                <a:gd name="T17" fmla="*/ 203 h 507"/>
                <a:gd name="T18" fmla="*/ 160 w 573"/>
                <a:gd name="T19" fmla="*/ 192 h 507"/>
                <a:gd name="T20" fmla="*/ 174 w 573"/>
                <a:gd name="T21" fmla="*/ 201 h 507"/>
                <a:gd name="T22" fmla="*/ 188 w 573"/>
                <a:gd name="T23" fmla="*/ 196 h 507"/>
                <a:gd name="T24" fmla="*/ 200 w 573"/>
                <a:gd name="T25" fmla="*/ 189 h 507"/>
                <a:gd name="T26" fmla="*/ 214 w 573"/>
                <a:gd name="T27" fmla="*/ 177 h 507"/>
                <a:gd name="T28" fmla="*/ 231 w 573"/>
                <a:gd name="T29" fmla="*/ 164 h 507"/>
                <a:gd name="T30" fmla="*/ 240 w 573"/>
                <a:gd name="T31" fmla="*/ 157 h 507"/>
                <a:gd name="T32" fmla="*/ 252 w 573"/>
                <a:gd name="T33" fmla="*/ 147 h 507"/>
                <a:gd name="T34" fmla="*/ 243 w 573"/>
                <a:gd name="T35" fmla="*/ 136 h 507"/>
                <a:gd name="T36" fmla="*/ 232 w 573"/>
                <a:gd name="T37" fmla="*/ 132 h 507"/>
                <a:gd name="T38" fmla="*/ 218 w 573"/>
                <a:gd name="T39" fmla="*/ 115 h 507"/>
                <a:gd name="T40" fmla="*/ 216 w 573"/>
                <a:gd name="T41" fmla="*/ 92 h 507"/>
                <a:gd name="T42" fmla="*/ 207 w 573"/>
                <a:gd name="T43" fmla="*/ 75 h 507"/>
                <a:gd name="T44" fmla="*/ 200 w 573"/>
                <a:gd name="T45" fmla="*/ 83 h 507"/>
                <a:gd name="T46" fmla="*/ 195 w 573"/>
                <a:gd name="T47" fmla="*/ 92 h 507"/>
                <a:gd name="T48" fmla="*/ 184 w 573"/>
                <a:gd name="T49" fmla="*/ 82 h 507"/>
                <a:gd name="T50" fmla="*/ 170 w 573"/>
                <a:gd name="T51" fmla="*/ 83 h 507"/>
                <a:gd name="T52" fmla="*/ 162 w 573"/>
                <a:gd name="T53" fmla="*/ 90 h 507"/>
                <a:gd name="T54" fmla="*/ 149 w 573"/>
                <a:gd name="T55" fmla="*/ 90 h 507"/>
                <a:gd name="T56" fmla="*/ 157 w 573"/>
                <a:gd name="T57" fmla="*/ 68 h 507"/>
                <a:gd name="T58" fmla="*/ 141 w 573"/>
                <a:gd name="T59" fmla="*/ 36 h 507"/>
                <a:gd name="T60" fmla="*/ 127 w 573"/>
                <a:gd name="T61" fmla="*/ 15 h 507"/>
                <a:gd name="T62" fmla="*/ 115 w 573"/>
                <a:gd name="T63" fmla="*/ 11 h 507"/>
                <a:gd name="T64" fmla="*/ 99 w 573"/>
                <a:gd name="T65" fmla="*/ 11 h 507"/>
                <a:gd name="T66" fmla="*/ 100 w 573"/>
                <a:gd name="T67" fmla="*/ 4 h 507"/>
                <a:gd name="T68" fmla="*/ 89 w 573"/>
                <a:gd name="T69" fmla="*/ 0 h 507"/>
                <a:gd name="T70" fmla="*/ 79 w 573"/>
                <a:gd name="T71" fmla="*/ 11 h 507"/>
                <a:gd name="T72" fmla="*/ 71 w 573"/>
                <a:gd name="T73" fmla="*/ 23 h 507"/>
                <a:gd name="T74" fmla="*/ 52 w 573"/>
                <a:gd name="T75" fmla="*/ 25 h 507"/>
                <a:gd name="T76" fmla="*/ 46 w 573"/>
                <a:gd name="T77" fmla="*/ 30 h 507"/>
                <a:gd name="T78" fmla="*/ 50 w 573"/>
                <a:gd name="T79" fmla="*/ 36 h 507"/>
                <a:gd name="T80" fmla="*/ 44 w 573"/>
                <a:gd name="T81" fmla="*/ 47 h 507"/>
                <a:gd name="T82" fmla="*/ 26 w 573"/>
                <a:gd name="T83" fmla="*/ 52 h 507"/>
                <a:gd name="T84" fmla="*/ 6 w 573"/>
                <a:gd name="T85" fmla="*/ 57 h 507"/>
                <a:gd name="T86" fmla="*/ 0 w 573"/>
                <a:gd name="T87" fmla="*/ 72 h 507"/>
                <a:gd name="T88" fmla="*/ 5 w 573"/>
                <a:gd name="T89" fmla="*/ 80 h 507"/>
                <a:gd name="T90" fmla="*/ 15 w 573"/>
                <a:gd name="T91" fmla="*/ 90 h 507"/>
                <a:gd name="T92" fmla="*/ 20 w 573"/>
                <a:gd name="T93" fmla="*/ 112 h 507"/>
                <a:gd name="T94" fmla="*/ 19 w 573"/>
                <a:gd name="T95" fmla="*/ 134 h 507"/>
                <a:gd name="T96" fmla="*/ 20 w 573"/>
                <a:gd name="T97" fmla="*/ 161 h 507"/>
                <a:gd name="T98" fmla="*/ 14 w 573"/>
                <a:gd name="T99" fmla="*/ 181 h 507"/>
                <a:gd name="T100" fmla="*/ 20 w 573"/>
                <a:gd name="T101" fmla="*/ 201 h 507"/>
                <a:gd name="T102" fmla="*/ 27 w 573"/>
                <a:gd name="T103" fmla="*/ 204 h 5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3" h="507">
                  <a:moveTo>
                    <a:pt x="67" y="502"/>
                  </a:moveTo>
                  <a:lnTo>
                    <a:pt x="114" y="504"/>
                  </a:lnTo>
                  <a:lnTo>
                    <a:pt x="128" y="504"/>
                  </a:lnTo>
                  <a:lnTo>
                    <a:pt x="138" y="507"/>
                  </a:lnTo>
                  <a:lnTo>
                    <a:pt x="146" y="503"/>
                  </a:lnTo>
                  <a:lnTo>
                    <a:pt x="159" y="507"/>
                  </a:lnTo>
                  <a:lnTo>
                    <a:pt x="171" y="502"/>
                  </a:lnTo>
                  <a:lnTo>
                    <a:pt x="185" y="496"/>
                  </a:lnTo>
                  <a:lnTo>
                    <a:pt x="204" y="487"/>
                  </a:lnTo>
                  <a:lnTo>
                    <a:pt x="224" y="478"/>
                  </a:lnTo>
                  <a:lnTo>
                    <a:pt x="240" y="476"/>
                  </a:lnTo>
                  <a:lnTo>
                    <a:pt x="259" y="478"/>
                  </a:lnTo>
                  <a:lnTo>
                    <a:pt x="275" y="483"/>
                  </a:lnTo>
                  <a:lnTo>
                    <a:pt x="285" y="488"/>
                  </a:lnTo>
                  <a:lnTo>
                    <a:pt x="300" y="500"/>
                  </a:lnTo>
                  <a:lnTo>
                    <a:pt x="311" y="500"/>
                  </a:lnTo>
                  <a:lnTo>
                    <a:pt x="323" y="500"/>
                  </a:lnTo>
                  <a:lnTo>
                    <a:pt x="335" y="500"/>
                  </a:lnTo>
                  <a:lnTo>
                    <a:pt x="354" y="484"/>
                  </a:lnTo>
                  <a:lnTo>
                    <a:pt x="363" y="473"/>
                  </a:lnTo>
                  <a:lnTo>
                    <a:pt x="378" y="485"/>
                  </a:lnTo>
                  <a:lnTo>
                    <a:pt x="396" y="496"/>
                  </a:lnTo>
                  <a:lnTo>
                    <a:pt x="408" y="487"/>
                  </a:lnTo>
                  <a:lnTo>
                    <a:pt x="428" y="484"/>
                  </a:lnTo>
                  <a:lnTo>
                    <a:pt x="444" y="481"/>
                  </a:lnTo>
                  <a:lnTo>
                    <a:pt x="456" y="464"/>
                  </a:lnTo>
                  <a:lnTo>
                    <a:pt x="464" y="454"/>
                  </a:lnTo>
                  <a:lnTo>
                    <a:pt x="485" y="437"/>
                  </a:lnTo>
                  <a:lnTo>
                    <a:pt x="510" y="412"/>
                  </a:lnTo>
                  <a:lnTo>
                    <a:pt x="524" y="404"/>
                  </a:lnTo>
                  <a:lnTo>
                    <a:pt x="542" y="402"/>
                  </a:lnTo>
                  <a:lnTo>
                    <a:pt x="546" y="386"/>
                  </a:lnTo>
                  <a:lnTo>
                    <a:pt x="548" y="370"/>
                  </a:lnTo>
                  <a:lnTo>
                    <a:pt x="573" y="361"/>
                  </a:lnTo>
                  <a:lnTo>
                    <a:pt x="566" y="350"/>
                  </a:lnTo>
                  <a:lnTo>
                    <a:pt x="554" y="335"/>
                  </a:lnTo>
                  <a:lnTo>
                    <a:pt x="532" y="328"/>
                  </a:lnTo>
                  <a:lnTo>
                    <a:pt x="528" y="325"/>
                  </a:lnTo>
                  <a:lnTo>
                    <a:pt x="515" y="306"/>
                  </a:lnTo>
                  <a:lnTo>
                    <a:pt x="495" y="283"/>
                  </a:lnTo>
                  <a:lnTo>
                    <a:pt x="489" y="253"/>
                  </a:lnTo>
                  <a:lnTo>
                    <a:pt x="490" y="227"/>
                  </a:lnTo>
                  <a:lnTo>
                    <a:pt x="482" y="203"/>
                  </a:lnTo>
                  <a:lnTo>
                    <a:pt x="471" y="184"/>
                  </a:lnTo>
                  <a:lnTo>
                    <a:pt x="449" y="191"/>
                  </a:lnTo>
                  <a:lnTo>
                    <a:pt x="454" y="206"/>
                  </a:lnTo>
                  <a:lnTo>
                    <a:pt x="458" y="227"/>
                  </a:lnTo>
                  <a:lnTo>
                    <a:pt x="444" y="227"/>
                  </a:lnTo>
                  <a:lnTo>
                    <a:pt x="433" y="215"/>
                  </a:lnTo>
                  <a:lnTo>
                    <a:pt x="418" y="201"/>
                  </a:lnTo>
                  <a:lnTo>
                    <a:pt x="404" y="198"/>
                  </a:lnTo>
                  <a:lnTo>
                    <a:pt x="387" y="206"/>
                  </a:lnTo>
                  <a:lnTo>
                    <a:pt x="378" y="213"/>
                  </a:lnTo>
                  <a:lnTo>
                    <a:pt x="369" y="223"/>
                  </a:lnTo>
                  <a:lnTo>
                    <a:pt x="354" y="230"/>
                  </a:lnTo>
                  <a:lnTo>
                    <a:pt x="339" y="221"/>
                  </a:lnTo>
                  <a:lnTo>
                    <a:pt x="338" y="200"/>
                  </a:lnTo>
                  <a:lnTo>
                    <a:pt x="356" y="166"/>
                  </a:lnTo>
                  <a:lnTo>
                    <a:pt x="344" y="130"/>
                  </a:lnTo>
                  <a:lnTo>
                    <a:pt x="321" y="88"/>
                  </a:lnTo>
                  <a:lnTo>
                    <a:pt x="302" y="53"/>
                  </a:lnTo>
                  <a:lnTo>
                    <a:pt x="288" y="38"/>
                  </a:lnTo>
                  <a:lnTo>
                    <a:pt x="276" y="25"/>
                  </a:lnTo>
                  <a:lnTo>
                    <a:pt x="261" y="29"/>
                  </a:lnTo>
                  <a:lnTo>
                    <a:pt x="250" y="27"/>
                  </a:lnTo>
                  <a:lnTo>
                    <a:pt x="225" y="27"/>
                  </a:lnTo>
                  <a:lnTo>
                    <a:pt x="225" y="20"/>
                  </a:lnTo>
                  <a:lnTo>
                    <a:pt x="227" y="10"/>
                  </a:lnTo>
                  <a:lnTo>
                    <a:pt x="216" y="5"/>
                  </a:lnTo>
                  <a:lnTo>
                    <a:pt x="202" y="0"/>
                  </a:lnTo>
                  <a:lnTo>
                    <a:pt x="188" y="17"/>
                  </a:lnTo>
                  <a:lnTo>
                    <a:pt x="179" y="28"/>
                  </a:lnTo>
                  <a:lnTo>
                    <a:pt x="173" y="48"/>
                  </a:lnTo>
                  <a:lnTo>
                    <a:pt x="161" y="57"/>
                  </a:lnTo>
                  <a:lnTo>
                    <a:pt x="142" y="53"/>
                  </a:lnTo>
                  <a:lnTo>
                    <a:pt x="118" y="62"/>
                  </a:lnTo>
                  <a:lnTo>
                    <a:pt x="98" y="67"/>
                  </a:lnTo>
                  <a:lnTo>
                    <a:pt x="104" y="74"/>
                  </a:lnTo>
                  <a:lnTo>
                    <a:pt x="106" y="81"/>
                  </a:lnTo>
                  <a:lnTo>
                    <a:pt x="114" y="88"/>
                  </a:lnTo>
                  <a:lnTo>
                    <a:pt x="105" y="100"/>
                  </a:lnTo>
                  <a:lnTo>
                    <a:pt x="100" y="115"/>
                  </a:lnTo>
                  <a:lnTo>
                    <a:pt x="83" y="123"/>
                  </a:lnTo>
                  <a:lnTo>
                    <a:pt x="59" y="127"/>
                  </a:lnTo>
                  <a:lnTo>
                    <a:pt x="37" y="117"/>
                  </a:lnTo>
                  <a:lnTo>
                    <a:pt x="14" y="141"/>
                  </a:lnTo>
                  <a:lnTo>
                    <a:pt x="5" y="152"/>
                  </a:lnTo>
                  <a:lnTo>
                    <a:pt x="0" y="177"/>
                  </a:lnTo>
                  <a:lnTo>
                    <a:pt x="2" y="187"/>
                  </a:lnTo>
                  <a:lnTo>
                    <a:pt x="12" y="197"/>
                  </a:lnTo>
                  <a:lnTo>
                    <a:pt x="19" y="210"/>
                  </a:lnTo>
                  <a:lnTo>
                    <a:pt x="33" y="222"/>
                  </a:lnTo>
                  <a:lnTo>
                    <a:pt x="40" y="243"/>
                  </a:lnTo>
                  <a:lnTo>
                    <a:pt x="45" y="277"/>
                  </a:lnTo>
                  <a:lnTo>
                    <a:pt x="51" y="304"/>
                  </a:lnTo>
                  <a:lnTo>
                    <a:pt x="42" y="329"/>
                  </a:lnTo>
                  <a:lnTo>
                    <a:pt x="47" y="358"/>
                  </a:lnTo>
                  <a:lnTo>
                    <a:pt x="45" y="397"/>
                  </a:lnTo>
                  <a:lnTo>
                    <a:pt x="35" y="425"/>
                  </a:lnTo>
                  <a:lnTo>
                    <a:pt x="32" y="446"/>
                  </a:lnTo>
                  <a:lnTo>
                    <a:pt x="28" y="476"/>
                  </a:lnTo>
                  <a:lnTo>
                    <a:pt x="45" y="495"/>
                  </a:lnTo>
                  <a:lnTo>
                    <a:pt x="57" y="502"/>
                  </a:lnTo>
                  <a:lnTo>
                    <a:pt x="62" y="502"/>
                  </a:lnTo>
                  <a:lnTo>
                    <a:pt x="67" y="502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7" name="Freeform 149"/>
            <p:cNvSpPr>
              <a:spLocks noChangeAspect="1"/>
            </p:cNvSpPr>
            <p:nvPr/>
          </p:nvSpPr>
          <p:spPr bwMode="auto">
            <a:xfrm>
              <a:off x="2463" y="2401"/>
              <a:ext cx="332" cy="392"/>
            </a:xfrm>
            <a:custGeom>
              <a:avLst/>
              <a:gdLst>
                <a:gd name="T0" fmla="*/ 187 w 502"/>
                <a:gd name="T1" fmla="*/ 242 h 616"/>
                <a:gd name="T2" fmla="*/ 189 w 502"/>
                <a:gd name="T3" fmla="*/ 232 h 616"/>
                <a:gd name="T4" fmla="*/ 193 w 502"/>
                <a:gd name="T5" fmla="*/ 221 h 616"/>
                <a:gd name="T6" fmla="*/ 205 w 502"/>
                <a:gd name="T7" fmla="*/ 220 h 616"/>
                <a:gd name="T8" fmla="*/ 220 w 502"/>
                <a:gd name="T9" fmla="*/ 220 h 616"/>
                <a:gd name="T10" fmla="*/ 214 w 502"/>
                <a:gd name="T11" fmla="*/ 199 h 616"/>
                <a:gd name="T12" fmla="*/ 202 w 502"/>
                <a:gd name="T13" fmla="*/ 189 h 616"/>
                <a:gd name="T14" fmla="*/ 193 w 502"/>
                <a:gd name="T15" fmla="*/ 174 h 616"/>
                <a:gd name="T16" fmla="*/ 192 w 502"/>
                <a:gd name="T17" fmla="*/ 155 h 616"/>
                <a:gd name="T18" fmla="*/ 181 w 502"/>
                <a:gd name="T19" fmla="*/ 123 h 616"/>
                <a:gd name="T20" fmla="*/ 194 w 502"/>
                <a:gd name="T21" fmla="*/ 102 h 616"/>
                <a:gd name="T22" fmla="*/ 199 w 502"/>
                <a:gd name="T23" fmla="*/ 76 h 616"/>
                <a:gd name="T24" fmla="*/ 189 w 502"/>
                <a:gd name="T25" fmla="*/ 59 h 616"/>
                <a:gd name="T26" fmla="*/ 166 w 502"/>
                <a:gd name="T27" fmla="*/ 48 h 616"/>
                <a:gd name="T28" fmla="*/ 139 w 502"/>
                <a:gd name="T29" fmla="*/ 33 h 616"/>
                <a:gd name="T30" fmla="*/ 120 w 502"/>
                <a:gd name="T31" fmla="*/ 20 h 616"/>
                <a:gd name="T32" fmla="*/ 109 w 502"/>
                <a:gd name="T33" fmla="*/ 10 h 616"/>
                <a:gd name="T34" fmla="*/ 94 w 502"/>
                <a:gd name="T35" fmla="*/ 7 h 616"/>
                <a:gd name="T36" fmla="*/ 71 w 502"/>
                <a:gd name="T37" fmla="*/ 0 h 616"/>
                <a:gd name="T38" fmla="*/ 60 w 502"/>
                <a:gd name="T39" fmla="*/ 13 h 616"/>
                <a:gd name="T40" fmla="*/ 49 w 502"/>
                <a:gd name="T41" fmla="*/ 23 h 616"/>
                <a:gd name="T42" fmla="*/ 31 w 502"/>
                <a:gd name="T43" fmla="*/ 35 h 616"/>
                <a:gd name="T44" fmla="*/ 13 w 502"/>
                <a:gd name="T45" fmla="*/ 43 h 616"/>
                <a:gd name="T46" fmla="*/ 6 w 502"/>
                <a:gd name="T47" fmla="*/ 50 h 616"/>
                <a:gd name="T48" fmla="*/ 8 w 502"/>
                <a:gd name="T49" fmla="*/ 66 h 616"/>
                <a:gd name="T50" fmla="*/ 3 w 502"/>
                <a:gd name="T51" fmla="*/ 92 h 616"/>
                <a:gd name="T52" fmla="*/ 6 w 502"/>
                <a:gd name="T53" fmla="*/ 108 h 616"/>
                <a:gd name="T54" fmla="*/ 15 w 502"/>
                <a:gd name="T55" fmla="*/ 118 h 616"/>
                <a:gd name="T56" fmla="*/ 26 w 502"/>
                <a:gd name="T57" fmla="*/ 138 h 616"/>
                <a:gd name="T58" fmla="*/ 34 w 502"/>
                <a:gd name="T59" fmla="*/ 158 h 616"/>
                <a:gd name="T60" fmla="*/ 30 w 502"/>
                <a:gd name="T61" fmla="*/ 169 h 616"/>
                <a:gd name="T62" fmla="*/ 28 w 502"/>
                <a:gd name="T63" fmla="*/ 180 h 616"/>
                <a:gd name="T64" fmla="*/ 46 w 502"/>
                <a:gd name="T65" fmla="*/ 179 h 616"/>
                <a:gd name="T66" fmla="*/ 64 w 502"/>
                <a:gd name="T67" fmla="*/ 174 h 616"/>
                <a:gd name="T68" fmla="*/ 71 w 502"/>
                <a:gd name="T69" fmla="*/ 181 h 616"/>
                <a:gd name="T70" fmla="*/ 79 w 502"/>
                <a:gd name="T71" fmla="*/ 179 h 616"/>
                <a:gd name="T72" fmla="*/ 78 w 502"/>
                <a:gd name="T73" fmla="*/ 170 h 616"/>
                <a:gd name="T74" fmla="*/ 85 w 502"/>
                <a:gd name="T75" fmla="*/ 167 h 616"/>
                <a:gd name="T76" fmla="*/ 95 w 502"/>
                <a:gd name="T77" fmla="*/ 183 h 616"/>
                <a:gd name="T78" fmla="*/ 95 w 502"/>
                <a:gd name="T79" fmla="*/ 199 h 616"/>
                <a:gd name="T80" fmla="*/ 99 w 502"/>
                <a:gd name="T81" fmla="*/ 210 h 616"/>
                <a:gd name="T82" fmla="*/ 107 w 502"/>
                <a:gd name="T83" fmla="*/ 221 h 616"/>
                <a:gd name="T84" fmla="*/ 114 w 502"/>
                <a:gd name="T85" fmla="*/ 225 h 616"/>
                <a:gd name="T86" fmla="*/ 127 w 502"/>
                <a:gd name="T87" fmla="*/ 233 h 616"/>
                <a:gd name="T88" fmla="*/ 137 w 502"/>
                <a:gd name="T89" fmla="*/ 240 h 616"/>
                <a:gd name="T90" fmla="*/ 153 w 502"/>
                <a:gd name="T91" fmla="*/ 243 h 616"/>
                <a:gd name="T92" fmla="*/ 169 w 502"/>
                <a:gd name="T93" fmla="*/ 246 h 616"/>
                <a:gd name="T94" fmla="*/ 181 w 502"/>
                <a:gd name="T95" fmla="*/ 249 h 616"/>
                <a:gd name="T96" fmla="*/ 185 w 502"/>
                <a:gd name="T97" fmla="*/ 244 h 6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2" h="616">
                  <a:moveTo>
                    <a:pt x="420" y="613"/>
                  </a:moveTo>
                  <a:lnTo>
                    <a:pt x="426" y="597"/>
                  </a:lnTo>
                  <a:lnTo>
                    <a:pt x="430" y="584"/>
                  </a:lnTo>
                  <a:lnTo>
                    <a:pt x="433" y="572"/>
                  </a:lnTo>
                  <a:lnTo>
                    <a:pt x="436" y="559"/>
                  </a:lnTo>
                  <a:lnTo>
                    <a:pt x="442" y="546"/>
                  </a:lnTo>
                  <a:lnTo>
                    <a:pt x="461" y="543"/>
                  </a:lnTo>
                  <a:lnTo>
                    <a:pt x="468" y="543"/>
                  </a:lnTo>
                  <a:lnTo>
                    <a:pt x="480" y="546"/>
                  </a:lnTo>
                  <a:lnTo>
                    <a:pt x="502" y="543"/>
                  </a:lnTo>
                  <a:lnTo>
                    <a:pt x="502" y="518"/>
                  </a:lnTo>
                  <a:lnTo>
                    <a:pt x="490" y="492"/>
                  </a:lnTo>
                  <a:lnTo>
                    <a:pt x="480" y="489"/>
                  </a:lnTo>
                  <a:lnTo>
                    <a:pt x="461" y="467"/>
                  </a:lnTo>
                  <a:lnTo>
                    <a:pt x="448" y="451"/>
                  </a:lnTo>
                  <a:lnTo>
                    <a:pt x="442" y="429"/>
                  </a:lnTo>
                  <a:lnTo>
                    <a:pt x="451" y="407"/>
                  </a:lnTo>
                  <a:lnTo>
                    <a:pt x="438" y="384"/>
                  </a:lnTo>
                  <a:lnTo>
                    <a:pt x="423" y="347"/>
                  </a:lnTo>
                  <a:lnTo>
                    <a:pt x="413" y="304"/>
                  </a:lnTo>
                  <a:lnTo>
                    <a:pt x="420" y="254"/>
                  </a:lnTo>
                  <a:lnTo>
                    <a:pt x="445" y="253"/>
                  </a:lnTo>
                  <a:lnTo>
                    <a:pt x="455" y="220"/>
                  </a:lnTo>
                  <a:lnTo>
                    <a:pt x="455" y="188"/>
                  </a:lnTo>
                  <a:lnTo>
                    <a:pt x="442" y="163"/>
                  </a:lnTo>
                  <a:lnTo>
                    <a:pt x="433" y="146"/>
                  </a:lnTo>
                  <a:lnTo>
                    <a:pt x="398" y="130"/>
                  </a:lnTo>
                  <a:lnTo>
                    <a:pt x="379" y="118"/>
                  </a:lnTo>
                  <a:lnTo>
                    <a:pt x="350" y="99"/>
                  </a:lnTo>
                  <a:lnTo>
                    <a:pt x="318" y="82"/>
                  </a:lnTo>
                  <a:lnTo>
                    <a:pt x="283" y="58"/>
                  </a:lnTo>
                  <a:lnTo>
                    <a:pt x="274" y="51"/>
                  </a:lnTo>
                  <a:lnTo>
                    <a:pt x="261" y="38"/>
                  </a:lnTo>
                  <a:lnTo>
                    <a:pt x="249" y="25"/>
                  </a:lnTo>
                  <a:lnTo>
                    <a:pt x="231" y="9"/>
                  </a:lnTo>
                  <a:lnTo>
                    <a:pt x="214" y="17"/>
                  </a:lnTo>
                  <a:lnTo>
                    <a:pt x="205" y="13"/>
                  </a:lnTo>
                  <a:lnTo>
                    <a:pt x="163" y="0"/>
                  </a:lnTo>
                  <a:lnTo>
                    <a:pt x="135" y="7"/>
                  </a:lnTo>
                  <a:lnTo>
                    <a:pt x="138" y="32"/>
                  </a:lnTo>
                  <a:lnTo>
                    <a:pt x="125" y="48"/>
                  </a:lnTo>
                  <a:lnTo>
                    <a:pt x="112" y="57"/>
                  </a:lnTo>
                  <a:lnTo>
                    <a:pt x="84" y="77"/>
                  </a:lnTo>
                  <a:lnTo>
                    <a:pt x="71" y="86"/>
                  </a:lnTo>
                  <a:lnTo>
                    <a:pt x="49" y="96"/>
                  </a:lnTo>
                  <a:lnTo>
                    <a:pt x="30" y="105"/>
                  </a:lnTo>
                  <a:lnTo>
                    <a:pt x="17" y="108"/>
                  </a:lnTo>
                  <a:lnTo>
                    <a:pt x="14" y="124"/>
                  </a:lnTo>
                  <a:lnTo>
                    <a:pt x="11" y="143"/>
                  </a:lnTo>
                  <a:lnTo>
                    <a:pt x="18" y="163"/>
                  </a:lnTo>
                  <a:lnTo>
                    <a:pt x="16" y="198"/>
                  </a:lnTo>
                  <a:lnTo>
                    <a:pt x="8" y="226"/>
                  </a:lnTo>
                  <a:lnTo>
                    <a:pt x="0" y="253"/>
                  </a:lnTo>
                  <a:lnTo>
                    <a:pt x="14" y="267"/>
                  </a:lnTo>
                  <a:lnTo>
                    <a:pt x="24" y="280"/>
                  </a:lnTo>
                  <a:lnTo>
                    <a:pt x="33" y="293"/>
                  </a:lnTo>
                  <a:lnTo>
                    <a:pt x="53" y="322"/>
                  </a:lnTo>
                  <a:lnTo>
                    <a:pt x="61" y="341"/>
                  </a:lnTo>
                  <a:lnTo>
                    <a:pt x="68" y="357"/>
                  </a:lnTo>
                  <a:lnTo>
                    <a:pt x="77" y="391"/>
                  </a:lnTo>
                  <a:lnTo>
                    <a:pt x="74" y="403"/>
                  </a:lnTo>
                  <a:lnTo>
                    <a:pt x="69" y="417"/>
                  </a:lnTo>
                  <a:lnTo>
                    <a:pt x="64" y="426"/>
                  </a:lnTo>
                  <a:lnTo>
                    <a:pt x="64" y="444"/>
                  </a:lnTo>
                  <a:lnTo>
                    <a:pt x="77" y="461"/>
                  </a:lnTo>
                  <a:lnTo>
                    <a:pt x="106" y="442"/>
                  </a:lnTo>
                  <a:lnTo>
                    <a:pt x="119" y="429"/>
                  </a:lnTo>
                  <a:lnTo>
                    <a:pt x="147" y="429"/>
                  </a:lnTo>
                  <a:lnTo>
                    <a:pt x="153" y="435"/>
                  </a:lnTo>
                  <a:lnTo>
                    <a:pt x="163" y="448"/>
                  </a:lnTo>
                  <a:lnTo>
                    <a:pt x="179" y="457"/>
                  </a:lnTo>
                  <a:lnTo>
                    <a:pt x="182" y="442"/>
                  </a:lnTo>
                  <a:lnTo>
                    <a:pt x="178" y="430"/>
                  </a:lnTo>
                  <a:lnTo>
                    <a:pt x="178" y="420"/>
                  </a:lnTo>
                  <a:lnTo>
                    <a:pt x="180" y="414"/>
                  </a:lnTo>
                  <a:lnTo>
                    <a:pt x="195" y="411"/>
                  </a:lnTo>
                  <a:lnTo>
                    <a:pt x="208" y="432"/>
                  </a:lnTo>
                  <a:lnTo>
                    <a:pt x="217" y="453"/>
                  </a:lnTo>
                  <a:lnTo>
                    <a:pt x="214" y="473"/>
                  </a:lnTo>
                  <a:lnTo>
                    <a:pt x="217" y="492"/>
                  </a:lnTo>
                  <a:lnTo>
                    <a:pt x="220" y="502"/>
                  </a:lnTo>
                  <a:lnTo>
                    <a:pt x="226" y="518"/>
                  </a:lnTo>
                  <a:lnTo>
                    <a:pt x="236" y="531"/>
                  </a:lnTo>
                  <a:lnTo>
                    <a:pt x="245" y="546"/>
                  </a:lnTo>
                  <a:lnTo>
                    <a:pt x="249" y="552"/>
                  </a:lnTo>
                  <a:lnTo>
                    <a:pt x="261" y="556"/>
                  </a:lnTo>
                  <a:lnTo>
                    <a:pt x="278" y="562"/>
                  </a:lnTo>
                  <a:lnTo>
                    <a:pt x="290" y="575"/>
                  </a:lnTo>
                  <a:lnTo>
                    <a:pt x="303" y="587"/>
                  </a:lnTo>
                  <a:lnTo>
                    <a:pt x="313" y="593"/>
                  </a:lnTo>
                  <a:lnTo>
                    <a:pt x="334" y="600"/>
                  </a:lnTo>
                  <a:lnTo>
                    <a:pt x="350" y="600"/>
                  </a:lnTo>
                  <a:lnTo>
                    <a:pt x="369" y="597"/>
                  </a:lnTo>
                  <a:lnTo>
                    <a:pt x="385" y="606"/>
                  </a:lnTo>
                  <a:lnTo>
                    <a:pt x="394" y="610"/>
                  </a:lnTo>
                  <a:lnTo>
                    <a:pt x="413" y="616"/>
                  </a:lnTo>
                  <a:lnTo>
                    <a:pt x="423" y="613"/>
                  </a:lnTo>
                  <a:lnTo>
                    <a:pt x="423" y="603"/>
                  </a:lnTo>
                  <a:lnTo>
                    <a:pt x="420" y="61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8" name="Freeform 150"/>
            <p:cNvSpPr>
              <a:spLocks noChangeAspect="1"/>
            </p:cNvSpPr>
            <p:nvPr/>
          </p:nvSpPr>
          <p:spPr bwMode="auto">
            <a:xfrm>
              <a:off x="3044" y="2227"/>
              <a:ext cx="405" cy="365"/>
            </a:xfrm>
            <a:custGeom>
              <a:avLst/>
              <a:gdLst>
                <a:gd name="T0" fmla="*/ 0 w 1133"/>
                <a:gd name="T1" fmla="*/ 40 h 1065"/>
                <a:gd name="T2" fmla="*/ 1 w 1133"/>
                <a:gd name="T3" fmla="*/ 23 h 1065"/>
                <a:gd name="T4" fmla="*/ 10 w 1133"/>
                <a:gd name="T5" fmla="*/ 13 h 1065"/>
                <a:gd name="T6" fmla="*/ 33 w 1133"/>
                <a:gd name="T7" fmla="*/ 15 h 1065"/>
                <a:gd name="T8" fmla="*/ 38 w 1133"/>
                <a:gd name="T9" fmla="*/ 14 h 1065"/>
                <a:gd name="T10" fmla="*/ 53 w 1133"/>
                <a:gd name="T11" fmla="*/ 18 h 1065"/>
                <a:gd name="T12" fmla="*/ 56 w 1133"/>
                <a:gd name="T13" fmla="*/ 11 h 1065"/>
                <a:gd name="T14" fmla="*/ 70 w 1133"/>
                <a:gd name="T15" fmla="*/ 13 h 1065"/>
                <a:gd name="T16" fmla="*/ 85 w 1133"/>
                <a:gd name="T17" fmla="*/ 8 h 1065"/>
                <a:gd name="T18" fmla="*/ 101 w 1133"/>
                <a:gd name="T19" fmla="*/ 0 h 1065"/>
                <a:gd name="T20" fmla="*/ 125 w 1133"/>
                <a:gd name="T21" fmla="*/ 11 h 1065"/>
                <a:gd name="T22" fmla="*/ 120 w 1133"/>
                <a:gd name="T23" fmla="*/ 30 h 1065"/>
                <a:gd name="T24" fmla="*/ 123 w 1133"/>
                <a:gd name="T25" fmla="*/ 41 h 1065"/>
                <a:gd name="T26" fmla="*/ 145 w 1133"/>
                <a:gd name="T27" fmla="*/ 44 h 1065"/>
                <a:gd name="T28" fmla="*/ 143 w 1133"/>
                <a:gd name="T29" fmla="*/ 55 h 1065"/>
                <a:gd name="T30" fmla="*/ 143 w 1133"/>
                <a:gd name="T31" fmla="*/ 68 h 1065"/>
                <a:gd name="T32" fmla="*/ 137 w 1133"/>
                <a:gd name="T33" fmla="*/ 67 h 1065"/>
                <a:gd name="T34" fmla="*/ 128 w 1133"/>
                <a:gd name="T35" fmla="*/ 61 h 1065"/>
                <a:gd name="T36" fmla="*/ 117 w 1133"/>
                <a:gd name="T37" fmla="*/ 62 h 1065"/>
                <a:gd name="T38" fmla="*/ 108 w 1133"/>
                <a:gd name="T39" fmla="*/ 74 h 1065"/>
                <a:gd name="T40" fmla="*/ 104 w 1133"/>
                <a:gd name="T41" fmla="*/ 88 h 1065"/>
                <a:gd name="T42" fmla="*/ 92 w 1133"/>
                <a:gd name="T43" fmla="*/ 100 h 1065"/>
                <a:gd name="T44" fmla="*/ 85 w 1133"/>
                <a:gd name="T45" fmla="*/ 92 h 1065"/>
                <a:gd name="T46" fmla="*/ 68 w 1133"/>
                <a:gd name="T47" fmla="*/ 102 h 1065"/>
                <a:gd name="T48" fmla="*/ 55 w 1133"/>
                <a:gd name="T49" fmla="*/ 109 h 1065"/>
                <a:gd name="T50" fmla="*/ 44 w 1133"/>
                <a:gd name="T51" fmla="*/ 119 h 1065"/>
                <a:gd name="T52" fmla="*/ 37 w 1133"/>
                <a:gd name="T53" fmla="*/ 125 h 1065"/>
                <a:gd name="T54" fmla="*/ 23 w 1133"/>
                <a:gd name="T55" fmla="*/ 118 h 1065"/>
                <a:gd name="T56" fmla="*/ 33 w 1133"/>
                <a:gd name="T57" fmla="*/ 104 h 1065"/>
                <a:gd name="T58" fmla="*/ 23 w 1133"/>
                <a:gd name="T59" fmla="*/ 92 h 1065"/>
                <a:gd name="T60" fmla="*/ 20 w 1133"/>
                <a:gd name="T61" fmla="*/ 83 h 1065"/>
                <a:gd name="T62" fmla="*/ 10 w 1133"/>
                <a:gd name="T63" fmla="*/ 83 h 1065"/>
                <a:gd name="T64" fmla="*/ 5 w 1133"/>
                <a:gd name="T65" fmla="*/ 73 h 1065"/>
                <a:gd name="T66" fmla="*/ 10 w 1133"/>
                <a:gd name="T67" fmla="*/ 72 h 1065"/>
                <a:gd name="T68" fmla="*/ 8 w 1133"/>
                <a:gd name="T69" fmla="*/ 50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3" h="1065">
                  <a:moveTo>
                    <a:pt x="0" y="401"/>
                  </a:moveTo>
                  <a:lnTo>
                    <a:pt x="0" y="341"/>
                  </a:lnTo>
                  <a:lnTo>
                    <a:pt x="34" y="290"/>
                  </a:lnTo>
                  <a:lnTo>
                    <a:pt x="8" y="197"/>
                  </a:lnTo>
                  <a:lnTo>
                    <a:pt x="43" y="129"/>
                  </a:lnTo>
                  <a:lnTo>
                    <a:pt x="77" y="111"/>
                  </a:lnTo>
                  <a:lnTo>
                    <a:pt x="214" y="87"/>
                  </a:lnTo>
                  <a:lnTo>
                    <a:pt x="256" y="129"/>
                  </a:lnTo>
                  <a:lnTo>
                    <a:pt x="281" y="136"/>
                  </a:lnTo>
                  <a:lnTo>
                    <a:pt x="299" y="119"/>
                  </a:lnTo>
                  <a:lnTo>
                    <a:pt x="324" y="119"/>
                  </a:lnTo>
                  <a:lnTo>
                    <a:pt x="418" y="154"/>
                  </a:lnTo>
                  <a:lnTo>
                    <a:pt x="443" y="145"/>
                  </a:lnTo>
                  <a:lnTo>
                    <a:pt x="443" y="94"/>
                  </a:lnTo>
                  <a:lnTo>
                    <a:pt x="485" y="119"/>
                  </a:lnTo>
                  <a:lnTo>
                    <a:pt x="546" y="111"/>
                  </a:lnTo>
                  <a:lnTo>
                    <a:pt x="613" y="119"/>
                  </a:lnTo>
                  <a:lnTo>
                    <a:pt x="665" y="69"/>
                  </a:lnTo>
                  <a:lnTo>
                    <a:pt x="740" y="43"/>
                  </a:lnTo>
                  <a:lnTo>
                    <a:pt x="793" y="0"/>
                  </a:lnTo>
                  <a:lnTo>
                    <a:pt x="844" y="60"/>
                  </a:lnTo>
                  <a:lnTo>
                    <a:pt x="981" y="94"/>
                  </a:lnTo>
                  <a:lnTo>
                    <a:pt x="963" y="197"/>
                  </a:lnTo>
                  <a:lnTo>
                    <a:pt x="938" y="256"/>
                  </a:lnTo>
                  <a:lnTo>
                    <a:pt x="945" y="316"/>
                  </a:lnTo>
                  <a:lnTo>
                    <a:pt x="963" y="348"/>
                  </a:lnTo>
                  <a:lnTo>
                    <a:pt x="1100" y="358"/>
                  </a:lnTo>
                  <a:lnTo>
                    <a:pt x="1133" y="375"/>
                  </a:lnTo>
                  <a:lnTo>
                    <a:pt x="1133" y="460"/>
                  </a:lnTo>
                  <a:lnTo>
                    <a:pt x="1116" y="469"/>
                  </a:lnTo>
                  <a:lnTo>
                    <a:pt x="1133" y="536"/>
                  </a:lnTo>
                  <a:lnTo>
                    <a:pt x="1116" y="580"/>
                  </a:lnTo>
                  <a:lnTo>
                    <a:pt x="1091" y="588"/>
                  </a:lnTo>
                  <a:lnTo>
                    <a:pt x="1073" y="570"/>
                  </a:lnTo>
                  <a:lnTo>
                    <a:pt x="1048" y="536"/>
                  </a:lnTo>
                  <a:lnTo>
                    <a:pt x="1005" y="520"/>
                  </a:lnTo>
                  <a:lnTo>
                    <a:pt x="963" y="536"/>
                  </a:lnTo>
                  <a:lnTo>
                    <a:pt x="912" y="527"/>
                  </a:lnTo>
                  <a:lnTo>
                    <a:pt x="853" y="570"/>
                  </a:lnTo>
                  <a:lnTo>
                    <a:pt x="844" y="631"/>
                  </a:lnTo>
                  <a:lnTo>
                    <a:pt x="818" y="638"/>
                  </a:lnTo>
                  <a:lnTo>
                    <a:pt x="818" y="749"/>
                  </a:lnTo>
                  <a:lnTo>
                    <a:pt x="793" y="817"/>
                  </a:lnTo>
                  <a:lnTo>
                    <a:pt x="716" y="853"/>
                  </a:lnTo>
                  <a:lnTo>
                    <a:pt x="699" y="800"/>
                  </a:lnTo>
                  <a:lnTo>
                    <a:pt x="665" y="783"/>
                  </a:lnTo>
                  <a:lnTo>
                    <a:pt x="579" y="859"/>
                  </a:lnTo>
                  <a:lnTo>
                    <a:pt x="528" y="868"/>
                  </a:lnTo>
                  <a:lnTo>
                    <a:pt x="494" y="853"/>
                  </a:lnTo>
                  <a:lnTo>
                    <a:pt x="434" y="929"/>
                  </a:lnTo>
                  <a:lnTo>
                    <a:pt x="359" y="979"/>
                  </a:lnTo>
                  <a:lnTo>
                    <a:pt x="342" y="1014"/>
                  </a:lnTo>
                  <a:lnTo>
                    <a:pt x="306" y="1039"/>
                  </a:lnTo>
                  <a:lnTo>
                    <a:pt x="290" y="1065"/>
                  </a:lnTo>
                  <a:lnTo>
                    <a:pt x="238" y="1047"/>
                  </a:lnTo>
                  <a:lnTo>
                    <a:pt x="179" y="1004"/>
                  </a:lnTo>
                  <a:lnTo>
                    <a:pt x="238" y="937"/>
                  </a:lnTo>
                  <a:lnTo>
                    <a:pt x="256" y="885"/>
                  </a:lnTo>
                  <a:lnTo>
                    <a:pt x="222" y="792"/>
                  </a:lnTo>
                  <a:lnTo>
                    <a:pt x="179" y="783"/>
                  </a:lnTo>
                  <a:lnTo>
                    <a:pt x="154" y="767"/>
                  </a:lnTo>
                  <a:lnTo>
                    <a:pt x="154" y="707"/>
                  </a:lnTo>
                  <a:lnTo>
                    <a:pt x="136" y="689"/>
                  </a:lnTo>
                  <a:lnTo>
                    <a:pt x="77" y="707"/>
                  </a:lnTo>
                  <a:lnTo>
                    <a:pt x="51" y="698"/>
                  </a:lnTo>
                  <a:lnTo>
                    <a:pt x="43" y="622"/>
                  </a:lnTo>
                  <a:lnTo>
                    <a:pt x="51" y="588"/>
                  </a:lnTo>
                  <a:lnTo>
                    <a:pt x="77" y="613"/>
                  </a:lnTo>
                  <a:lnTo>
                    <a:pt x="111" y="536"/>
                  </a:lnTo>
                  <a:lnTo>
                    <a:pt x="60" y="427"/>
                  </a:lnTo>
                  <a:lnTo>
                    <a:pt x="0" y="40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39" name="Freeform 151"/>
            <p:cNvSpPr>
              <a:spLocks noChangeAspect="1"/>
            </p:cNvSpPr>
            <p:nvPr/>
          </p:nvSpPr>
          <p:spPr bwMode="auto">
            <a:xfrm>
              <a:off x="3416" y="2358"/>
              <a:ext cx="271" cy="271"/>
            </a:xfrm>
            <a:custGeom>
              <a:avLst/>
              <a:gdLst>
                <a:gd name="T0" fmla="*/ 0 w 759"/>
                <a:gd name="T1" fmla="*/ 46 h 792"/>
                <a:gd name="T2" fmla="*/ 1 w 759"/>
                <a:gd name="T3" fmla="*/ 49 h 792"/>
                <a:gd name="T4" fmla="*/ 10 w 759"/>
                <a:gd name="T5" fmla="*/ 55 h 792"/>
                <a:gd name="T6" fmla="*/ 11 w 759"/>
                <a:gd name="T7" fmla="*/ 58 h 792"/>
                <a:gd name="T8" fmla="*/ 7 w 759"/>
                <a:gd name="T9" fmla="*/ 66 h 792"/>
                <a:gd name="T10" fmla="*/ 9 w 759"/>
                <a:gd name="T11" fmla="*/ 72 h 792"/>
                <a:gd name="T12" fmla="*/ 16 w 759"/>
                <a:gd name="T13" fmla="*/ 83 h 792"/>
                <a:gd name="T14" fmla="*/ 19 w 759"/>
                <a:gd name="T15" fmla="*/ 89 h 792"/>
                <a:gd name="T16" fmla="*/ 26 w 759"/>
                <a:gd name="T17" fmla="*/ 93 h 792"/>
                <a:gd name="T18" fmla="*/ 26 w 759"/>
                <a:gd name="T19" fmla="*/ 89 h 792"/>
                <a:gd name="T20" fmla="*/ 30 w 759"/>
                <a:gd name="T21" fmla="*/ 88 h 792"/>
                <a:gd name="T22" fmla="*/ 30 w 759"/>
                <a:gd name="T23" fmla="*/ 85 h 792"/>
                <a:gd name="T24" fmla="*/ 35 w 759"/>
                <a:gd name="T25" fmla="*/ 80 h 792"/>
                <a:gd name="T26" fmla="*/ 32 w 759"/>
                <a:gd name="T27" fmla="*/ 74 h 792"/>
                <a:gd name="T28" fmla="*/ 35 w 759"/>
                <a:gd name="T29" fmla="*/ 67 h 792"/>
                <a:gd name="T30" fmla="*/ 37 w 759"/>
                <a:gd name="T31" fmla="*/ 64 h 792"/>
                <a:gd name="T32" fmla="*/ 40 w 759"/>
                <a:gd name="T33" fmla="*/ 64 h 792"/>
                <a:gd name="T34" fmla="*/ 42 w 759"/>
                <a:gd name="T35" fmla="*/ 61 h 792"/>
                <a:gd name="T36" fmla="*/ 41 w 759"/>
                <a:gd name="T37" fmla="*/ 57 h 792"/>
                <a:gd name="T38" fmla="*/ 45 w 759"/>
                <a:gd name="T39" fmla="*/ 49 h 792"/>
                <a:gd name="T40" fmla="*/ 48 w 759"/>
                <a:gd name="T41" fmla="*/ 49 h 792"/>
                <a:gd name="T42" fmla="*/ 50 w 759"/>
                <a:gd name="T43" fmla="*/ 47 h 792"/>
                <a:gd name="T44" fmla="*/ 50 w 759"/>
                <a:gd name="T45" fmla="*/ 44 h 792"/>
                <a:gd name="T46" fmla="*/ 69 w 759"/>
                <a:gd name="T47" fmla="*/ 31 h 792"/>
                <a:gd name="T48" fmla="*/ 74 w 759"/>
                <a:gd name="T49" fmla="*/ 30 h 792"/>
                <a:gd name="T50" fmla="*/ 76 w 759"/>
                <a:gd name="T51" fmla="*/ 25 h 792"/>
                <a:gd name="T52" fmla="*/ 82 w 759"/>
                <a:gd name="T53" fmla="*/ 22 h 792"/>
                <a:gd name="T54" fmla="*/ 86 w 759"/>
                <a:gd name="T55" fmla="*/ 23 h 792"/>
                <a:gd name="T56" fmla="*/ 89 w 759"/>
                <a:gd name="T57" fmla="*/ 18 h 792"/>
                <a:gd name="T58" fmla="*/ 91 w 759"/>
                <a:gd name="T59" fmla="*/ 19 h 792"/>
                <a:gd name="T60" fmla="*/ 94 w 759"/>
                <a:gd name="T61" fmla="*/ 16 h 792"/>
                <a:gd name="T62" fmla="*/ 97 w 759"/>
                <a:gd name="T63" fmla="*/ 15 h 792"/>
                <a:gd name="T64" fmla="*/ 94 w 759"/>
                <a:gd name="T65" fmla="*/ 10 h 792"/>
                <a:gd name="T66" fmla="*/ 92 w 759"/>
                <a:gd name="T67" fmla="*/ 5 h 792"/>
                <a:gd name="T68" fmla="*/ 87 w 759"/>
                <a:gd name="T69" fmla="*/ 5 h 792"/>
                <a:gd name="T70" fmla="*/ 76 w 759"/>
                <a:gd name="T71" fmla="*/ 2 h 792"/>
                <a:gd name="T72" fmla="*/ 72 w 759"/>
                <a:gd name="T73" fmla="*/ 3 h 792"/>
                <a:gd name="T74" fmla="*/ 64 w 759"/>
                <a:gd name="T75" fmla="*/ 0 h 792"/>
                <a:gd name="T76" fmla="*/ 60 w 759"/>
                <a:gd name="T77" fmla="*/ 3 h 792"/>
                <a:gd name="T78" fmla="*/ 37 w 759"/>
                <a:gd name="T79" fmla="*/ 8 h 792"/>
                <a:gd name="T80" fmla="*/ 36 w 759"/>
                <a:gd name="T81" fmla="*/ 10 h 792"/>
                <a:gd name="T82" fmla="*/ 39 w 759"/>
                <a:gd name="T83" fmla="*/ 15 h 792"/>
                <a:gd name="T84" fmla="*/ 37 w 759"/>
                <a:gd name="T85" fmla="*/ 17 h 792"/>
                <a:gd name="T86" fmla="*/ 29 w 759"/>
                <a:gd name="T87" fmla="*/ 19 h 792"/>
                <a:gd name="T88" fmla="*/ 27 w 759"/>
                <a:gd name="T89" fmla="*/ 18 h 792"/>
                <a:gd name="T90" fmla="*/ 26 w 759"/>
                <a:gd name="T91" fmla="*/ 12 h 792"/>
                <a:gd name="T92" fmla="*/ 21 w 759"/>
                <a:gd name="T93" fmla="*/ 13 h 792"/>
                <a:gd name="T94" fmla="*/ 12 w 759"/>
                <a:gd name="T95" fmla="*/ 10 h 792"/>
                <a:gd name="T96" fmla="*/ 10 w 759"/>
                <a:gd name="T97" fmla="*/ 11 h 792"/>
                <a:gd name="T98" fmla="*/ 12 w 759"/>
                <a:gd name="T99" fmla="*/ 19 h 792"/>
                <a:gd name="T100" fmla="*/ 10 w 759"/>
                <a:gd name="T101" fmla="*/ 24 h 792"/>
                <a:gd name="T102" fmla="*/ 7 w 759"/>
                <a:gd name="T103" fmla="*/ 25 h 792"/>
                <a:gd name="T104" fmla="*/ 4 w 759"/>
                <a:gd name="T105" fmla="*/ 23 h 792"/>
                <a:gd name="T106" fmla="*/ 4 w 759"/>
                <a:gd name="T107" fmla="*/ 30 h 792"/>
                <a:gd name="T108" fmla="*/ 7 w 759"/>
                <a:gd name="T109" fmla="*/ 31 h 792"/>
                <a:gd name="T110" fmla="*/ 7 w 759"/>
                <a:gd name="T111" fmla="*/ 36 h 792"/>
                <a:gd name="T112" fmla="*/ 1 w 759"/>
                <a:gd name="T113" fmla="*/ 41 h 792"/>
                <a:gd name="T114" fmla="*/ 0 w 759"/>
                <a:gd name="T115" fmla="*/ 46 h 7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9" h="792">
                  <a:moveTo>
                    <a:pt x="0" y="392"/>
                  </a:moveTo>
                  <a:lnTo>
                    <a:pt x="9" y="417"/>
                  </a:lnTo>
                  <a:lnTo>
                    <a:pt x="77" y="468"/>
                  </a:lnTo>
                  <a:lnTo>
                    <a:pt x="85" y="493"/>
                  </a:lnTo>
                  <a:lnTo>
                    <a:pt x="52" y="562"/>
                  </a:lnTo>
                  <a:lnTo>
                    <a:pt x="68" y="612"/>
                  </a:lnTo>
                  <a:lnTo>
                    <a:pt x="128" y="706"/>
                  </a:lnTo>
                  <a:lnTo>
                    <a:pt x="146" y="757"/>
                  </a:lnTo>
                  <a:lnTo>
                    <a:pt x="204" y="792"/>
                  </a:lnTo>
                  <a:lnTo>
                    <a:pt x="204" y="757"/>
                  </a:lnTo>
                  <a:lnTo>
                    <a:pt x="239" y="749"/>
                  </a:lnTo>
                  <a:lnTo>
                    <a:pt x="239" y="724"/>
                  </a:lnTo>
                  <a:lnTo>
                    <a:pt x="273" y="682"/>
                  </a:lnTo>
                  <a:lnTo>
                    <a:pt x="256" y="629"/>
                  </a:lnTo>
                  <a:lnTo>
                    <a:pt x="273" y="570"/>
                  </a:lnTo>
                  <a:lnTo>
                    <a:pt x="290" y="545"/>
                  </a:lnTo>
                  <a:lnTo>
                    <a:pt x="315" y="545"/>
                  </a:lnTo>
                  <a:lnTo>
                    <a:pt x="332" y="519"/>
                  </a:lnTo>
                  <a:lnTo>
                    <a:pt x="324" y="484"/>
                  </a:lnTo>
                  <a:lnTo>
                    <a:pt x="350" y="417"/>
                  </a:lnTo>
                  <a:lnTo>
                    <a:pt x="375" y="417"/>
                  </a:lnTo>
                  <a:lnTo>
                    <a:pt x="393" y="399"/>
                  </a:lnTo>
                  <a:lnTo>
                    <a:pt x="393" y="374"/>
                  </a:lnTo>
                  <a:lnTo>
                    <a:pt x="538" y="263"/>
                  </a:lnTo>
                  <a:lnTo>
                    <a:pt x="580" y="256"/>
                  </a:lnTo>
                  <a:lnTo>
                    <a:pt x="597" y="213"/>
                  </a:lnTo>
                  <a:lnTo>
                    <a:pt x="648" y="187"/>
                  </a:lnTo>
                  <a:lnTo>
                    <a:pt x="672" y="195"/>
                  </a:lnTo>
                  <a:lnTo>
                    <a:pt x="699" y="152"/>
                  </a:lnTo>
                  <a:lnTo>
                    <a:pt x="716" y="161"/>
                  </a:lnTo>
                  <a:lnTo>
                    <a:pt x="733" y="137"/>
                  </a:lnTo>
                  <a:lnTo>
                    <a:pt x="759" y="128"/>
                  </a:lnTo>
                  <a:lnTo>
                    <a:pt x="733" y="85"/>
                  </a:lnTo>
                  <a:lnTo>
                    <a:pt x="724" y="43"/>
                  </a:lnTo>
                  <a:lnTo>
                    <a:pt x="681" y="43"/>
                  </a:lnTo>
                  <a:lnTo>
                    <a:pt x="597" y="17"/>
                  </a:lnTo>
                  <a:lnTo>
                    <a:pt x="562" y="26"/>
                  </a:lnTo>
                  <a:lnTo>
                    <a:pt x="502" y="0"/>
                  </a:lnTo>
                  <a:lnTo>
                    <a:pt x="469" y="26"/>
                  </a:lnTo>
                  <a:lnTo>
                    <a:pt x="290" y="68"/>
                  </a:lnTo>
                  <a:lnTo>
                    <a:pt x="282" y="85"/>
                  </a:lnTo>
                  <a:lnTo>
                    <a:pt x="308" y="128"/>
                  </a:lnTo>
                  <a:lnTo>
                    <a:pt x="290" y="145"/>
                  </a:lnTo>
                  <a:lnTo>
                    <a:pt x="231" y="161"/>
                  </a:lnTo>
                  <a:lnTo>
                    <a:pt x="213" y="152"/>
                  </a:lnTo>
                  <a:lnTo>
                    <a:pt x="204" y="102"/>
                  </a:lnTo>
                  <a:lnTo>
                    <a:pt x="163" y="110"/>
                  </a:lnTo>
                  <a:lnTo>
                    <a:pt x="94" y="85"/>
                  </a:lnTo>
                  <a:lnTo>
                    <a:pt x="77" y="94"/>
                  </a:lnTo>
                  <a:lnTo>
                    <a:pt x="94" y="161"/>
                  </a:lnTo>
                  <a:lnTo>
                    <a:pt x="77" y="205"/>
                  </a:lnTo>
                  <a:lnTo>
                    <a:pt x="52" y="213"/>
                  </a:lnTo>
                  <a:lnTo>
                    <a:pt x="34" y="195"/>
                  </a:lnTo>
                  <a:lnTo>
                    <a:pt x="27" y="256"/>
                  </a:lnTo>
                  <a:lnTo>
                    <a:pt x="52" y="263"/>
                  </a:lnTo>
                  <a:lnTo>
                    <a:pt x="52" y="307"/>
                  </a:lnTo>
                  <a:lnTo>
                    <a:pt x="9" y="350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0" name="Freeform 152"/>
            <p:cNvSpPr>
              <a:spLocks noChangeAspect="1"/>
            </p:cNvSpPr>
            <p:nvPr/>
          </p:nvSpPr>
          <p:spPr bwMode="auto">
            <a:xfrm>
              <a:off x="2984" y="2629"/>
              <a:ext cx="333" cy="303"/>
            </a:xfrm>
            <a:custGeom>
              <a:avLst/>
              <a:gdLst>
                <a:gd name="T0" fmla="*/ 0 w 928"/>
                <a:gd name="T1" fmla="*/ 100 h 884"/>
                <a:gd name="T2" fmla="*/ 1 w 928"/>
                <a:gd name="T3" fmla="*/ 97 h 884"/>
                <a:gd name="T4" fmla="*/ 4 w 928"/>
                <a:gd name="T5" fmla="*/ 94 h 884"/>
                <a:gd name="T6" fmla="*/ 8 w 928"/>
                <a:gd name="T7" fmla="*/ 94 h 884"/>
                <a:gd name="T8" fmla="*/ 10 w 928"/>
                <a:gd name="T9" fmla="*/ 91 h 884"/>
                <a:gd name="T10" fmla="*/ 6 w 928"/>
                <a:gd name="T11" fmla="*/ 82 h 884"/>
                <a:gd name="T12" fmla="*/ 11 w 928"/>
                <a:gd name="T13" fmla="*/ 79 h 884"/>
                <a:gd name="T14" fmla="*/ 11 w 928"/>
                <a:gd name="T15" fmla="*/ 77 h 884"/>
                <a:gd name="T16" fmla="*/ 8 w 928"/>
                <a:gd name="T17" fmla="*/ 71 h 884"/>
                <a:gd name="T18" fmla="*/ 10 w 928"/>
                <a:gd name="T19" fmla="*/ 68 h 884"/>
                <a:gd name="T20" fmla="*/ 14 w 928"/>
                <a:gd name="T21" fmla="*/ 67 h 884"/>
                <a:gd name="T22" fmla="*/ 18 w 928"/>
                <a:gd name="T23" fmla="*/ 54 h 884"/>
                <a:gd name="T24" fmla="*/ 21 w 928"/>
                <a:gd name="T25" fmla="*/ 54 h 884"/>
                <a:gd name="T26" fmla="*/ 24 w 928"/>
                <a:gd name="T27" fmla="*/ 57 h 884"/>
                <a:gd name="T28" fmla="*/ 25 w 928"/>
                <a:gd name="T29" fmla="*/ 56 h 884"/>
                <a:gd name="T30" fmla="*/ 32 w 928"/>
                <a:gd name="T31" fmla="*/ 57 h 884"/>
                <a:gd name="T32" fmla="*/ 34 w 928"/>
                <a:gd name="T33" fmla="*/ 55 h 884"/>
                <a:gd name="T34" fmla="*/ 37 w 928"/>
                <a:gd name="T35" fmla="*/ 42 h 884"/>
                <a:gd name="T36" fmla="*/ 50 w 928"/>
                <a:gd name="T37" fmla="*/ 35 h 884"/>
                <a:gd name="T38" fmla="*/ 52 w 928"/>
                <a:gd name="T39" fmla="*/ 31 h 884"/>
                <a:gd name="T40" fmla="*/ 61 w 928"/>
                <a:gd name="T41" fmla="*/ 28 h 884"/>
                <a:gd name="T42" fmla="*/ 60 w 928"/>
                <a:gd name="T43" fmla="*/ 20 h 884"/>
                <a:gd name="T44" fmla="*/ 64 w 928"/>
                <a:gd name="T45" fmla="*/ 19 h 884"/>
                <a:gd name="T46" fmla="*/ 64 w 928"/>
                <a:gd name="T47" fmla="*/ 13 h 884"/>
                <a:gd name="T48" fmla="*/ 66 w 928"/>
                <a:gd name="T49" fmla="*/ 9 h 884"/>
                <a:gd name="T50" fmla="*/ 65 w 928"/>
                <a:gd name="T51" fmla="*/ 2 h 884"/>
                <a:gd name="T52" fmla="*/ 68 w 928"/>
                <a:gd name="T53" fmla="*/ 0 h 884"/>
                <a:gd name="T54" fmla="*/ 86 w 928"/>
                <a:gd name="T55" fmla="*/ 1 h 884"/>
                <a:gd name="T56" fmla="*/ 90 w 928"/>
                <a:gd name="T57" fmla="*/ 5 h 884"/>
                <a:gd name="T58" fmla="*/ 86 w 928"/>
                <a:gd name="T59" fmla="*/ 18 h 884"/>
                <a:gd name="T60" fmla="*/ 89 w 928"/>
                <a:gd name="T61" fmla="*/ 23 h 884"/>
                <a:gd name="T62" fmla="*/ 97 w 928"/>
                <a:gd name="T63" fmla="*/ 32 h 884"/>
                <a:gd name="T64" fmla="*/ 115 w 928"/>
                <a:gd name="T65" fmla="*/ 37 h 884"/>
                <a:gd name="T66" fmla="*/ 119 w 928"/>
                <a:gd name="T67" fmla="*/ 44 h 884"/>
                <a:gd name="T68" fmla="*/ 113 w 928"/>
                <a:gd name="T69" fmla="*/ 48 h 884"/>
                <a:gd name="T70" fmla="*/ 112 w 928"/>
                <a:gd name="T71" fmla="*/ 53 h 884"/>
                <a:gd name="T72" fmla="*/ 106 w 928"/>
                <a:gd name="T73" fmla="*/ 57 h 884"/>
                <a:gd name="T74" fmla="*/ 100 w 928"/>
                <a:gd name="T75" fmla="*/ 81 h 884"/>
                <a:gd name="T76" fmla="*/ 95 w 928"/>
                <a:gd name="T77" fmla="*/ 86 h 884"/>
                <a:gd name="T78" fmla="*/ 86 w 928"/>
                <a:gd name="T79" fmla="*/ 92 h 884"/>
                <a:gd name="T80" fmla="*/ 82 w 928"/>
                <a:gd name="T81" fmla="*/ 100 h 884"/>
                <a:gd name="T82" fmla="*/ 78 w 928"/>
                <a:gd name="T83" fmla="*/ 102 h 884"/>
                <a:gd name="T84" fmla="*/ 72 w 928"/>
                <a:gd name="T85" fmla="*/ 101 h 884"/>
                <a:gd name="T86" fmla="*/ 70 w 928"/>
                <a:gd name="T87" fmla="*/ 95 h 884"/>
                <a:gd name="T88" fmla="*/ 64 w 928"/>
                <a:gd name="T89" fmla="*/ 91 h 884"/>
                <a:gd name="T90" fmla="*/ 60 w 928"/>
                <a:gd name="T91" fmla="*/ 92 h 884"/>
                <a:gd name="T92" fmla="*/ 52 w 928"/>
                <a:gd name="T93" fmla="*/ 91 h 884"/>
                <a:gd name="T94" fmla="*/ 50 w 928"/>
                <a:gd name="T95" fmla="*/ 94 h 884"/>
                <a:gd name="T96" fmla="*/ 45 w 928"/>
                <a:gd name="T97" fmla="*/ 95 h 884"/>
                <a:gd name="T98" fmla="*/ 38 w 928"/>
                <a:gd name="T99" fmla="*/ 103 h 884"/>
                <a:gd name="T100" fmla="*/ 34 w 928"/>
                <a:gd name="T101" fmla="*/ 104 h 884"/>
                <a:gd name="T102" fmla="*/ 27 w 928"/>
                <a:gd name="T103" fmla="*/ 104 h 884"/>
                <a:gd name="T104" fmla="*/ 20 w 928"/>
                <a:gd name="T105" fmla="*/ 99 h 884"/>
                <a:gd name="T106" fmla="*/ 10 w 928"/>
                <a:gd name="T107" fmla="*/ 99 h 884"/>
                <a:gd name="T108" fmla="*/ 2 w 928"/>
                <a:gd name="T109" fmla="*/ 101 h 884"/>
                <a:gd name="T110" fmla="*/ 0 w 928"/>
                <a:gd name="T111" fmla="*/ 100 h 8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8" h="884">
                  <a:moveTo>
                    <a:pt x="0" y="850"/>
                  </a:moveTo>
                  <a:lnTo>
                    <a:pt x="8" y="825"/>
                  </a:lnTo>
                  <a:lnTo>
                    <a:pt x="34" y="799"/>
                  </a:lnTo>
                  <a:lnTo>
                    <a:pt x="59" y="799"/>
                  </a:lnTo>
                  <a:lnTo>
                    <a:pt x="77" y="774"/>
                  </a:lnTo>
                  <a:lnTo>
                    <a:pt x="51" y="697"/>
                  </a:lnTo>
                  <a:lnTo>
                    <a:pt x="85" y="671"/>
                  </a:lnTo>
                  <a:lnTo>
                    <a:pt x="85" y="656"/>
                  </a:lnTo>
                  <a:lnTo>
                    <a:pt x="59" y="603"/>
                  </a:lnTo>
                  <a:lnTo>
                    <a:pt x="77" y="577"/>
                  </a:lnTo>
                  <a:lnTo>
                    <a:pt x="110" y="570"/>
                  </a:lnTo>
                  <a:lnTo>
                    <a:pt x="137" y="458"/>
                  </a:lnTo>
                  <a:lnTo>
                    <a:pt x="162" y="458"/>
                  </a:lnTo>
                  <a:lnTo>
                    <a:pt x="187" y="485"/>
                  </a:lnTo>
                  <a:lnTo>
                    <a:pt x="196" y="476"/>
                  </a:lnTo>
                  <a:lnTo>
                    <a:pt x="247" y="485"/>
                  </a:lnTo>
                  <a:lnTo>
                    <a:pt x="264" y="467"/>
                  </a:lnTo>
                  <a:lnTo>
                    <a:pt x="289" y="356"/>
                  </a:lnTo>
                  <a:lnTo>
                    <a:pt x="384" y="298"/>
                  </a:lnTo>
                  <a:lnTo>
                    <a:pt x="401" y="263"/>
                  </a:lnTo>
                  <a:lnTo>
                    <a:pt x="476" y="237"/>
                  </a:lnTo>
                  <a:lnTo>
                    <a:pt x="469" y="169"/>
                  </a:lnTo>
                  <a:lnTo>
                    <a:pt x="494" y="161"/>
                  </a:lnTo>
                  <a:lnTo>
                    <a:pt x="494" y="110"/>
                  </a:lnTo>
                  <a:lnTo>
                    <a:pt x="512" y="76"/>
                  </a:lnTo>
                  <a:lnTo>
                    <a:pt x="503" y="16"/>
                  </a:lnTo>
                  <a:lnTo>
                    <a:pt x="529" y="0"/>
                  </a:lnTo>
                  <a:lnTo>
                    <a:pt x="673" y="9"/>
                  </a:lnTo>
                  <a:lnTo>
                    <a:pt x="698" y="41"/>
                  </a:lnTo>
                  <a:lnTo>
                    <a:pt x="673" y="152"/>
                  </a:lnTo>
                  <a:lnTo>
                    <a:pt x="690" y="195"/>
                  </a:lnTo>
                  <a:lnTo>
                    <a:pt x="749" y="272"/>
                  </a:lnTo>
                  <a:lnTo>
                    <a:pt x="895" y="315"/>
                  </a:lnTo>
                  <a:lnTo>
                    <a:pt x="928" y="373"/>
                  </a:lnTo>
                  <a:lnTo>
                    <a:pt x="878" y="408"/>
                  </a:lnTo>
                  <a:lnTo>
                    <a:pt x="869" y="450"/>
                  </a:lnTo>
                  <a:lnTo>
                    <a:pt x="826" y="485"/>
                  </a:lnTo>
                  <a:lnTo>
                    <a:pt x="774" y="689"/>
                  </a:lnTo>
                  <a:lnTo>
                    <a:pt x="741" y="732"/>
                  </a:lnTo>
                  <a:lnTo>
                    <a:pt x="673" y="782"/>
                  </a:lnTo>
                  <a:lnTo>
                    <a:pt x="639" y="850"/>
                  </a:lnTo>
                  <a:lnTo>
                    <a:pt x="604" y="868"/>
                  </a:lnTo>
                  <a:lnTo>
                    <a:pt x="561" y="860"/>
                  </a:lnTo>
                  <a:lnTo>
                    <a:pt x="545" y="807"/>
                  </a:lnTo>
                  <a:lnTo>
                    <a:pt x="494" y="774"/>
                  </a:lnTo>
                  <a:lnTo>
                    <a:pt x="469" y="782"/>
                  </a:lnTo>
                  <a:lnTo>
                    <a:pt x="408" y="774"/>
                  </a:lnTo>
                  <a:lnTo>
                    <a:pt x="384" y="799"/>
                  </a:lnTo>
                  <a:lnTo>
                    <a:pt x="349" y="807"/>
                  </a:lnTo>
                  <a:lnTo>
                    <a:pt x="298" y="875"/>
                  </a:lnTo>
                  <a:lnTo>
                    <a:pt x="264" y="884"/>
                  </a:lnTo>
                  <a:lnTo>
                    <a:pt x="213" y="884"/>
                  </a:lnTo>
                  <a:lnTo>
                    <a:pt x="153" y="842"/>
                  </a:lnTo>
                  <a:lnTo>
                    <a:pt x="77" y="842"/>
                  </a:lnTo>
                  <a:lnTo>
                    <a:pt x="16" y="860"/>
                  </a:lnTo>
                  <a:lnTo>
                    <a:pt x="0" y="85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1" name="Freeform 153"/>
            <p:cNvSpPr>
              <a:spLocks noChangeAspect="1"/>
            </p:cNvSpPr>
            <p:nvPr/>
          </p:nvSpPr>
          <p:spPr bwMode="auto">
            <a:xfrm>
              <a:off x="2197" y="1131"/>
              <a:ext cx="508" cy="188"/>
            </a:xfrm>
            <a:custGeom>
              <a:avLst/>
              <a:gdLst>
                <a:gd name="T0" fmla="*/ 4 w 1424"/>
                <a:gd name="T1" fmla="*/ 24 h 545"/>
                <a:gd name="T2" fmla="*/ 11 w 1424"/>
                <a:gd name="T3" fmla="*/ 41 h 545"/>
                <a:gd name="T4" fmla="*/ 16 w 1424"/>
                <a:gd name="T5" fmla="*/ 44 h 545"/>
                <a:gd name="T6" fmla="*/ 24 w 1424"/>
                <a:gd name="T7" fmla="*/ 41 h 545"/>
                <a:gd name="T8" fmla="*/ 24 w 1424"/>
                <a:gd name="T9" fmla="*/ 48 h 545"/>
                <a:gd name="T10" fmla="*/ 13 w 1424"/>
                <a:gd name="T11" fmla="*/ 58 h 545"/>
                <a:gd name="T12" fmla="*/ 21 w 1424"/>
                <a:gd name="T13" fmla="*/ 65 h 545"/>
                <a:gd name="T14" fmla="*/ 40 w 1424"/>
                <a:gd name="T15" fmla="*/ 62 h 545"/>
                <a:gd name="T16" fmla="*/ 47 w 1424"/>
                <a:gd name="T17" fmla="*/ 57 h 545"/>
                <a:gd name="T18" fmla="*/ 63 w 1424"/>
                <a:gd name="T19" fmla="*/ 54 h 545"/>
                <a:gd name="T20" fmla="*/ 74 w 1424"/>
                <a:gd name="T21" fmla="*/ 55 h 545"/>
                <a:gd name="T22" fmla="*/ 93 w 1424"/>
                <a:gd name="T23" fmla="*/ 59 h 545"/>
                <a:gd name="T24" fmla="*/ 102 w 1424"/>
                <a:gd name="T25" fmla="*/ 52 h 545"/>
                <a:gd name="T26" fmla="*/ 125 w 1424"/>
                <a:gd name="T27" fmla="*/ 51 h 545"/>
                <a:gd name="T28" fmla="*/ 142 w 1424"/>
                <a:gd name="T29" fmla="*/ 50 h 545"/>
                <a:gd name="T30" fmla="*/ 155 w 1424"/>
                <a:gd name="T31" fmla="*/ 37 h 545"/>
                <a:gd name="T32" fmla="*/ 162 w 1424"/>
                <a:gd name="T33" fmla="*/ 42 h 545"/>
                <a:gd name="T34" fmla="*/ 169 w 1424"/>
                <a:gd name="T35" fmla="*/ 36 h 545"/>
                <a:gd name="T36" fmla="*/ 180 w 1424"/>
                <a:gd name="T37" fmla="*/ 32 h 545"/>
                <a:gd name="T38" fmla="*/ 174 w 1424"/>
                <a:gd name="T39" fmla="*/ 25 h 545"/>
                <a:gd name="T40" fmla="*/ 159 w 1424"/>
                <a:gd name="T41" fmla="*/ 19 h 545"/>
                <a:gd name="T42" fmla="*/ 129 w 1424"/>
                <a:gd name="T43" fmla="*/ 12 h 545"/>
                <a:gd name="T44" fmla="*/ 118 w 1424"/>
                <a:gd name="T45" fmla="*/ 15 h 545"/>
                <a:gd name="T46" fmla="*/ 102 w 1424"/>
                <a:gd name="T47" fmla="*/ 7 h 545"/>
                <a:gd name="T48" fmla="*/ 91 w 1424"/>
                <a:gd name="T49" fmla="*/ 0 h 545"/>
                <a:gd name="T50" fmla="*/ 76 w 1424"/>
                <a:gd name="T51" fmla="*/ 9 h 545"/>
                <a:gd name="T52" fmla="*/ 72 w 1424"/>
                <a:gd name="T53" fmla="*/ 9 h 545"/>
                <a:gd name="T54" fmla="*/ 51 w 1424"/>
                <a:gd name="T55" fmla="*/ 7 h 545"/>
                <a:gd name="T56" fmla="*/ 38 w 1424"/>
                <a:gd name="T57" fmla="*/ 7 h 545"/>
                <a:gd name="T58" fmla="*/ 31 w 1424"/>
                <a:gd name="T59" fmla="*/ 11 h 545"/>
                <a:gd name="T60" fmla="*/ 23 w 1424"/>
                <a:gd name="T61" fmla="*/ 6 h 545"/>
                <a:gd name="T62" fmla="*/ 8 w 1424"/>
                <a:gd name="T63" fmla="*/ 12 h 545"/>
                <a:gd name="T64" fmla="*/ 0 w 1424"/>
                <a:gd name="T65" fmla="*/ 19 h 5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4" h="545">
                  <a:moveTo>
                    <a:pt x="0" y="162"/>
                  </a:moveTo>
                  <a:lnTo>
                    <a:pt x="27" y="204"/>
                  </a:lnTo>
                  <a:lnTo>
                    <a:pt x="61" y="323"/>
                  </a:lnTo>
                  <a:lnTo>
                    <a:pt x="86" y="341"/>
                  </a:lnTo>
                  <a:lnTo>
                    <a:pt x="103" y="375"/>
                  </a:lnTo>
                  <a:lnTo>
                    <a:pt x="129" y="375"/>
                  </a:lnTo>
                  <a:lnTo>
                    <a:pt x="163" y="357"/>
                  </a:lnTo>
                  <a:lnTo>
                    <a:pt x="189" y="348"/>
                  </a:lnTo>
                  <a:lnTo>
                    <a:pt x="206" y="357"/>
                  </a:lnTo>
                  <a:lnTo>
                    <a:pt x="189" y="399"/>
                  </a:lnTo>
                  <a:lnTo>
                    <a:pt x="95" y="460"/>
                  </a:lnTo>
                  <a:lnTo>
                    <a:pt x="103" y="485"/>
                  </a:lnTo>
                  <a:lnTo>
                    <a:pt x="155" y="510"/>
                  </a:lnTo>
                  <a:lnTo>
                    <a:pt x="163" y="545"/>
                  </a:lnTo>
                  <a:lnTo>
                    <a:pt x="265" y="502"/>
                  </a:lnTo>
                  <a:lnTo>
                    <a:pt x="317" y="519"/>
                  </a:lnTo>
                  <a:lnTo>
                    <a:pt x="351" y="510"/>
                  </a:lnTo>
                  <a:lnTo>
                    <a:pt x="367" y="477"/>
                  </a:lnTo>
                  <a:lnTo>
                    <a:pt x="420" y="442"/>
                  </a:lnTo>
                  <a:lnTo>
                    <a:pt x="495" y="451"/>
                  </a:lnTo>
                  <a:lnTo>
                    <a:pt x="538" y="442"/>
                  </a:lnTo>
                  <a:lnTo>
                    <a:pt x="581" y="460"/>
                  </a:lnTo>
                  <a:lnTo>
                    <a:pt x="657" y="451"/>
                  </a:lnTo>
                  <a:lnTo>
                    <a:pt x="733" y="492"/>
                  </a:lnTo>
                  <a:lnTo>
                    <a:pt x="776" y="451"/>
                  </a:lnTo>
                  <a:lnTo>
                    <a:pt x="801" y="442"/>
                  </a:lnTo>
                  <a:lnTo>
                    <a:pt x="922" y="460"/>
                  </a:lnTo>
                  <a:lnTo>
                    <a:pt x="980" y="425"/>
                  </a:lnTo>
                  <a:lnTo>
                    <a:pt x="1058" y="434"/>
                  </a:lnTo>
                  <a:lnTo>
                    <a:pt x="1117" y="417"/>
                  </a:lnTo>
                  <a:lnTo>
                    <a:pt x="1142" y="357"/>
                  </a:lnTo>
                  <a:lnTo>
                    <a:pt x="1220" y="314"/>
                  </a:lnTo>
                  <a:lnTo>
                    <a:pt x="1245" y="323"/>
                  </a:lnTo>
                  <a:lnTo>
                    <a:pt x="1270" y="357"/>
                  </a:lnTo>
                  <a:lnTo>
                    <a:pt x="1305" y="341"/>
                  </a:lnTo>
                  <a:lnTo>
                    <a:pt x="1331" y="298"/>
                  </a:lnTo>
                  <a:lnTo>
                    <a:pt x="1398" y="289"/>
                  </a:lnTo>
                  <a:lnTo>
                    <a:pt x="1415" y="273"/>
                  </a:lnTo>
                  <a:lnTo>
                    <a:pt x="1424" y="220"/>
                  </a:lnTo>
                  <a:lnTo>
                    <a:pt x="1372" y="213"/>
                  </a:lnTo>
                  <a:lnTo>
                    <a:pt x="1313" y="177"/>
                  </a:lnTo>
                  <a:lnTo>
                    <a:pt x="1253" y="162"/>
                  </a:lnTo>
                  <a:lnTo>
                    <a:pt x="1084" y="144"/>
                  </a:lnTo>
                  <a:lnTo>
                    <a:pt x="1015" y="101"/>
                  </a:lnTo>
                  <a:lnTo>
                    <a:pt x="971" y="101"/>
                  </a:lnTo>
                  <a:lnTo>
                    <a:pt x="929" y="128"/>
                  </a:lnTo>
                  <a:lnTo>
                    <a:pt x="913" y="85"/>
                  </a:lnTo>
                  <a:lnTo>
                    <a:pt x="801" y="58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692" y="43"/>
                  </a:lnTo>
                  <a:lnTo>
                    <a:pt x="596" y="76"/>
                  </a:lnTo>
                  <a:lnTo>
                    <a:pt x="564" y="110"/>
                  </a:lnTo>
                  <a:lnTo>
                    <a:pt x="564" y="76"/>
                  </a:lnTo>
                  <a:lnTo>
                    <a:pt x="547" y="69"/>
                  </a:lnTo>
                  <a:lnTo>
                    <a:pt x="402" y="58"/>
                  </a:lnTo>
                  <a:lnTo>
                    <a:pt x="359" y="76"/>
                  </a:lnTo>
                  <a:lnTo>
                    <a:pt x="299" y="58"/>
                  </a:lnTo>
                  <a:lnTo>
                    <a:pt x="257" y="69"/>
                  </a:lnTo>
                  <a:lnTo>
                    <a:pt x="240" y="94"/>
                  </a:lnTo>
                  <a:lnTo>
                    <a:pt x="223" y="58"/>
                  </a:lnTo>
                  <a:lnTo>
                    <a:pt x="180" y="52"/>
                  </a:lnTo>
                  <a:lnTo>
                    <a:pt x="103" y="52"/>
                  </a:lnTo>
                  <a:lnTo>
                    <a:pt x="61" y="101"/>
                  </a:lnTo>
                  <a:lnTo>
                    <a:pt x="53" y="14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2" name="Freeform 154"/>
            <p:cNvSpPr>
              <a:spLocks noChangeAspect="1"/>
            </p:cNvSpPr>
            <p:nvPr/>
          </p:nvSpPr>
          <p:spPr bwMode="auto">
            <a:xfrm>
              <a:off x="3449" y="1882"/>
              <a:ext cx="270" cy="262"/>
            </a:xfrm>
            <a:custGeom>
              <a:avLst/>
              <a:gdLst>
                <a:gd name="T0" fmla="*/ 0 w 749"/>
                <a:gd name="T1" fmla="*/ 73 h 758"/>
                <a:gd name="T2" fmla="*/ 0 w 749"/>
                <a:gd name="T3" fmla="*/ 68 h 758"/>
                <a:gd name="T4" fmla="*/ 3 w 749"/>
                <a:gd name="T5" fmla="*/ 63 h 758"/>
                <a:gd name="T6" fmla="*/ 9 w 749"/>
                <a:gd name="T7" fmla="*/ 63 h 758"/>
                <a:gd name="T8" fmla="*/ 14 w 749"/>
                <a:gd name="T9" fmla="*/ 53 h 758"/>
                <a:gd name="T10" fmla="*/ 14 w 749"/>
                <a:gd name="T11" fmla="*/ 46 h 758"/>
                <a:gd name="T12" fmla="*/ 22 w 749"/>
                <a:gd name="T13" fmla="*/ 47 h 758"/>
                <a:gd name="T14" fmla="*/ 39 w 749"/>
                <a:gd name="T15" fmla="*/ 37 h 758"/>
                <a:gd name="T16" fmla="*/ 36 w 749"/>
                <a:gd name="T17" fmla="*/ 29 h 758"/>
                <a:gd name="T18" fmla="*/ 42 w 749"/>
                <a:gd name="T19" fmla="*/ 19 h 758"/>
                <a:gd name="T20" fmla="*/ 47 w 749"/>
                <a:gd name="T21" fmla="*/ 15 h 758"/>
                <a:gd name="T22" fmla="*/ 43 w 749"/>
                <a:gd name="T23" fmla="*/ 12 h 758"/>
                <a:gd name="T24" fmla="*/ 40 w 749"/>
                <a:gd name="T25" fmla="*/ 14 h 758"/>
                <a:gd name="T26" fmla="*/ 36 w 749"/>
                <a:gd name="T27" fmla="*/ 12 h 758"/>
                <a:gd name="T28" fmla="*/ 36 w 749"/>
                <a:gd name="T29" fmla="*/ 8 h 758"/>
                <a:gd name="T30" fmla="*/ 47 w 749"/>
                <a:gd name="T31" fmla="*/ 7 h 758"/>
                <a:gd name="T32" fmla="*/ 50 w 749"/>
                <a:gd name="T33" fmla="*/ 0 h 758"/>
                <a:gd name="T34" fmla="*/ 58 w 749"/>
                <a:gd name="T35" fmla="*/ 1 h 758"/>
                <a:gd name="T36" fmla="*/ 61 w 749"/>
                <a:gd name="T37" fmla="*/ 3 h 758"/>
                <a:gd name="T38" fmla="*/ 70 w 749"/>
                <a:gd name="T39" fmla="*/ 2 h 758"/>
                <a:gd name="T40" fmla="*/ 76 w 749"/>
                <a:gd name="T41" fmla="*/ 5 h 758"/>
                <a:gd name="T42" fmla="*/ 79 w 749"/>
                <a:gd name="T43" fmla="*/ 8 h 758"/>
                <a:gd name="T44" fmla="*/ 80 w 749"/>
                <a:gd name="T45" fmla="*/ 15 h 758"/>
                <a:gd name="T46" fmla="*/ 83 w 749"/>
                <a:gd name="T47" fmla="*/ 16 h 758"/>
                <a:gd name="T48" fmla="*/ 91 w 749"/>
                <a:gd name="T49" fmla="*/ 15 h 758"/>
                <a:gd name="T50" fmla="*/ 97 w 749"/>
                <a:gd name="T51" fmla="*/ 21 h 758"/>
                <a:gd name="T52" fmla="*/ 80 w 749"/>
                <a:gd name="T53" fmla="*/ 48 h 758"/>
                <a:gd name="T54" fmla="*/ 64 w 749"/>
                <a:gd name="T55" fmla="*/ 62 h 758"/>
                <a:gd name="T56" fmla="*/ 63 w 749"/>
                <a:gd name="T57" fmla="*/ 70 h 758"/>
                <a:gd name="T58" fmla="*/ 52 w 749"/>
                <a:gd name="T59" fmla="*/ 91 h 758"/>
                <a:gd name="T60" fmla="*/ 43 w 749"/>
                <a:gd name="T61" fmla="*/ 84 h 758"/>
                <a:gd name="T62" fmla="*/ 36 w 749"/>
                <a:gd name="T63" fmla="*/ 84 h 758"/>
                <a:gd name="T64" fmla="*/ 29 w 749"/>
                <a:gd name="T65" fmla="*/ 87 h 758"/>
                <a:gd name="T66" fmla="*/ 17 w 749"/>
                <a:gd name="T67" fmla="*/ 88 h 758"/>
                <a:gd name="T68" fmla="*/ 14 w 749"/>
                <a:gd name="T69" fmla="*/ 87 h 758"/>
                <a:gd name="T70" fmla="*/ 12 w 749"/>
                <a:gd name="T71" fmla="*/ 82 h 758"/>
                <a:gd name="T72" fmla="*/ 3 w 749"/>
                <a:gd name="T73" fmla="*/ 77 h 758"/>
                <a:gd name="T74" fmla="*/ 0 w 749"/>
                <a:gd name="T75" fmla="*/ 73 h 7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49" h="758">
                  <a:moveTo>
                    <a:pt x="0" y="613"/>
                  </a:moveTo>
                  <a:lnTo>
                    <a:pt x="0" y="570"/>
                  </a:lnTo>
                  <a:lnTo>
                    <a:pt x="26" y="528"/>
                  </a:lnTo>
                  <a:lnTo>
                    <a:pt x="69" y="528"/>
                  </a:lnTo>
                  <a:lnTo>
                    <a:pt x="110" y="443"/>
                  </a:lnTo>
                  <a:lnTo>
                    <a:pt x="110" y="382"/>
                  </a:lnTo>
                  <a:lnTo>
                    <a:pt x="171" y="392"/>
                  </a:lnTo>
                  <a:lnTo>
                    <a:pt x="299" y="307"/>
                  </a:lnTo>
                  <a:lnTo>
                    <a:pt x="281" y="246"/>
                  </a:lnTo>
                  <a:lnTo>
                    <a:pt x="324" y="162"/>
                  </a:lnTo>
                  <a:lnTo>
                    <a:pt x="358" y="128"/>
                  </a:lnTo>
                  <a:lnTo>
                    <a:pt x="331" y="103"/>
                  </a:lnTo>
                  <a:lnTo>
                    <a:pt x="307" y="119"/>
                  </a:lnTo>
                  <a:lnTo>
                    <a:pt x="281" y="103"/>
                  </a:lnTo>
                  <a:lnTo>
                    <a:pt x="281" y="68"/>
                  </a:lnTo>
                  <a:lnTo>
                    <a:pt x="358" y="60"/>
                  </a:lnTo>
                  <a:lnTo>
                    <a:pt x="383" y="0"/>
                  </a:lnTo>
                  <a:lnTo>
                    <a:pt x="444" y="9"/>
                  </a:lnTo>
                  <a:lnTo>
                    <a:pt x="468" y="27"/>
                  </a:lnTo>
                  <a:lnTo>
                    <a:pt x="536" y="18"/>
                  </a:lnTo>
                  <a:lnTo>
                    <a:pt x="587" y="42"/>
                  </a:lnTo>
                  <a:lnTo>
                    <a:pt x="605" y="68"/>
                  </a:lnTo>
                  <a:lnTo>
                    <a:pt x="613" y="128"/>
                  </a:lnTo>
                  <a:lnTo>
                    <a:pt x="639" y="135"/>
                  </a:lnTo>
                  <a:lnTo>
                    <a:pt x="699" y="128"/>
                  </a:lnTo>
                  <a:lnTo>
                    <a:pt x="749" y="178"/>
                  </a:lnTo>
                  <a:lnTo>
                    <a:pt x="613" y="400"/>
                  </a:lnTo>
                  <a:lnTo>
                    <a:pt x="493" y="519"/>
                  </a:lnTo>
                  <a:lnTo>
                    <a:pt x="486" y="586"/>
                  </a:lnTo>
                  <a:lnTo>
                    <a:pt x="401" y="758"/>
                  </a:lnTo>
                  <a:lnTo>
                    <a:pt x="331" y="707"/>
                  </a:lnTo>
                  <a:lnTo>
                    <a:pt x="281" y="707"/>
                  </a:lnTo>
                  <a:lnTo>
                    <a:pt x="221" y="732"/>
                  </a:lnTo>
                  <a:lnTo>
                    <a:pt x="128" y="741"/>
                  </a:lnTo>
                  <a:lnTo>
                    <a:pt x="110" y="732"/>
                  </a:lnTo>
                  <a:lnTo>
                    <a:pt x="95" y="689"/>
                  </a:lnTo>
                  <a:lnTo>
                    <a:pt x="26" y="647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FA852E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3" name="Freeform 155"/>
            <p:cNvSpPr>
              <a:spLocks noChangeAspect="1"/>
            </p:cNvSpPr>
            <p:nvPr/>
          </p:nvSpPr>
          <p:spPr bwMode="auto">
            <a:xfrm>
              <a:off x="1775" y="1094"/>
              <a:ext cx="325" cy="303"/>
            </a:xfrm>
            <a:custGeom>
              <a:avLst/>
              <a:gdLst>
                <a:gd name="T0" fmla="*/ 1 w 910"/>
                <a:gd name="T1" fmla="*/ 60 h 877"/>
                <a:gd name="T2" fmla="*/ 1 w 910"/>
                <a:gd name="T3" fmla="*/ 69 h 877"/>
                <a:gd name="T4" fmla="*/ 6 w 910"/>
                <a:gd name="T5" fmla="*/ 68 h 877"/>
                <a:gd name="T6" fmla="*/ 9 w 910"/>
                <a:gd name="T7" fmla="*/ 66 h 877"/>
                <a:gd name="T8" fmla="*/ 12 w 910"/>
                <a:gd name="T9" fmla="*/ 80 h 877"/>
                <a:gd name="T10" fmla="*/ 23 w 910"/>
                <a:gd name="T11" fmla="*/ 81 h 877"/>
                <a:gd name="T12" fmla="*/ 28 w 910"/>
                <a:gd name="T13" fmla="*/ 78 h 877"/>
                <a:gd name="T14" fmla="*/ 28 w 910"/>
                <a:gd name="T15" fmla="*/ 84 h 877"/>
                <a:gd name="T16" fmla="*/ 17 w 910"/>
                <a:gd name="T17" fmla="*/ 98 h 877"/>
                <a:gd name="T18" fmla="*/ 23 w 910"/>
                <a:gd name="T19" fmla="*/ 101 h 877"/>
                <a:gd name="T20" fmla="*/ 27 w 910"/>
                <a:gd name="T21" fmla="*/ 95 h 877"/>
                <a:gd name="T22" fmla="*/ 31 w 910"/>
                <a:gd name="T23" fmla="*/ 98 h 877"/>
                <a:gd name="T24" fmla="*/ 41 w 910"/>
                <a:gd name="T25" fmla="*/ 94 h 877"/>
                <a:gd name="T26" fmla="*/ 50 w 910"/>
                <a:gd name="T27" fmla="*/ 92 h 877"/>
                <a:gd name="T28" fmla="*/ 56 w 910"/>
                <a:gd name="T29" fmla="*/ 86 h 877"/>
                <a:gd name="T30" fmla="*/ 61 w 910"/>
                <a:gd name="T31" fmla="*/ 84 h 877"/>
                <a:gd name="T32" fmla="*/ 69 w 910"/>
                <a:gd name="T33" fmla="*/ 86 h 877"/>
                <a:gd name="T34" fmla="*/ 76 w 910"/>
                <a:gd name="T35" fmla="*/ 84 h 877"/>
                <a:gd name="T36" fmla="*/ 91 w 910"/>
                <a:gd name="T37" fmla="*/ 84 h 877"/>
                <a:gd name="T38" fmla="*/ 99 w 910"/>
                <a:gd name="T39" fmla="*/ 71 h 877"/>
                <a:gd name="T40" fmla="*/ 99 w 910"/>
                <a:gd name="T41" fmla="*/ 58 h 877"/>
                <a:gd name="T42" fmla="*/ 100 w 910"/>
                <a:gd name="T43" fmla="*/ 46 h 877"/>
                <a:gd name="T44" fmla="*/ 109 w 910"/>
                <a:gd name="T45" fmla="*/ 31 h 877"/>
                <a:gd name="T46" fmla="*/ 113 w 910"/>
                <a:gd name="T47" fmla="*/ 12 h 877"/>
                <a:gd name="T48" fmla="*/ 116 w 910"/>
                <a:gd name="T49" fmla="*/ 3 h 877"/>
                <a:gd name="T50" fmla="*/ 105 w 910"/>
                <a:gd name="T51" fmla="*/ 11 h 877"/>
                <a:gd name="T52" fmla="*/ 106 w 910"/>
                <a:gd name="T53" fmla="*/ 5 h 877"/>
                <a:gd name="T54" fmla="*/ 99 w 910"/>
                <a:gd name="T55" fmla="*/ 6 h 877"/>
                <a:gd name="T56" fmla="*/ 91 w 910"/>
                <a:gd name="T57" fmla="*/ 9 h 877"/>
                <a:gd name="T58" fmla="*/ 86 w 910"/>
                <a:gd name="T59" fmla="*/ 10 h 877"/>
                <a:gd name="T60" fmla="*/ 78 w 910"/>
                <a:gd name="T61" fmla="*/ 14 h 877"/>
                <a:gd name="T62" fmla="*/ 71 w 910"/>
                <a:gd name="T63" fmla="*/ 22 h 877"/>
                <a:gd name="T64" fmla="*/ 74 w 910"/>
                <a:gd name="T65" fmla="*/ 25 h 877"/>
                <a:gd name="T66" fmla="*/ 81 w 910"/>
                <a:gd name="T67" fmla="*/ 30 h 877"/>
                <a:gd name="T68" fmla="*/ 71 w 910"/>
                <a:gd name="T69" fmla="*/ 30 h 877"/>
                <a:gd name="T70" fmla="*/ 71 w 910"/>
                <a:gd name="T71" fmla="*/ 35 h 877"/>
                <a:gd name="T72" fmla="*/ 69 w 910"/>
                <a:gd name="T73" fmla="*/ 31 h 877"/>
                <a:gd name="T74" fmla="*/ 62 w 910"/>
                <a:gd name="T75" fmla="*/ 32 h 877"/>
                <a:gd name="T76" fmla="*/ 60 w 910"/>
                <a:gd name="T77" fmla="*/ 35 h 877"/>
                <a:gd name="T78" fmla="*/ 46 w 910"/>
                <a:gd name="T79" fmla="*/ 38 h 877"/>
                <a:gd name="T80" fmla="*/ 31 w 910"/>
                <a:gd name="T81" fmla="*/ 38 h 877"/>
                <a:gd name="T82" fmla="*/ 28 w 910"/>
                <a:gd name="T83" fmla="*/ 42 h 877"/>
                <a:gd name="T84" fmla="*/ 23 w 910"/>
                <a:gd name="T85" fmla="*/ 42 h 877"/>
                <a:gd name="T86" fmla="*/ 5 w 910"/>
                <a:gd name="T87" fmla="*/ 48 h 877"/>
                <a:gd name="T88" fmla="*/ 9 w 910"/>
                <a:gd name="T89" fmla="*/ 53 h 877"/>
                <a:gd name="T90" fmla="*/ 5 w 910"/>
                <a:gd name="T91" fmla="*/ 55 h 8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10" h="877">
                  <a:moveTo>
                    <a:pt x="0" y="477"/>
                  </a:moveTo>
                  <a:lnTo>
                    <a:pt x="8" y="501"/>
                  </a:lnTo>
                  <a:lnTo>
                    <a:pt x="32" y="519"/>
                  </a:lnTo>
                  <a:lnTo>
                    <a:pt x="8" y="579"/>
                  </a:lnTo>
                  <a:lnTo>
                    <a:pt x="17" y="603"/>
                  </a:lnTo>
                  <a:lnTo>
                    <a:pt x="50" y="571"/>
                  </a:lnTo>
                  <a:lnTo>
                    <a:pt x="67" y="579"/>
                  </a:lnTo>
                  <a:lnTo>
                    <a:pt x="67" y="553"/>
                  </a:lnTo>
                  <a:lnTo>
                    <a:pt x="110" y="596"/>
                  </a:lnTo>
                  <a:lnTo>
                    <a:pt x="93" y="672"/>
                  </a:lnTo>
                  <a:lnTo>
                    <a:pt x="127" y="699"/>
                  </a:lnTo>
                  <a:lnTo>
                    <a:pt x="178" y="681"/>
                  </a:lnTo>
                  <a:lnTo>
                    <a:pt x="195" y="690"/>
                  </a:lnTo>
                  <a:lnTo>
                    <a:pt x="221" y="656"/>
                  </a:lnTo>
                  <a:lnTo>
                    <a:pt x="230" y="664"/>
                  </a:lnTo>
                  <a:lnTo>
                    <a:pt x="221" y="699"/>
                  </a:lnTo>
                  <a:lnTo>
                    <a:pt x="153" y="757"/>
                  </a:lnTo>
                  <a:lnTo>
                    <a:pt x="135" y="825"/>
                  </a:lnTo>
                  <a:lnTo>
                    <a:pt x="145" y="877"/>
                  </a:lnTo>
                  <a:lnTo>
                    <a:pt x="178" y="842"/>
                  </a:lnTo>
                  <a:lnTo>
                    <a:pt x="195" y="842"/>
                  </a:lnTo>
                  <a:lnTo>
                    <a:pt x="212" y="800"/>
                  </a:lnTo>
                  <a:lnTo>
                    <a:pt x="230" y="800"/>
                  </a:lnTo>
                  <a:lnTo>
                    <a:pt x="246" y="825"/>
                  </a:lnTo>
                  <a:lnTo>
                    <a:pt x="255" y="800"/>
                  </a:lnTo>
                  <a:lnTo>
                    <a:pt x="323" y="783"/>
                  </a:lnTo>
                  <a:lnTo>
                    <a:pt x="367" y="757"/>
                  </a:lnTo>
                  <a:lnTo>
                    <a:pt x="392" y="766"/>
                  </a:lnTo>
                  <a:lnTo>
                    <a:pt x="416" y="757"/>
                  </a:lnTo>
                  <a:lnTo>
                    <a:pt x="442" y="723"/>
                  </a:lnTo>
                  <a:lnTo>
                    <a:pt x="468" y="723"/>
                  </a:lnTo>
                  <a:lnTo>
                    <a:pt x="476" y="699"/>
                  </a:lnTo>
                  <a:lnTo>
                    <a:pt x="511" y="732"/>
                  </a:lnTo>
                  <a:lnTo>
                    <a:pt x="537" y="723"/>
                  </a:lnTo>
                  <a:lnTo>
                    <a:pt x="561" y="690"/>
                  </a:lnTo>
                  <a:lnTo>
                    <a:pt x="596" y="699"/>
                  </a:lnTo>
                  <a:lnTo>
                    <a:pt x="638" y="681"/>
                  </a:lnTo>
                  <a:lnTo>
                    <a:pt x="715" y="699"/>
                  </a:lnTo>
                  <a:lnTo>
                    <a:pt x="749" y="672"/>
                  </a:lnTo>
                  <a:lnTo>
                    <a:pt x="773" y="596"/>
                  </a:lnTo>
                  <a:lnTo>
                    <a:pt x="766" y="536"/>
                  </a:lnTo>
                  <a:lnTo>
                    <a:pt x="773" y="486"/>
                  </a:lnTo>
                  <a:lnTo>
                    <a:pt x="758" y="425"/>
                  </a:lnTo>
                  <a:lnTo>
                    <a:pt x="784" y="384"/>
                  </a:lnTo>
                  <a:lnTo>
                    <a:pt x="800" y="273"/>
                  </a:lnTo>
                  <a:lnTo>
                    <a:pt x="851" y="264"/>
                  </a:lnTo>
                  <a:lnTo>
                    <a:pt x="903" y="187"/>
                  </a:lnTo>
                  <a:lnTo>
                    <a:pt x="885" y="102"/>
                  </a:lnTo>
                  <a:lnTo>
                    <a:pt x="894" y="60"/>
                  </a:lnTo>
                  <a:lnTo>
                    <a:pt x="910" y="26"/>
                  </a:lnTo>
                  <a:lnTo>
                    <a:pt x="903" y="8"/>
                  </a:lnTo>
                  <a:lnTo>
                    <a:pt x="826" y="94"/>
                  </a:lnTo>
                  <a:lnTo>
                    <a:pt x="808" y="84"/>
                  </a:lnTo>
                  <a:lnTo>
                    <a:pt x="834" y="43"/>
                  </a:lnTo>
                  <a:lnTo>
                    <a:pt x="826" y="0"/>
                  </a:lnTo>
                  <a:lnTo>
                    <a:pt x="773" y="52"/>
                  </a:lnTo>
                  <a:lnTo>
                    <a:pt x="723" y="52"/>
                  </a:lnTo>
                  <a:lnTo>
                    <a:pt x="715" y="77"/>
                  </a:lnTo>
                  <a:lnTo>
                    <a:pt x="689" y="60"/>
                  </a:lnTo>
                  <a:lnTo>
                    <a:pt x="672" y="84"/>
                  </a:lnTo>
                  <a:lnTo>
                    <a:pt x="638" y="84"/>
                  </a:lnTo>
                  <a:lnTo>
                    <a:pt x="613" y="120"/>
                  </a:lnTo>
                  <a:lnTo>
                    <a:pt x="553" y="137"/>
                  </a:lnTo>
                  <a:lnTo>
                    <a:pt x="561" y="187"/>
                  </a:lnTo>
                  <a:lnTo>
                    <a:pt x="622" y="205"/>
                  </a:lnTo>
                  <a:lnTo>
                    <a:pt x="579" y="212"/>
                  </a:lnTo>
                  <a:lnTo>
                    <a:pt x="561" y="230"/>
                  </a:lnTo>
                  <a:lnTo>
                    <a:pt x="638" y="248"/>
                  </a:lnTo>
                  <a:lnTo>
                    <a:pt x="629" y="324"/>
                  </a:lnTo>
                  <a:lnTo>
                    <a:pt x="561" y="255"/>
                  </a:lnTo>
                  <a:lnTo>
                    <a:pt x="553" y="255"/>
                  </a:lnTo>
                  <a:lnTo>
                    <a:pt x="553" y="288"/>
                  </a:lnTo>
                  <a:lnTo>
                    <a:pt x="537" y="288"/>
                  </a:lnTo>
                  <a:lnTo>
                    <a:pt x="537" y="264"/>
                  </a:lnTo>
                  <a:lnTo>
                    <a:pt x="511" y="255"/>
                  </a:lnTo>
                  <a:lnTo>
                    <a:pt x="485" y="273"/>
                  </a:lnTo>
                  <a:lnTo>
                    <a:pt x="485" y="298"/>
                  </a:lnTo>
                  <a:lnTo>
                    <a:pt x="468" y="288"/>
                  </a:lnTo>
                  <a:lnTo>
                    <a:pt x="442" y="315"/>
                  </a:lnTo>
                  <a:lnTo>
                    <a:pt x="357" y="315"/>
                  </a:lnTo>
                  <a:lnTo>
                    <a:pt x="264" y="264"/>
                  </a:lnTo>
                  <a:lnTo>
                    <a:pt x="246" y="315"/>
                  </a:lnTo>
                  <a:lnTo>
                    <a:pt x="187" y="341"/>
                  </a:lnTo>
                  <a:lnTo>
                    <a:pt x="221" y="357"/>
                  </a:lnTo>
                  <a:lnTo>
                    <a:pt x="221" y="374"/>
                  </a:lnTo>
                  <a:lnTo>
                    <a:pt x="178" y="357"/>
                  </a:lnTo>
                  <a:lnTo>
                    <a:pt x="84" y="367"/>
                  </a:lnTo>
                  <a:lnTo>
                    <a:pt x="41" y="400"/>
                  </a:lnTo>
                  <a:lnTo>
                    <a:pt x="76" y="434"/>
                  </a:lnTo>
                  <a:lnTo>
                    <a:pt x="67" y="443"/>
                  </a:lnTo>
                  <a:lnTo>
                    <a:pt x="50" y="434"/>
                  </a:lnTo>
                  <a:lnTo>
                    <a:pt x="41" y="459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4" name="Freeform 156"/>
            <p:cNvSpPr>
              <a:spLocks noChangeAspect="1"/>
            </p:cNvSpPr>
            <p:nvPr/>
          </p:nvSpPr>
          <p:spPr bwMode="auto">
            <a:xfrm>
              <a:off x="2954" y="1895"/>
              <a:ext cx="443" cy="385"/>
            </a:xfrm>
            <a:custGeom>
              <a:avLst/>
              <a:gdLst>
                <a:gd name="T0" fmla="*/ 0 w 637"/>
                <a:gd name="T1" fmla="*/ 94 h 577"/>
                <a:gd name="T2" fmla="*/ 2 w 637"/>
                <a:gd name="T3" fmla="*/ 100 h 577"/>
                <a:gd name="T4" fmla="*/ 10 w 637"/>
                <a:gd name="T5" fmla="*/ 104 h 577"/>
                <a:gd name="T6" fmla="*/ 7 w 637"/>
                <a:gd name="T7" fmla="*/ 122 h 577"/>
                <a:gd name="T8" fmla="*/ 31 w 637"/>
                <a:gd name="T9" fmla="*/ 166 h 577"/>
                <a:gd name="T10" fmla="*/ 38 w 637"/>
                <a:gd name="T11" fmla="*/ 198 h 577"/>
                <a:gd name="T12" fmla="*/ 58 w 637"/>
                <a:gd name="T13" fmla="*/ 211 h 577"/>
                <a:gd name="T14" fmla="*/ 64 w 637"/>
                <a:gd name="T15" fmla="*/ 224 h 577"/>
                <a:gd name="T16" fmla="*/ 97 w 637"/>
                <a:gd name="T17" fmla="*/ 219 h 577"/>
                <a:gd name="T18" fmla="*/ 107 w 637"/>
                <a:gd name="T19" fmla="*/ 228 h 577"/>
                <a:gd name="T20" fmla="*/ 113 w 637"/>
                <a:gd name="T21" fmla="*/ 230 h 577"/>
                <a:gd name="T22" fmla="*/ 117 w 637"/>
                <a:gd name="T23" fmla="*/ 226 h 577"/>
                <a:gd name="T24" fmla="*/ 123 w 637"/>
                <a:gd name="T25" fmla="*/ 226 h 577"/>
                <a:gd name="T26" fmla="*/ 145 w 637"/>
                <a:gd name="T27" fmla="*/ 233 h 577"/>
                <a:gd name="T28" fmla="*/ 150 w 637"/>
                <a:gd name="T29" fmla="*/ 232 h 577"/>
                <a:gd name="T30" fmla="*/ 150 w 637"/>
                <a:gd name="T31" fmla="*/ 221 h 577"/>
                <a:gd name="T32" fmla="*/ 160 w 637"/>
                <a:gd name="T33" fmla="*/ 226 h 577"/>
                <a:gd name="T34" fmla="*/ 175 w 637"/>
                <a:gd name="T35" fmla="*/ 224 h 577"/>
                <a:gd name="T36" fmla="*/ 191 w 637"/>
                <a:gd name="T37" fmla="*/ 226 h 577"/>
                <a:gd name="T38" fmla="*/ 203 w 637"/>
                <a:gd name="T39" fmla="*/ 215 h 577"/>
                <a:gd name="T40" fmla="*/ 221 w 637"/>
                <a:gd name="T41" fmla="*/ 209 h 577"/>
                <a:gd name="T42" fmla="*/ 233 w 637"/>
                <a:gd name="T43" fmla="*/ 200 h 577"/>
                <a:gd name="T44" fmla="*/ 231 w 637"/>
                <a:gd name="T45" fmla="*/ 187 h 577"/>
                <a:gd name="T46" fmla="*/ 249 w 637"/>
                <a:gd name="T47" fmla="*/ 157 h 577"/>
                <a:gd name="T48" fmla="*/ 263 w 637"/>
                <a:gd name="T49" fmla="*/ 155 h 577"/>
                <a:gd name="T50" fmla="*/ 269 w 637"/>
                <a:gd name="T51" fmla="*/ 146 h 577"/>
                <a:gd name="T52" fmla="*/ 271 w 637"/>
                <a:gd name="T53" fmla="*/ 124 h 577"/>
                <a:gd name="T54" fmla="*/ 280 w 637"/>
                <a:gd name="T55" fmla="*/ 116 h 577"/>
                <a:gd name="T56" fmla="*/ 274 w 637"/>
                <a:gd name="T57" fmla="*/ 109 h 577"/>
                <a:gd name="T58" fmla="*/ 256 w 637"/>
                <a:gd name="T59" fmla="*/ 100 h 577"/>
                <a:gd name="T60" fmla="*/ 246 w 637"/>
                <a:gd name="T61" fmla="*/ 94 h 577"/>
                <a:gd name="T62" fmla="*/ 242 w 637"/>
                <a:gd name="T63" fmla="*/ 88 h 577"/>
                <a:gd name="T64" fmla="*/ 243 w 637"/>
                <a:gd name="T65" fmla="*/ 83 h 577"/>
                <a:gd name="T66" fmla="*/ 189 w 637"/>
                <a:gd name="T67" fmla="*/ 56 h 577"/>
                <a:gd name="T68" fmla="*/ 183 w 637"/>
                <a:gd name="T69" fmla="*/ 43 h 577"/>
                <a:gd name="T70" fmla="*/ 181 w 637"/>
                <a:gd name="T71" fmla="*/ 22 h 577"/>
                <a:gd name="T72" fmla="*/ 183 w 637"/>
                <a:gd name="T73" fmla="*/ 20 h 577"/>
                <a:gd name="T74" fmla="*/ 172 w 637"/>
                <a:gd name="T75" fmla="*/ 7 h 577"/>
                <a:gd name="T76" fmla="*/ 160 w 637"/>
                <a:gd name="T77" fmla="*/ 4 h 577"/>
                <a:gd name="T78" fmla="*/ 148 w 637"/>
                <a:gd name="T79" fmla="*/ 4 h 577"/>
                <a:gd name="T80" fmla="*/ 138 w 637"/>
                <a:gd name="T81" fmla="*/ 0 h 577"/>
                <a:gd name="T82" fmla="*/ 131 w 637"/>
                <a:gd name="T83" fmla="*/ 4 h 577"/>
                <a:gd name="T84" fmla="*/ 123 w 637"/>
                <a:gd name="T85" fmla="*/ 0 h 577"/>
                <a:gd name="T86" fmla="*/ 117 w 637"/>
                <a:gd name="T87" fmla="*/ 2 h 577"/>
                <a:gd name="T88" fmla="*/ 111 w 637"/>
                <a:gd name="T89" fmla="*/ 10 h 577"/>
                <a:gd name="T90" fmla="*/ 101 w 637"/>
                <a:gd name="T91" fmla="*/ 11 h 577"/>
                <a:gd name="T92" fmla="*/ 102 w 637"/>
                <a:gd name="T93" fmla="*/ 18 h 577"/>
                <a:gd name="T94" fmla="*/ 97 w 637"/>
                <a:gd name="T95" fmla="*/ 20 h 577"/>
                <a:gd name="T96" fmla="*/ 88 w 637"/>
                <a:gd name="T97" fmla="*/ 18 h 577"/>
                <a:gd name="T98" fmla="*/ 88 w 637"/>
                <a:gd name="T99" fmla="*/ 28 h 577"/>
                <a:gd name="T100" fmla="*/ 83 w 637"/>
                <a:gd name="T101" fmla="*/ 32 h 577"/>
                <a:gd name="T102" fmla="*/ 74 w 637"/>
                <a:gd name="T103" fmla="*/ 32 h 577"/>
                <a:gd name="T104" fmla="*/ 54 w 637"/>
                <a:gd name="T105" fmla="*/ 46 h 577"/>
                <a:gd name="T106" fmla="*/ 52 w 637"/>
                <a:gd name="T107" fmla="*/ 68 h 577"/>
                <a:gd name="T108" fmla="*/ 46 w 637"/>
                <a:gd name="T109" fmla="*/ 74 h 577"/>
                <a:gd name="T110" fmla="*/ 32 w 637"/>
                <a:gd name="T111" fmla="*/ 80 h 577"/>
                <a:gd name="T112" fmla="*/ 17 w 637"/>
                <a:gd name="T113" fmla="*/ 76 h 577"/>
                <a:gd name="T114" fmla="*/ 17 w 637"/>
                <a:gd name="T115" fmla="*/ 85 h 577"/>
                <a:gd name="T116" fmla="*/ 12 w 637"/>
                <a:gd name="T117" fmla="*/ 93 h 577"/>
                <a:gd name="T118" fmla="*/ 0 w 637"/>
                <a:gd name="T119" fmla="*/ 94 h 5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7" h="577">
                  <a:moveTo>
                    <a:pt x="0" y="233"/>
                  </a:moveTo>
                  <a:lnTo>
                    <a:pt x="5" y="247"/>
                  </a:lnTo>
                  <a:lnTo>
                    <a:pt x="23" y="257"/>
                  </a:lnTo>
                  <a:lnTo>
                    <a:pt x="15" y="302"/>
                  </a:lnTo>
                  <a:lnTo>
                    <a:pt x="71" y="410"/>
                  </a:lnTo>
                  <a:lnTo>
                    <a:pt x="88" y="490"/>
                  </a:lnTo>
                  <a:lnTo>
                    <a:pt x="133" y="522"/>
                  </a:lnTo>
                  <a:lnTo>
                    <a:pt x="147" y="554"/>
                  </a:lnTo>
                  <a:lnTo>
                    <a:pt x="220" y="541"/>
                  </a:lnTo>
                  <a:lnTo>
                    <a:pt x="243" y="564"/>
                  </a:lnTo>
                  <a:lnTo>
                    <a:pt x="256" y="567"/>
                  </a:lnTo>
                  <a:lnTo>
                    <a:pt x="266" y="558"/>
                  </a:lnTo>
                  <a:lnTo>
                    <a:pt x="279" y="558"/>
                  </a:lnTo>
                  <a:lnTo>
                    <a:pt x="330" y="577"/>
                  </a:lnTo>
                  <a:lnTo>
                    <a:pt x="343" y="572"/>
                  </a:lnTo>
                  <a:lnTo>
                    <a:pt x="343" y="545"/>
                  </a:lnTo>
                  <a:lnTo>
                    <a:pt x="366" y="558"/>
                  </a:lnTo>
                  <a:lnTo>
                    <a:pt x="399" y="554"/>
                  </a:lnTo>
                  <a:lnTo>
                    <a:pt x="435" y="558"/>
                  </a:lnTo>
                  <a:lnTo>
                    <a:pt x="463" y="531"/>
                  </a:lnTo>
                  <a:lnTo>
                    <a:pt x="503" y="517"/>
                  </a:lnTo>
                  <a:lnTo>
                    <a:pt x="531" y="494"/>
                  </a:lnTo>
                  <a:lnTo>
                    <a:pt x="526" y="462"/>
                  </a:lnTo>
                  <a:lnTo>
                    <a:pt x="567" y="389"/>
                  </a:lnTo>
                  <a:lnTo>
                    <a:pt x="600" y="384"/>
                  </a:lnTo>
                  <a:lnTo>
                    <a:pt x="613" y="362"/>
                  </a:lnTo>
                  <a:lnTo>
                    <a:pt x="618" y="307"/>
                  </a:lnTo>
                  <a:lnTo>
                    <a:pt x="637" y="288"/>
                  </a:lnTo>
                  <a:lnTo>
                    <a:pt x="625" y="270"/>
                  </a:lnTo>
                  <a:lnTo>
                    <a:pt x="584" y="249"/>
                  </a:lnTo>
                  <a:lnTo>
                    <a:pt x="562" y="232"/>
                  </a:lnTo>
                  <a:lnTo>
                    <a:pt x="553" y="219"/>
                  </a:lnTo>
                  <a:lnTo>
                    <a:pt x="554" y="205"/>
                  </a:lnTo>
                  <a:lnTo>
                    <a:pt x="430" y="138"/>
                  </a:lnTo>
                  <a:lnTo>
                    <a:pt x="416" y="105"/>
                  </a:lnTo>
                  <a:lnTo>
                    <a:pt x="412" y="55"/>
                  </a:lnTo>
                  <a:lnTo>
                    <a:pt x="416" y="50"/>
                  </a:lnTo>
                  <a:lnTo>
                    <a:pt x="393" y="18"/>
                  </a:lnTo>
                  <a:lnTo>
                    <a:pt x="366" y="10"/>
                  </a:lnTo>
                  <a:lnTo>
                    <a:pt x="338" y="10"/>
                  </a:lnTo>
                  <a:lnTo>
                    <a:pt x="315" y="0"/>
                  </a:lnTo>
                  <a:lnTo>
                    <a:pt x="298" y="10"/>
                  </a:lnTo>
                  <a:lnTo>
                    <a:pt x="279" y="0"/>
                  </a:lnTo>
                  <a:lnTo>
                    <a:pt x="266" y="5"/>
                  </a:lnTo>
                  <a:lnTo>
                    <a:pt x="252" y="23"/>
                  </a:lnTo>
                  <a:lnTo>
                    <a:pt x="229" y="27"/>
                  </a:lnTo>
                  <a:lnTo>
                    <a:pt x="233" y="46"/>
                  </a:lnTo>
                  <a:lnTo>
                    <a:pt x="220" y="50"/>
                  </a:lnTo>
                  <a:lnTo>
                    <a:pt x="201" y="46"/>
                  </a:lnTo>
                  <a:lnTo>
                    <a:pt x="201" y="69"/>
                  </a:lnTo>
                  <a:lnTo>
                    <a:pt x="188" y="79"/>
                  </a:lnTo>
                  <a:lnTo>
                    <a:pt x="169" y="79"/>
                  </a:lnTo>
                  <a:lnTo>
                    <a:pt x="124" y="115"/>
                  </a:lnTo>
                  <a:lnTo>
                    <a:pt x="119" y="169"/>
                  </a:lnTo>
                  <a:lnTo>
                    <a:pt x="105" y="183"/>
                  </a:lnTo>
                  <a:lnTo>
                    <a:pt x="73" y="197"/>
                  </a:lnTo>
                  <a:lnTo>
                    <a:pt x="37" y="188"/>
                  </a:lnTo>
                  <a:lnTo>
                    <a:pt x="37" y="211"/>
                  </a:lnTo>
                  <a:lnTo>
                    <a:pt x="27" y="229"/>
                  </a:lnTo>
                  <a:lnTo>
                    <a:pt x="0" y="23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5" name="Freeform 157"/>
            <p:cNvSpPr>
              <a:spLocks noChangeAspect="1"/>
            </p:cNvSpPr>
            <p:nvPr/>
          </p:nvSpPr>
          <p:spPr bwMode="auto">
            <a:xfrm>
              <a:off x="3918" y="1407"/>
              <a:ext cx="325" cy="215"/>
            </a:xfrm>
            <a:custGeom>
              <a:avLst/>
              <a:gdLst>
                <a:gd name="T0" fmla="*/ 0 w 911"/>
                <a:gd name="T1" fmla="*/ 6 h 630"/>
                <a:gd name="T2" fmla="*/ 4 w 911"/>
                <a:gd name="T3" fmla="*/ 2 h 630"/>
                <a:gd name="T4" fmla="*/ 7 w 911"/>
                <a:gd name="T5" fmla="*/ 5 h 630"/>
                <a:gd name="T6" fmla="*/ 17 w 911"/>
                <a:gd name="T7" fmla="*/ 7 h 630"/>
                <a:gd name="T8" fmla="*/ 23 w 911"/>
                <a:gd name="T9" fmla="*/ 13 h 630"/>
                <a:gd name="T10" fmla="*/ 28 w 911"/>
                <a:gd name="T11" fmla="*/ 14 h 630"/>
                <a:gd name="T12" fmla="*/ 38 w 911"/>
                <a:gd name="T13" fmla="*/ 11 h 630"/>
                <a:gd name="T14" fmla="*/ 45 w 911"/>
                <a:gd name="T15" fmla="*/ 11 h 630"/>
                <a:gd name="T16" fmla="*/ 53 w 911"/>
                <a:gd name="T17" fmla="*/ 12 h 630"/>
                <a:gd name="T18" fmla="*/ 62 w 911"/>
                <a:gd name="T19" fmla="*/ 15 h 630"/>
                <a:gd name="T20" fmla="*/ 67 w 911"/>
                <a:gd name="T21" fmla="*/ 12 h 630"/>
                <a:gd name="T22" fmla="*/ 70 w 911"/>
                <a:gd name="T23" fmla="*/ 15 h 630"/>
                <a:gd name="T24" fmla="*/ 73 w 911"/>
                <a:gd name="T25" fmla="*/ 7 h 630"/>
                <a:gd name="T26" fmla="*/ 88 w 911"/>
                <a:gd name="T27" fmla="*/ 0 h 630"/>
                <a:gd name="T28" fmla="*/ 104 w 911"/>
                <a:gd name="T29" fmla="*/ 4 h 630"/>
                <a:gd name="T30" fmla="*/ 107 w 911"/>
                <a:gd name="T31" fmla="*/ 9 h 630"/>
                <a:gd name="T32" fmla="*/ 112 w 911"/>
                <a:gd name="T33" fmla="*/ 10 h 630"/>
                <a:gd name="T34" fmla="*/ 115 w 911"/>
                <a:gd name="T35" fmla="*/ 9 h 630"/>
                <a:gd name="T36" fmla="*/ 116 w 911"/>
                <a:gd name="T37" fmla="*/ 10 h 630"/>
                <a:gd name="T38" fmla="*/ 115 w 911"/>
                <a:gd name="T39" fmla="*/ 14 h 630"/>
                <a:gd name="T40" fmla="*/ 110 w 911"/>
                <a:gd name="T41" fmla="*/ 17 h 630"/>
                <a:gd name="T42" fmla="*/ 107 w 911"/>
                <a:gd name="T43" fmla="*/ 15 h 630"/>
                <a:gd name="T44" fmla="*/ 105 w 911"/>
                <a:gd name="T45" fmla="*/ 16 h 630"/>
                <a:gd name="T46" fmla="*/ 103 w 911"/>
                <a:gd name="T47" fmla="*/ 24 h 630"/>
                <a:gd name="T48" fmla="*/ 106 w 911"/>
                <a:gd name="T49" fmla="*/ 32 h 630"/>
                <a:gd name="T50" fmla="*/ 113 w 911"/>
                <a:gd name="T51" fmla="*/ 36 h 630"/>
                <a:gd name="T52" fmla="*/ 113 w 911"/>
                <a:gd name="T53" fmla="*/ 40 h 630"/>
                <a:gd name="T54" fmla="*/ 115 w 911"/>
                <a:gd name="T55" fmla="*/ 43 h 630"/>
                <a:gd name="T56" fmla="*/ 115 w 911"/>
                <a:gd name="T57" fmla="*/ 52 h 630"/>
                <a:gd name="T58" fmla="*/ 112 w 911"/>
                <a:gd name="T59" fmla="*/ 55 h 630"/>
                <a:gd name="T60" fmla="*/ 107 w 911"/>
                <a:gd name="T61" fmla="*/ 56 h 630"/>
                <a:gd name="T62" fmla="*/ 99 w 911"/>
                <a:gd name="T63" fmla="*/ 64 h 630"/>
                <a:gd name="T64" fmla="*/ 87 w 911"/>
                <a:gd name="T65" fmla="*/ 71 h 630"/>
                <a:gd name="T66" fmla="*/ 86 w 911"/>
                <a:gd name="T67" fmla="*/ 73 h 630"/>
                <a:gd name="T68" fmla="*/ 82 w 911"/>
                <a:gd name="T69" fmla="*/ 64 h 630"/>
                <a:gd name="T70" fmla="*/ 68 w 911"/>
                <a:gd name="T71" fmla="*/ 66 h 630"/>
                <a:gd name="T72" fmla="*/ 61 w 911"/>
                <a:gd name="T73" fmla="*/ 66 h 630"/>
                <a:gd name="T74" fmla="*/ 51 w 911"/>
                <a:gd name="T75" fmla="*/ 60 h 630"/>
                <a:gd name="T76" fmla="*/ 49 w 911"/>
                <a:gd name="T77" fmla="*/ 56 h 630"/>
                <a:gd name="T78" fmla="*/ 55 w 911"/>
                <a:gd name="T79" fmla="*/ 55 h 630"/>
                <a:gd name="T80" fmla="*/ 56 w 911"/>
                <a:gd name="T81" fmla="*/ 47 h 630"/>
                <a:gd name="T82" fmla="*/ 60 w 911"/>
                <a:gd name="T83" fmla="*/ 39 h 630"/>
                <a:gd name="T84" fmla="*/ 57 w 911"/>
                <a:gd name="T85" fmla="*/ 37 h 630"/>
                <a:gd name="T86" fmla="*/ 42 w 911"/>
                <a:gd name="T87" fmla="*/ 34 h 630"/>
                <a:gd name="T88" fmla="*/ 37 w 911"/>
                <a:gd name="T89" fmla="*/ 35 h 630"/>
                <a:gd name="T90" fmla="*/ 30 w 911"/>
                <a:gd name="T91" fmla="*/ 32 h 630"/>
                <a:gd name="T92" fmla="*/ 25 w 911"/>
                <a:gd name="T93" fmla="*/ 33 h 630"/>
                <a:gd name="T94" fmla="*/ 23 w 911"/>
                <a:gd name="T95" fmla="*/ 32 h 630"/>
                <a:gd name="T96" fmla="*/ 23 w 911"/>
                <a:gd name="T97" fmla="*/ 30 h 630"/>
                <a:gd name="T98" fmla="*/ 26 w 911"/>
                <a:gd name="T99" fmla="*/ 29 h 630"/>
                <a:gd name="T100" fmla="*/ 27 w 911"/>
                <a:gd name="T101" fmla="*/ 24 h 630"/>
                <a:gd name="T102" fmla="*/ 29 w 911"/>
                <a:gd name="T103" fmla="*/ 22 h 630"/>
                <a:gd name="T104" fmla="*/ 28 w 911"/>
                <a:gd name="T105" fmla="*/ 20 h 630"/>
                <a:gd name="T106" fmla="*/ 26 w 911"/>
                <a:gd name="T107" fmla="*/ 19 h 630"/>
                <a:gd name="T108" fmla="*/ 10 w 911"/>
                <a:gd name="T109" fmla="*/ 20 h 630"/>
                <a:gd name="T110" fmla="*/ 6 w 911"/>
                <a:gd name="T111" fmla="*/ 16 h 630"/>
                <a:gd name="T112" fmla="*/ 6 w 911"/>
                <a:gd name="T113" fmla="*/ 12 h 630"/>
                <a:gd name="T114" fmla="*/ 0 w 911"/>
                <a:gd name="T115" fmla="*/ 6 h 6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11" h="630">
                  <a:moveTo>
                    <a:pt x="0" y="51"/>
                  </a:moveTo>
                  <a:lnTo>
                    <a:pt x="33" y="16"/>
                  </a:lnTo>
                  <a:lnTo>
                    <a:pt x="60" y="42"/>
                  </a:lnTo>
                  <a:lnTo>
                    <a:pt x="137" y="59"/>
                  </a:lnTo>
                  <a:lnTo>
                    <a:pt x="179" y="111"/>
                  </a:lnTo>
                  <a:lnTo>
                    <a:pt x="222" y="119"/>
                  </a:lnTo>
                  <a:lnTo>
                    <a:pt x="298" y="94"/>
                  </a:lnTo>
                  <a:lnTo>
                    <a:pt x="349" y="94"/>
                  </a:lnTo>
                  <a:lnTo>
                    <a:pt x="416" y="102"/>
                  </a:lnTo>
                  <a:lnTo>
                    <a:pt x="486" y="127"/>
                  </a:lnTo>
                  <a:lnTo>
                    <a:pt x="529" y="102"/>
                  </a:lnTo>
                  <a:lnTo>
                    <a:pt x="553" y="127"/>
                  </a:lnTo>
                  <a:lnTo>
                    <a:pt x="578" y="59"/>
                  </a:lnTo>
                  <a:lnTo>
                    <a:pt x="690" y="0"/>
                  </a:lnTo>
                  <a:lnTo>
                    <a:pt x="818" y="33"/>
                  </a:lnTo>
                  <a:lnTo>
                    <a:pt x="843" y="76"/>
                  </a:lnTo>
                  <a:lnTo>
                    <a:pt x="877" y="85"/>
                  </a:lnTo>
                  <a:lnTo>
                    <a:pt x="902" y="76"/>
                  </a:lnTo>
                  <a:lnTo>
                    <a:pt x="911" y="85"/>
                  </a:lnTo>
                  <a:lnTo>
                    <a:pt x="902" y="119"/>
                  </a:lnTo>
                  <a:lnTo>
                    <a:pt x="861" y="143"/>
                  </a:lnTo>
                  <a:lnTo>
                    <a:pt x="843" y="127"/>
                  </a:lnTo>
                  <a:lnTo>
                    <a:pt x="826" y="136"/>
                  </a:lnTo>
                  <a:lnTo>
                    <a:pt x="808" y="204"/>
                  </a:lnTo>
                  <a:lnTo>
                    <a:pt x="835" y="272"/>
                  </a:lnTo>
                  <a:lnTo>
                    <a:pt x="886" y="307"/>
                  </a:lnTo>
                  <a:lnTo>
                    <a:pt x="886" y="341"/>
                  </a:lnTo>
                  <a:lnTo>
                    <a:pt x="902" y="365"/>
                  </a:lnTo>
                  <a:lnTo>
                    <a:pt x="902" y="443"/>
                  </a:lnTo>
                  <a:lnTo>
                    <a:pt x="877" y="476"/>
                  </a:lnTo>
                  <a:lnTo>
                    <a:pt x="843" y="484"/>
                  </a:lnTo>
                  <a:lnTo>
                    <a:pt x="776" y="552"/>
                  </a:lnTo>
                  <a:lnTo>
                    <a:pt x="681" y="612"/>
                  </a:lnTo>
                  <a:lnTo>
                    <a:pt x="672" y="630"/>
                  </a:lnTo>
                  <a:lnTo>
                    <a:pt x="648" y="552"/>
                  </a:lnTo>
                  <a:lnTo>
                    <a:pt x="536" y="569"/>
                  </a:lnTo>
                  <a:lnTo>
                    <a:pt x="477" y="563"/>
                  </a:lnTo>
                  <a:lnTo>
                    <a:pt x="401" y="519"/>
                  </a:lnTo>
                  <a:lnTo>
                    <a:pt x="384" y="484"/>
                  </a:lnTo>
                  <a:lnTo>
                    <a:pt x="434" y="468"/>
                  </a:lnTo>
                  <a:lnTo>
                    <a:pt x="443" y="400"/>
                  </a:lnTo>
                  <a:lnTo>
                    <a:pt x="468" y="332"/>
                  </a:lnTo>
                  <a:lnTo>
                    <a:pt x="451" y="315"/>
                  </a:lnTo>
                  <a:lnTo>
                    <a:pt x="332" y="289"/>
                  </a:lnTo>
                  <a:lnTo>
                    <a:pt x="289" y="298"/>
                  </a:lnTo>
                  <a:lnTo>
                    <a:pt x="238" y="272"/>
                  </a:lnTo>
                  <a:lnTo>
                    <a:pt x="196" y="280"/>
                  </a:lnTo>
                  <a:lnTo>
                    <a:pt x="179" y="272"/>
                  </a:lnTo>
                  <a:lnTo>
                    <a:pt x="179" y="255"/>
                  </a:lnTo>
                  <a:lnTo>
                    <a:pt x="204" y="246"/>
                  </a:lnTo>
                  <a:lnTo>
                    <a:pt x="212" y="204"/>
                  </a:lnTo>
                  <a:lnTo>
                    <a:pt x="230" y="186"/>
                  </a:lnTo>
                  <a:lnTo>
                    <a:pt x="222" y="170"/>
                  </a:lnTo>
                  <a:lnTo>
                    <a:pt x="204" y="161"/>
                  </a:lnTo>
                  <a:lnTo>
                    <a:pt x="76" y="170"/>
                  </a:lnTo>
                  <a:lnTo>
                    <a:pt x="51" y="136"/>
                  </a:lnTo>
                  <a:lnTo>
                    <a:pt x="51" y="102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6" name="Freeform 158"/>
            <p:cNvSpPr>
              <a:spLocks noChangeAspect="1"/>
            </p:cNvSpPr>
            <p:nvPr/>
          </p:nvSpPr>
          <p:spPr bwMode="auto">
            <a:xfrm>
              <a:off x="2738" y="2574"/>
              <a:ext cx="434" cy="356"/>
            </a:xfrm>
            <a:custGeom>
              <a:avLst/>
              <a:gdLst>
                <a:gd name="T0" fmla="*/ 5 w 656"/>
                <a:gd name="T1" fmla="*/ 135 h 560"/>
                <a:gd name="T2" fmla="*/ 17 w 656"/>
                <a:gd name="T3" fmla="*/ 110 h 560"/>
                <a:gd name="T4" fmla="*/ 38 w 656"/>
                <a:gd name="T5" fmla="*/ 111 h 560"/>
                <a:gd name="T6" fmla="*/ 57 w 656"/>
                <a:gd name="T7" fmla="*/ 114 h 560"/>
                <a:gd name="T8" fmla="*/ 78 w 656"/>
                <a:gd name="T9" fmla="*/ 102 h 560"/>
                <a:gd name="T10" fmla="*/ 118 w 656"/>
                <a:gd name="T11" fmla="*/ 76 h 560"/>
                <a:gd name="T12" fmla="*/ 134 w 656"/>
                <a:gd name="T13" fmla="*/ 81 h 560"/>
                <a:gd name="T14" fmla="*/ 181 w 656"/>
                <a:gd name="T15" fmla="*/ 74 h 560"/>
                <a:gd name="T16" fmla="*/ 201 w 656"/>
                <a:gd name="T17" fmla="*/ 67 h 560"/>
                <a:gd name="T18" fmla="*/ 216 w 656"/>
                <a:gd name="T19" fmla="*/ 26 h 560"/>
                <a:gd name="T20" fmla="*/ 236 w 656"/>
                <a:gd name="T21" fmla="*/ 2 h 560"/>
                <a:gd name="T22" fmla="*/ 259 w 656"/>
                <a:gd name="T23" fmla="*/ 10 h 560"/>
                <a:gd name="T24" fmla="*/ 284 w 656"/>
                <a:gd name="T25" fmla="*/ 26 h 560"/>
                <a:gd name="T26" fmla="*/ 281 w 656"/>
                <a:gd name="T27" fmla="*/ 39 h 560"/>
                <a:gd name="T28" fmla="*/ 279 w 656"/>
                <a:gd name="T29" fmla="*/ 59 h 560"/>
                <a:gd name="T30" fmla="*/ 273 w 656"/>
                <a:gd name="T31" fmla="*/ 72 h 560"/>
                <a:gd name="T32" fmla="*/ 257 w 656"/>
                <a:gd name="T33" fmla="*/ 93 h 560"/>
                <a:gd name="T34" fmla="*/ 231 w 656"/>
                <a:gd name="T35" fmla="*/ 113 h 560"/>
                <a:gd name="T36" fmla="*/ 220 w 656"/>
                <a:gd name="T37" fmla="*/ 142 h 560"/>
                <a:gd name="T38" fmla="*/ 206 w 656"/>
                <a:gd name="T39" fmla="*/ 142 h 560"/>
                <a:gd name="T40" fmla="*/ 195 w 656"/>
                <a:gd name="T41" fmla="*/ 135 h 560"/>
                <a:gd name="T42" fmla="*/ 181 w 656"/>
                <a:gd name="T43" fmla="*/ 161 h 560"/>
                <a:gd name="T44" fmla="*/ 183 w 656"/>
                <a:gd name="T45" fmla="*/ 179 h 560"/>
                <a:gd name="T46" fmla="*/ 175 w 656"/>
                <a:gd name="T47" fmla="*/ 188 h 560"/>
                <a:gd name="T48" fmla="*/ 177 w 656"/>
                <a:gd name="T49" fmla="*/ 210 h 560"/>
                <a:gd name="T50" fmla="*/ 165 w 656"/>
                <a:gd name="T51" fmla="*/ 216 h 560"/>
                <a:gd name="T52" fmla="*/ 148 w 656"/>
                <a:gd name="T53" fmla="*/ 221 h 560"/>
                <a:gd name="T54" fmla="*/ 94 w 656"/>
                <a:gd name="T55" fmla="*/ 221 h 560"/>
                <a:gd name="T56" fmla="*/ 78 w 656"/>
                <a:gd name="T57" fmla="*/ 217 h 560"/>
                <a:gd name="T58" fmla="*/ 72 w 656"/>
                <a:gd name="T59" fmla="*/ 216 h 560"/>
                <a:gd name="T60" fmla="*/ 70 w 656"/>
                <a:gd name="T61" fmla="*/ 200 h 560"/>
                <a:gd name="T62" fmla="*/ 20 w 656"/>
                <a:gd name="T63" fmla="*/ 180 h 560"/>
                <a:gd name="T64" fmla="*/ 13 w 656"/>
                <a:gd name="T65" fmla="*/ 158 h 5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6" h="560">
                  <a:moveTo>
                    <a:pt x="0" y="350"/>
                  </a:moveTo>
                  <a:lnTo>
                    <a:pt x="10" y="333"/>
                  </a:lnTo>
                  <a:lnTo>
                    <a:pt x="20" y="284"/>
                  </a:lnTo>
                  <a:lnTo>
                    <a:pt x="40" y="272"/>
                  </a:lnTo>
                  <a:lnTo>
                    <a:pt x="64" y="276"/>
                  </a:lnTo>
                  <a:lnTo>
                    <a:pt x="87" y="273"/>
                  </a:lnTo>
                  <a:lnTo>
                    <a:pt x="97" y="281"/>
                  </a:lnTo>
                  <a:lnTo>
                    <a:pt x="130" y="282"/>
                  </a:lnTo>
                  <a:lnTo>
                    <a:pt x="168" y="269"/>
                  </a:lnTo>
                  <a:lnTo>
                    <a:pt x="179" y="253"/>
                  </a:lnTo>
                  <a:lnTo>
                    <a:pt x="215" y="243"/>
                  </a:lnTo>
                  <a:lnTo>
                    <a:pt x="270" y="189"/>
                  </a:lnTo>
                  <a:lnTo>
                    <a:pt x="289" y="189"/>
                  </a:lnTo>
                  <a:lnTo>
                    <a:pt x="307" y="202"/>
                  </a:lnTo>
                  <a:lnTo>
                    <a:pt x="357" y="179"/>
                  </a:lnTo>
                  <a:lnTo>
                    <a:pt x="412" y="182"/>
                  </a:lnTo>
                  <a:lnTo>
                    <a:pt x="445" y="179"/>
                  </a:lnTo>
                  <a:lnTo>
                    <a:pt x="459" y="166"/>
                  </a:lnTo>
                  <a:lnTo>
                    <a:pt x="467" y="120"/>
                  </a:lnTo>
                  <a:lnTo>
                    <a:pt x="495" y="65"/>
                  </a:lnTo>
                  <a:lnTo>
                    <a:pt x="536" y="33"/>
                  </a:lnTo>
                  <a:lnTo>
                    <a:pt x="540" y="5"/>
                  </a:lnTo>
                  <a:lnTo>
                    <a:pt x="559" y="0"/>
                  </a:lnTo>
                  <a:lnTo>
                    <a:pt x="591" y="23"/>
                  </a:lnTo>
                  <a:lnTo>
                    <a:pt x="619" y="33"/>
                  </a:lnTo>
                  <a:lnTo>
                    <a:pt x="650" y="65"/>
                  </a:lnTo>
                  <a:lnTo>
                    <a:pt x="656" y="88"/>
                  </a:lnTo>
                  <a:lnTo>
                    <a:pt x="642" y="97"/>
                  </a:lnTo>
                  <a:lnTo>
                    <a:pt x="647" y="129"/>
                  </a:lnTo>
                  <a:lnTo>
                    <a:pt x="637" y="147"/>
                  </a:lnTo>
                  <a:lnTo>
                    <a:pt x="637" y="175"/>
                  </a:lnTo>
                  <a:lnTo>
                    <a:pt x="624" y="179"/>
                  </a:lnTo>
                  <a:lnTo>
                    <a:pt x="627" y="216"/>
                  </a:lnTo>
                  <a:lnTo>
                    <a:pt x="587" y="230"/>
                  </a:lnTo>
                  <a:lnTo>
                    <a:pt x="578" y="249"/>
                  </a:lnTo>
                  <a:lnTo>
                    <a:pt x="527" y="280"/>
                  </a:lnTo>
                  <a:lnTo>
                    <a:pt x="513" y="340"/>
                  </a:lnTo>
                  <a:lnTo>
                    <a:pt x="504" y="350"/>
                  </a:lnTo>
                  <a:lnTo>
                    <a:pt x="477" y="345"/>
                  </a:lnTo>
                  <a:lnTo>
                    <a:pt x="472" y="350"/>
                  </a:lnTo>
                  <a:lnTo>
                    <a:pt x="459" y="335"/>
                  </a:lnTo>
                  <a:lnTo>
                    <a:pt x="445" y="335"/>
                  </a:lnTo>
                  <a:lnTo>
                    <a:pt x="431" y="395"/>
                  </a:lnTo>
                  <a:lnTo>
                    <a:pt x="413" y="399"/>
                  </a:lnTo>
                  <a:lnTo>
                    <a:pt x="403" y="413"/>
                  </a:lnTo>
                  <a:lnTo>
                    <a:pt x="417" y="442"/>
                  </a:lnTo>
                  <a:lnTo>
                    <a:pt x="417" y="450"/>
                  </a:lnTo>
                  <a:lnTo>
                    <a:pt x="399" y="464"/>
                  </a:lnTo>
                  <a:lnTo>
                    <a:pt x="413" y="506"/>
                  </a:lnTo>
                  <a:lnTo>
                    <a:pt x="403" y="519"/>
                  </a:lnTo>
                  <a:lnTo>
                    <a:pt x="390" y="519"/>
                  </a:lnTo>
                  <a:lnTo>
                    <a:pt x="376" y="533"/>
                  </a:lnTo>
                  <a:lnTo>
                    <a:pt x="371" y="547"/>
                  </a:lnTo>
                  <a:lnTo>
                    <a:pt x="339" y="547"/>
                  </a:lnTo>
                  <a:lnTo>
                    <a:pt x="289" y="560"/>
                  </a:lnTo>
                  <a:lnTo>
                    <a:pt x="215" y="547"/>
                  </a:lnTo>
                  <a:lnTo>
                    <a:pt x="192" y="552"/>
                  </a:lnTo>
                  <a:lnTo>
                    <a:pt x="179" y="538"/>
                  </a:lnTo>
                  <a:lnTo>
                    <a:pt x="170" y="538"/>
                  </a:lnTo>
                  <a:lnTo>
                    <a:pt x="165" y="533"/>
                  </a:lnTo>
                  <a:lnTo>
                    <a:pt x="170" y="506"/>
                  </a:lnTo>
                  <a:lnTo>
                    <a:pt x="160" y="496"/>
                  </a:lnTo>
                  <a:lnTo>
                    <a:pt x="105" y="487"/>
                  </a:lnTo>
                  <a:lnTo>
                    <a:pt x="46" y="445"/>
                  </a:lnTo>
                  <a:lnTo>
                    <a:pt x="32" y="422"/>
                  </a:lnTo>
                  <a:lnTo>
                    <a:pt x="28" y="390"/>
                  </a:lnTo>
                  <a:lnTo>
                    <a:pt x="0" y="35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4053" dir="894217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7" name="Freeform 159"/>
            <p:cNvSpPr>
              <a:spLocks noChangeAspect="1"/>
            </p:cNvSpPr>
            <p:nvPr/>
          </p:nvSpPr>
          <p:spPr bwMode="auto">
            <a:xfrm>
              <a:off x="2901" y="1733"/>
              <a:ext cx="406" cy="305"/>
            </a:xfrm>
            <a:custGeom>
              <a:avLst/>
              <a:gdLst>
                <a:gd name="T0" fmla="*/ 0 w 1133"/>
                <a:gd name="T1" fmla="*/ 18 h 886"/>
                <a:gd name="T2" fmla="*/ 2 w 1133"/>
                <a:gd name="T3" fmla="*/ 24 h 886"/>
                <a:gd name="T4" fmla="*/ 9 w 1133"/>
                <a:gd name="T5" fmla="*/ 32 h 886"/>
                <a:gd name="T6" fmla="*/ 9 w 1133"/>
                <a:gd name="T7" fmla="*/ 48 h 886"/>
                <a:gd name="T8" fmla="*/ 5 w 1133"/>
                <a:gd name="T9" fmla="*/ 53 h 886"/>
                <a:gd name="T10" fmla="*/ 7 w 1133"/>
                <a:gd name="T11" fmla="*/ 56 h 886"/>
                <a:gd name="T12" fmla="*/ 18 w 1133"/>
                <a:gd name="T13" fmla="*/ 64 h 886"/>
                <a:gd name="T14" fmla="*/ 18 w 1133"/>
                <a:gd name="T15" fmla="*/ 69 h 886"/>
                <a:gd name="T16" fmla="*/ 22 w 1133"/>
                <a:gd name="T17" fmla="*/ 77 h 886"/>
                <a:gd name="T18" fmla="*/ 25 w 1133"/>
                <a:gd name="T19" fmla="*/ 88 h 886"/>
                <a:gd name="T20" fmla="*/ 24 w 1133"/>
                <a:gd name="T21" fmla="*/ 95 h 886"/>
                <a:gd name="T22" fmla="*/ 25 w 1133"/>
                <a:gd name="T23" fmla="*/ 99 h 886"/>
                <a:gd name="T24" fmla="*/ 32 w 1133"/>
                <a:gd name="T25" fmla="*/ 98 h 886"/>
                <a:gd name="T26" fmla="*/ 35 w 1133"/>
                <a:gd name="T27" fmla="*/ 103 h 886"/>
                <a:gd name="T28" fmla="*/ 44 w 1133"/>
                <a:gd name="T29" fmla="*/ 105 h 886"/>
                <a:gd name="T30" fmla="*/ 52 w 1133"/>
                <a:gd name="T31" fmla="*/ 102 h 886"/>
                <a:gd name="T32" fmla="*/ 55 w 1133"/>
                <a:gd name="T33" fmla="*/ 99 h 886"/>
                <a:gd name="T34" fmla="*/ 56 w 1133"/>
                <a:gd name="T35" fmla="*/ 87 h 886"/>
                <a:gd name="T36" fmla="*/ 67 w 1133"/>
                <a:gd name="T37" fmla="*/ 79 h 886"/>
                <a:gd name="T38" fmla="*/ 71 w 1133"/>
                <a:gd name="T39" fmla="*/ 79 h 886"/>
                <a:gd name="T40" fmla="*/ 75 w 1133"/>
                <a:gd name="T41" fmla="*/ 77 h 886"/>
                <a:gd name="T42" fmla="*/ 75 w 1133"/>
                <a:gd name="T43" fmla="*/ 72 h 886"/>
                <a:gd name="T44" fmla="*/ 79 w 1133"/>
                <a:gd name="T45" fmla="*/ 73 h 886"/>
                <a:gd name="T46" fmla="*/ 82 w 1133"/>
                <a:gd name="T47" fmla="*/ 72 h 886"/>
                <a:gd name="T48" fmla="*/ 81 w 1133"/>
                <a:gd name="T49" fmla="*/ 67 h 886"/>
                <a:gd name="T50" fmla="*/ 87 w 1133"/>
                <a:gd name="T51" fmla="*/ 66 h 886"/>
                <a:gd name="T52" fmla="*/ 90 w 1133"/>
                <a:gd name="T53" fmla="*/ 63 h 886"/>
                <a:gd name="T54" fmla="*/ 93 w 1133"/>
                <a:gd name="T55" fmla="*/ 62 h 886"/>
                <a:gd name="T56" fmla="*/ 97 w 1133"/>
                <a:gd name="T57" fmla="*/ 64 h 886"/>
                <a:gd name="T58" fmla="*/ 102 w 1133"/>
                <a:gd name="T59" fmla="*/ 62 h 886"/>
                <a:gd name="T60" fmla="*/ 107 w 1133"/>
                <a:gd name="T61" fmla="*/ 64 h 886"/>
                <a:gd name="T62" fmla="*/ 114 w 1133"/>
                <a:gd name="T63" fmla="*/ 64 h 886"/>
                <a:gd name="T64" fmla="*/ 120 w 1133"/>
                <a:gd name="T65" fmla="*/ 65 h 886"/>
                <a:gd name="T66" fmla="*/ 126 w 1133"/>
                <a:gd name="T67" fmla="*/ 73 h 886"/>
                <a:gd name="T68" fmla="*/ 130 w 1133"/>
                <a:gd name="T69" fmla="*/ 77 h 886"/>
                <a:gd name="T70" fmla="*/ 133 w 1133"/>
                <a:gd name="T71" fmla="*/ 77 h 886"/>
                <a:gd name="T72" fmla="*/ 134 w 1133"/>
                <a:gd name="T73" fmla="*/ 66 h 886"/>
                <a:gd name="T74" fmla="*/ 143 w 1133"/>
                <a:gd name="T75" fmla="*/ 71 h 886"/>
                <a:gd name="T76" fmla="*/ 145 w 1133"/>
                <a:gd name="T77" fmla="*/ 65 h 886"/>
                <a:gd name="T78" fmla="*/ 143 w 1133"/>
                <a:gd name="T79" fmla="*/ 60 h 886"/>
                <a:gd name="T80" fmla="*/ 144 w 1133"/>
                <a:gd name="T81" fmla="*/ 55 h 886"/>
                <a:gd name="T82" fmla="*/ 143 w 1133"/>
                <a:gd name="T83" fmla="*/ 48 h 886"/>
                <a:gd name="T84" fmla="*/ 140 w 1133"/>
                <a:gd name="T85" fmla="*/ 42 h 886"/>
                <a:gd name="T86" fmla="*/ 141 w 1133"/>
                <a:gd name="T87" fmla="*/ 37 h 886"/>
                <a:gd name="T88" fmla="*/ 133 w 1133"/>
                <a:gd name="T89" fmla="*/ 32 h 886"/>
                <a:gd name="T90" fmla="*/ 117 w 1133"/>
                <a:gd name="T91" fmla="*/ 15 h 886"/>
                <a:gd name="T92" fmla="*/ 114 w 1133"/>
                <a:gd name="T93" fmla="*/ 13 h 886"/>
                <a:gd name="T94" fmla="*/ 108 w 1133"/>
                <a:gd name="T95" fmla="*/ 16 h 886"/>
                <a:gd name="T96" fmla="*/ 107 w 1133"/>
                <a:gd name="T97" fmla="*/ 20 h 886"/>
                <a:gd name="T98" fmla="*/ 100 w 1133"/>
                <a:gd name="T99" fmla="*/ 20 h 886"/>
                <a:gd name="T100" fmla="*/ 87 w 1133"/>
                <a:gd name="T101" fmla="*/ 24 h 886"/>
                <a:gd name="T102" fmla="*/ 76 w 1133"/>
                <a:gd name="T103" fmla="*/ 19 h 886"/>
                <a:gd name="T104" fmla="*/ 71 w 1133"/>
                <a:gd name="T105" fmla="*/ 13 h 886"/>
                <a:gd name="T106" fmla="*/ 63 w 1133"/>
                <a:gd name="T107" fmla="*/ 11 h 886"/>
                <a:gd name="T108" fmla="*/ 66 w 1133"/>
                <a:gd name="T109" fmla="*/ 6 h 886"/>
                <a:gd name="T110" fmla="*/ 61 w 1133"/>
                <a:gd name="T111" fmla="*/ 4 h 886"/>
                <a:gd name="T112" fmla="*/ 55 w 1133"/>
                <a:gd name="T113" fmla="*/ 2 h 886"/>
                <a:gd name="T114" fmla="*/ 51 w 1133"/>
                <a:gd name="T115" fmla="*/ 3 h 886"/>
                <a:gd name="T116" fmla="*/ 45 w 1133"/>
                <a:gd name="T117" fmla="*/ 0 h 886"/>
                <a:gd name="T118" fmla="*/ 22 w 1133"/>
                <a:gd name="T119" fmla="*/ 1 h 886"/>
                <a:gd name="T120" fmla="*/ 12 w 1133"/>
                <a:gd name="T121" fmla="*/ 5 h 886"/>
                <a:gd name="T122" fmla="*/ 0 w 1133"/>
                <a:gd name="T123" fmla="*/ 18 h 8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33" h="886">
                  <a:moveTo>
                    <a:pt x="0" y="153"/>
                  </a:moveTo>
                  <a:lnTo>
                    <a:pt x="18" y="205"/>
                  </a:lnTo>
                  <a:lnTo>
                    <a:pt x="68" y="272"/>
                  </a:lnTo>
                  <a:lnTo>
                    <a:pt x="68" y="400"/>
                  </a:lnTo>
                  <a:lnTo>
                    <a:pt x="43" y="443"/>
                  </a:lnTo>
                  <a:lnTo>
                    <a:pt x="52" y="476"/>
                  </a:lnTo>
                  <a:lnTo>
                    <a:pt x="137" y="537"/>
                  </a:lnTo>
                  <a:lnTo>
                    <a:pt x="137" y="579"/>
                  </a:lnTo>
                  <a:lnTo>
                    <a:pt x="171" y="647"/>
                  </a:lnTo>
                  <a:lnTo>
                    <a:pt x="196" y="741"/>
                  </a:lnTo>
                  <a:lnTo>
                    <a:pt x="189" y="800"/>
                  </a:lnTo>
                  <a:lnTo>
                    <a:pt x="196" y="834"/>
                  </a:lnTo>
                  <a:lnTo>
                    <a:pt x="247" y="826"/>
                  </a:lnTo>
                  <a:lnTo>
                    <a:pt x="273" y="869"/>
                  </a:lnTo>
                  <a:lnTo>
                    <a:pt x="341" y="886"/>
                  </a:lnTo>
                  <a:lnTo>
                    <a:pt x="401" y="859"/>
                  </a:lnTo>
                  <a:lnTo>
                    <a:pt x="427" y="834"/>
                  </a:lnTo>
                  <a:lnTo>
                    <a:pt x="435" y="732"/>
                  </a:lnTo>
                  <a:lnTo>
                    <a:pt x="520" y="665"/>
                  </a:lnTo>
                  <a:lnTo>
                    <a:pt x="555" y="665"/>
                  </a:lnTo>
                  <a:lnTo>
                    <a:pt x="580" y="647"/>
                  </a:lnTo>
                  <a:lnTo>
                    <a:pt x="580" y="604"/>
                  </a:lnTo>
                  <a:lnTo>
                    <a:pt x="615" y="612"/>
                  </a:lnTo>
                  <a:lnTo>
                    <a:pt x="639" y="604"/>
                  </a:lnTo>
                  <a:lnTo>
                    <a:pt x="632" y="569"/>
                  </a:lnTo>
                  <a:lnTo>
                    <a:pt x="674" y="562"/>
                  </a:lnTo>
                  <a:lnTo>
                    <a:pt x="700" y="528"/>
                  </a:lnTo>
                  <a:lnTo>
                    <a:pt x="725" y="519"/>
                  </a:lnTo>
                  <a:lnTo>
                    <a:pt x="760" y="537"/>
                  </a:lnTo>
                  <a:lnTo>
                    <a:pt x="792" y="519"/>
                  </a:lnTo>
                  <a:lnTo>
                    <a:pt x="835" y="537"/>
                  </a:lnTo>
                  <a:lnTo>
                    <a:pt x="886" y="537"/>
                  </a:lnTo>
                  <a:lnTo>
                    <a:pt x="937" y="553"/>
                  </a:lnTo>
                  <a:lnTo>
                    <a:pt x="980" y="612"/>
                  </a:lnTo>
                  <a:lnTo>
                    <a:pt x="1014" y="647"/>
                  </a:lnTo>
                  <a:lnTo>
                    <a:pt x="1032" y="647"/>
                  </a:lnTo>
                  <a:lnTo>
                    <a:pt x="1040" y="562"/>
                  </a:lnTo>
                  <a:lnTo>
                    <a:pt x="1117" y="596"/>
                  </a:lnTo>
                  <a:lnTo>
                    <a:pt x="1133" y="553"/>
                  </a:lnTo>
                  <a:lnTo>
                    <a:pt x="1117" y="502"/>
                  </a:lnTo>
                  <a:lnTo>
                    <a:pt x="1126" y="467"/>
                  </a:lnTo>
                  <a:lnTo>
                    <a:pt x="1117" y="400"/>
                  </a:lnTo>
                  <a:lnTo>
                    <a:pt x="1091" y="357"/>
                  </a:lnTo>
                  <a:lnTo>
                    <a:pt x="1100" y="315"/>
                  </a:lnTo>
                  <a:lnTo>
                    <a:pt x="1032" y="272"/>
                  </a:lnTo>
                  <a:lnTo>
                    <a:pt x="912" y="128"/>
                  </a:lnTo>
                  <a:lnTo>
                    <a:pt x="886" y="111"/>
                  </a:lnTo>
                  <a:lnTo>
                    <a:pt x="844" y="135"/>
                  </a:lnTo>
                  <a:lnTo>
                    <a:pt x="835" y="170"/>
                  </a:lnTo>
                  <a:lnTo>
                    <a:pt x="776" y="170"/>
                  </a:lnTo>
                  <a:lnTo>
                    <a:pt x="674" y="205"/>
                  </a:lnTo>
                  <a:lnTo>
                    <a:pt x="588" y="161"/>
                  </a:lnTo>
                  <a:lnTo>
                    <a:pt x="555" y="111"/>
                  </a:lnTo>
                  <a:lnTo>
                    <a:pt x="495" y="93"/>
                  </a:lnTo>
                  <a:lnTo>
                    <a:pt x="512" y="50"/>
                  </a:lnTo>
                  <a:lnTo>
                    <a:pt x="478" y="35"/>
                  </a:lnTo>
                  <a:lnTo>
                    <a:pt x="427" y="17"/>
                  </a:lnTo>
                  <a:lnTo>
                    <a:pt x="393" y="26"/>
                  </a:lnTo>
                  <a:lnTo>
                    <a:pt x="351" y="0"/>
                  </a:lnTo>
                  <a:lnTo>
                    <a:pt x="171" y="9"/>
                  </a:lnTo>
                  <a:lnTo>
                    <a:pt x="95" y="42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8" name="Freeform 160"/>
            <p:cNvSpPr>
              <a:spLocks noChangeAspect="1"/>
            </p:cNvSpPr>
            <p:nvPr/>
          </p:nvSpPr>
          <p:spPr bwMode="auto">
            <a:xfrm>
              <a:off x="3416" y="1328"/>
              <a:ext cx="332" cy="398"/>
            </a:xfrm>
            <a:custGeom>
              <a:avLst/>
              <a:gdLst>
                <a:gd name="T0" fmla="*/ 0 w 928"/>
                <a:gd name="T1" fmla="*/ 25 h 1166"/>
                <a:gd name="T2" fmla="*/ 2 w 928"/>
                <a:gd name="T3" fmla="*/ 19 h 1166"/>
                <a:gd name="T4" fmla="*/ 1 w 928"/>
                <a:gd name="T5" fmla="*/ 15 h 1166"/>
                <a:gd name="T6" fmla="*/ 4 w 928"/>
                <a:gd name="T7" fmla="*/ 14 h 1166"/>
                <a:gd name="T8" fmla="*/ 8 w 928"/>
                <a:gd name="T9" fmla="*/ 2 h 1166"/>
                <a:gd name="T10" fmla="*/ 12 w 928"/>
                <a:gd name="T11" fmla="*/ 0 h 1166"/>
                <a:gd name="T12" fmla="*/ 15 w 928"/>
                <a:gd name="T13" fmla="*/ 6 h 1166"/>
                <a:gd name="T14" fmla="*/ 24 w 928"/>
                <a:gd name="T15" fmla="*/ 11 h 1166"/>
                <a:gd name="T16" fmla="*/ 43 w 928"/>
                <a:gd name="T17" fmla="*/ 8 h 1166"/>
                <a:gd name="T18" fmla="*/ 55 w 928"/>
                <a:gd name="T19" fmla="*/ 12 h 1166"/>
                <a:gd name="T20" fmla="*/ 59 w 928"/>
                <a:gd name="T21" fmla="*/ 17 h 1166"/>
                <a:gd name="T22" fmla="*/ 62 w 928"/>
                <a:gd name="T23" fmla="*/ 18 h 1166"/>
                <a:gd name="T24" fmla="*/ 68 w 928"/>
                <a:gd name="T25" fmla="*/ 16 h 1166"/>
                <a:gd name="T26" fmla="*/ 71 w 928"/>
                <a:gd name="T27" fmla="*/ 17 h 1166"/>
                <a:gd name="T28" fmla="*/ 75 w 928"/>
                <a:gd name="T29" fmla="*/ 16 h 1166"/>
                <a:gd name="T30" fmla="*/ 79 w 928"/>
                <a:gd name="T31" fmla="*/ 14 h 1166"/>
                <a:gd name="T32" fmla="*/ 83 w 928"/>
                <a:gd name="T33" fmla="*/ 14 h 1166"/>
                <a:gd name="T34" fmla="*/ 85 w 928"/>
                <a:gd name="T35" fmla="*/ 17 h 1166"/>
                <a:gd name="T36" fmla="*/ 92 w 928"/>
                <a:gd name="T37" fmla="*/ 15 h 1166"/>
                <a:gd name="T38" fmla="*/ 94 w 928"/>
                <a:gd name="T39" fmla="*/ 19 h 1166"/>
                <a:gd name="T40" fmla="*/ 103 w 928"/>
                <a:gd name="T41" fmla="*/ 16 h 1166"/>
                <a:gd name="T42" fmla="*/ 110 w 928"/>
                <a:gd name="T43" fmla="*/ 17 h 1166"/>
                <a:gd name="T44" fmla="*/ 117 w 928"/>
                <a:gd name="T45" fmla="*/ 29 h 1166"/>
                <a:gd name="T46" fmla="*/ 116 w 928"/>
                <a:gd name="T47" fmla="*/ 35 h 1166"/>
                <a:gd name="T48" fmla="*/ 119 w 928"/>
                <a:gd name="T49" fmla="*/ 58 h 1166"/>
                <a:gd name="T50" fmla="*/ 117 w 928"/>
                <a:gd name="T51" fmla="*/ 62 h 1166"/>
                <a:gd name="T52" fmla="*/ 113 w 928"/>
                <a:gd name="T53" fmla="*/ 82 h 1166"/>
                <a:gd name="T54" fmla="*/ 108 w 928"/>
                <a:gd name="T55" fmla="*/ 88 h 1166"/>
                <a:gd name="T56" fmla="*/ 97 w 928"/>
                <a:gd name="T57" fmla="*/ 93 h 1166"/>
                <a:gd name="T58" fmla="*/ 94 w 928"/>
                <a:gd name="T59" fmla="*/ 98 h 1166"/>
                <a:gd name="T60" fmla="*/ 88 w 928"/>
                <a:gd name="T61" fmla="*/ 101 h 1166"/>
                <a:gd name="T62" fmla="*/ 91 w 928"/>
                <a:gd name="T63" fmla="*/ 111 h 1166"/>
                <a:gd name="T64" fmla="*/ 98 w 928"/>
                <a:gd name="T65" fmla="*/ 114 h 1166"/>
                <a:gd name="T66" fmla="*/ 97 w 928"/>
                <a:gd name="T67" fmla="*/ 121 h 1166"/>
                <a:gd name="T68" fmla="*/ 93 w 928"/>
                <a:gd name="T69" fmla="*/ 128 h 1166"/>
                <a:gd name="T70" fmla="*/ 92 w 928"/>
                <a:gd name="T71" fmla="*/ 134 h 1166"/>
                <a:gd name="T72" fmla="*/ 83 w 928"/>
                <a:gd name="T73" fmla="*/ 131 h 1166"/>
                <a:gd name="T74" fmla="*/ 80 w 928"/>
                <a:gd name="T75" fmla="*/ 132 h 1166"/>
                <a:gd name="T76" fmla="*/ 77 w 928"/>
                <a:gd name="T77" fmla="*/ 136 h 1166"/>
                <a:gd name="T78" fmla="*/ 72 w 928"/>
                <a:gd name="T79" fmla="*/ 136 h 1166"/>
                <a:gd name="T80" fmla="*/ 61 w 928"/>
                <a:gd name="T81" fmla="*/ 123 h 1166"/>
                <a:gd name="T82" fmla="*/ 59 w 928"/>
                <a:gd name="T83" fmla="*/ 114 h 1166"/>
                <a:gd name="T84" fmla="*/ 54 w 928"/>
                <a:gd name="T85" fmla="*/ 115 h 1166"/>
                <a:gd name="T86" fmla="*/ 44 w 928"/>
                <a:gd name="T87" fmla="*/ 105 h 1166"/>
                <a:gd name="T88" fmla="*/ 43 w 928"/>
                <a:gd name="T89" fmla="*/ 101 h 1166"/>
                <a:gd name="T90" fmla="*/ 34 w 928"/>
                <a:gd name="T91" fmla="*/ 101 h 1166"/>
                <a:gd name="T92" fmla="*/ 26 w 928"/>
                <a:gd name="T93" fmla="*/ 89 h 1166"/>
                <a:gd name="T94" fmla="*/ 21 w 928"/>
                <a:gd name="T95" fmla="*/ 88 h 1166"/>
                <a:gd name="T96" fmla="*/ 14 w 928"/>
                <a:gd name="T97" fmla="*/ 84 h 1166"/>
                <a:gd name="T98" fmla="*/ 4 w 928"/>
                <a:gd name="T99" fmla="*/ 83 h 1166"/>
                <a:gd name="T100" fmla="*/ 4 w 928"/>
                <a:gd name="T101" fmla="*/ 79 h 1166"/>
                <a:gd name="T102" fmla="*/ 8 w 928"/>
                <a:gd name="T103" fmla="*/ 76 h 1166"/>
                <a:gd name="T104" fmla="*/ 12 w 928"/>
                <a:gd name="T105" fmla="*/ 65 h 1166"/>
                <a:gd name="T106" fmla="*/ 13 w 928"/>
                <a:gd name="T107" fmla="*/ 51 h 1166"/>
                <a:gd name="T108" fmla="*/ 12 w 928"/>
                <a:gd name="T109" fmla="*/ 49 h 1166"/>
                <a:gd name="T110" fmla="*/ 8 w 928"/>
                <a:gd name="T111" fmla="*/ 54 h 1166"/>
                <a:gd name="T112" fmla="*/ 7 w 928"/>
                <a:gd name="T113" fmla="*/ 37 h 1166"/>
                <a:gd name="T114" fmla="*/ 4 w 928"/>
                <a:gd name="T115" fmla="*/ 35 h 1166"/>
                <a:gd name="T116" fmla="*/ 5 w 928"/>
                <a:gd name="T117" fmla="*/ 30 h 1166"/>
                <a:gd name="T118" fmla="*/ 0 w 928"/>
                <a:gd name="T119" fmla="*/ 25 h 11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28" h="1166">
                  <a:moveTo>
                    <a:pt x="0" y="213"/>
                  </a:moveTo>
                  <a:lnTo>
                    <a:pt x="18" y="161"/>
                  </a:lnTo>
                  <a:lnTo>
                    <a:pt x="9" y="126"/>
                  </a:lnTo>
                  <a:lnTo>
                    <a:pt x="34" y="119"/>
                  </a:lnTo>
                  <a:lnTo>
                    <a:pt x="61" y="18"/>
                  </a:lnTo>
                  <a:lnTo>
                    <a:pt x="94" y="0"/>
                  </a:lnTo>
                  <a:lnTo>
                    <a:pt x="120" y="51"/>
                  </a:lnTo>
                  <a:lnTo>
                    <a:pt x="189" y="94"/>
                  </a:lnTo>
                  <a:lnTo>
                    <a:pt x="332" y="68"/>
                  </a:lnTo>
                  <a:lnTo>
                    <a:pt x="434" y="102"/>
                  </a:lnTo>
                  <a:lnTo>
                    <a:pt x="460" y="144"/>
                  </a:lnTo>
                  <a:lnTo>
                    <a:pt x="486" y="155"/>
                  </a:lnTo>
                  <a:lnTo>
                    <a:pt x="529" y="137"/>
                  </a:lnTo>
                  <a:lnTo>
                    <a:pt x="555" y="144"/>
                  </a:lnTo>
                  <a:lnTo>
                    <a:pt x="587" y="137"/>
                  </a:lnTo>
                  <a:lnTo>
                    <a:pt x="614" y="119"/>
                  </a:lnTo>
                  <a:lnTo>
                    <a:pt x="648" y="119"/>
                  </a:lnTo>
                  <a:lnTo>
                    <a:pt x="666" y="144"/>
                  </a:lnTo>
                  <a:lnTo>
                    <a:pt x="716" y="126"/>
                  </a:lnTo>
                  <a:lnTo>
                    <a:pt x="733" y="161"/>
                  </a:lnTo>
                  <a:lnTo>
                    <a:pt x="809" y="137"/>
                  </a:lnTo>
                  <a:lnTo>
                    <a:pt x="861" y="144"/>
                  </a:lnTo>
                  <a:lnTo>
                    <a:pt x="912" y="246"/>
                  </a:lnTo>
                  <a:lnTo>
                    <a:pt x="904" y="306"/>
                  </a:lnTo>
                  <a:lnTo>
                    <a:pt x="928" y="494"/>
                  </a:lnTo>
                  <a:lnTo>
                    <a:pt x="912" y="537"/>
                  </a:lnTo>
                  <a:lnTo>
                    <a:pt x="886" y="706"/>
                  </a:lnTo>
                  <a:lnTo>
                    <a:pt x="843" y="757"/>
                  </a:lnTo>
                  <a:lnTo>
                    <a:pt x="759" y="799"/>
                  </a:lnTo>
                  <a:lnTo>
                    <a:pt x="733" y="842"/>
                  </a:lnTo>
                  <a:lnTo>
                    <a:pt x="690" y="868"/>
                  </a:lnTo>
                  <a:lnTo>
                    <a:pt x="707" y="953"/>
                  </a:lnTo>
                  <a:lnTo>
                    <a:pt x="767" y="979"/>
                  </a:lnTo>
                  <a:lnTo>
                    <a:pt x="759" y="1039"/>
                  </a:lnTo>
                  <a:lnTo>
                    <a:pt x="724" y="1098"/>
                  </a:lnTo>
                  <a:lnTo>
                    <a:pt x="716" y="1149"/>
                  </a:lnTo>
                  <a:lnTo>
                    <a:pt x="648" y="1124"/>
                  </a:lnTo>
                  <a:lnTo>
                    <a:pt x="630" y="1132"/>
                  </a:lnTo>
                  <a:lnTo>
                    <a:pt x="597" y="1166"/>
                  </a:lnTo>
                  <a:lnTo>
                    <a:pt x="562" y="1166"/>
                  </a:lnTo>
                  <a:lnTo>
                    <a:pt x="477" y="1055"/>
                  </a:lnTo>
                  <a:lnTo>
                    <a:pt x="460" y="979"/>
                  </a:lnTo>
                  <a:lnTo>
                    <a:pt x="418" y="988"/>
                  </a:lnTo>
                  <a:lnTo>
                    <a:pt x="340" y="902"/>
                  </a:lnTo>
                  <a:lnTo>
                    <a:pt x="332" y="868"/>
                  </a:lnTo>
                  <a:lnTo>
                    <a:pt x="265" y="868"/>
                  </a:lnTo>
                  <a:lnTo>
                    <a:pt x="204" y="766"/>
                  </a:lnTo>
                  <a:lnTo>
                    <a:pt x="163" y="757"/>
                  </a:lnTo>
                  <a:lnTo>
                    <a:pt x="111" y="723"/>
                  </a:lnTo>
                  <a:lnTo>
                    <a:pt x="34" y="714"/>
                  </a:lnTo>
                  <a:lnTo>
                    <a:pt x="34" y="680"/>
                  </a:lnTo>
                  <a:lnTo>
                    <a:pt x="61" y="656"/>
                  </a:lnTo>
                  <a:lnTo>
                    <a:pt x="94" y="553"/>
                  </a:lnTo>
                  <a:lnTo>
                    <a:pt x="103" y="434"/>
                  </a:lnTo>
                  <a:lnTo>
                    <a:pt x="94" y="426"/>
                  </a:lnTo>
                  <a:lnTo>
                    <a:pt x="61" y="460"/>
                  </a:lnTo>
                  <a:lnTo>
                    <a:pt x="52" y="315"/>
                  </a:lnTo>
                  <a:lnTo>
                    <a:pt x="34" y="298"/>
                  </a:lnTo>
                  <a:lnTo>
                    <a:pt x="43" y="255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A852E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49" name="Freeform 161"/>
            <p:cNvSpPr>
              <a:spLocks noChangeAspect="1"/>
            </p:cNvSpPr>
            <p:nvPr/>
          </p:nvSpPr>
          <p:spPr bwMode="auto">
            <a:xfrm>
              <a:off x="2738" y="2466"/>
              <a:ext cx="399" cy="287"/>
            </a:xfrm>
            <a:custGeom>
              <a:avLst/>
              <a:gdLst>
                <a:gd name="T0" fmla="*/ 0 w 602"/>
                <a:gd name="T1" fmla="*/ 68 h 452"/>
                <a:gd name="T2" fmla="*/ 13 w 602"/>
                <a:gd name="T3" fmla="*/ 62 h 452"/>
                <a:gd name="T4" fmla="*/ 17 w 602"/>
                <a:gd name="T5" fmla="*/ 43 h 452"/>
                <a:gd name="T6" fmla="*/ 10 w 602"/>
                <a:gd name="T7" fmla="*/ 22 h 452"/>
                <a:gd name="T8" fmla="*/ 17 w 602"/>
                <a:gd name="T9" fmla="*/ 18 h 452"/>
                <a:gd name="T10" fmla="*/ 62 w 602"/>
                <a:gd name="T11" fmla="*/ 24 h 452"/>
                <a:gd name="T12" fmla="*/ 79 w 602"/>
                <a:gd name="T13" fmla="*/ 15 h 452"/>
                <a:gd name="T14" fmla="*/ 105 w 602"/>
                <a:gd name="T15" fmla="*/ 8 h 452"/>
                <a:gd name="T16" fmla="*/ 127 w 602"/>
                <a:gd name="T17" fmla="*/ 17 h 452"/>
                <a:gd name="T18" fmla="*/ 145 w 602"/>
                <a:gd name="T19" fmla="*/ 6 h 452"/>
                <a:gd name="T20" fmla="*/ 171 w 602"/>
                <a:gd name="T21" fmla="*/ 8 h 452"/>
                <a:gd name="T22" fmla="*/ 196 w 602"/>
                <a:gd name="T23" fmla="*/ 8 h 452"/>
                <a:gd name="T24" fmla="*/ 214 w 602"/>
                <a:gd name="T25" fmla="*/ 8 h 452"/>
                <a:gd name="T26" fmla="*/ 222 w 602"/>
                <a:gd name="T27" fmla="*/ 4 h 452"/>
                <a:gd name="T28" fmla="*/ 241 w 602"/>
                <a:gd name="T29" fmla="*/ 4 h 452"/>
                <a:gd name="T30" fmla="*/ 246 w 602"/>
                <a:gd name="T31" fmla="*/ 20 h 452"/>
                <a:gd name="T32" fmla="*/ 264 w 602"/>
                <a:gd name="T33" fmla="*/ 43 h 452"/>
                <a:gd name="T34" fmla="*/ 246 w 602"/>
                <a:gd name="T35" fmla="*/ 68 h 452"/>
                <a:gd name="T36" fmla="*/ 236 w 602"/>
                <a:gd name="T37" fmla="*/ 81 h 452"/>
                <a:gd name="T38" fmla="*/ 205 w 602"/>
                <a:gd name="T39" fmla="*/ 116 h 452"/>
                <a:gd name="T40" fmla="*/ 196 w 602"/>
                <a:gd name="T41" fmla="*/ 140 h 452"/>
                <a:gd name="T42" fmla="*/ 157 w 602"/>
                <a:gd name="T43" fmla="*/ 140 h 452"/>
                <a:gd name="T44" fmla="*/ 127 w 602"/>
                <a:gd name="T45" fmla="*/ 144 h 452"/>
                <a:gd name="T46" fmla="*/ 95 w 602"/>
                <a:gd name="T47" fmla="*/ 166 h 452"/>
                <a:gd name="T48" fmla="*/ 75 w 602"/>
                <a:gd name="T49" fmla="*/ 177 h 452"/>
                <a:gd name="T50" fmla="*/ 38 w 602"/>
                <a:gd name="T51" fmla="*/ 180 h 452"/>
                <a:gd name="T52" fmla="*/ 34 w 602"/>
                <a:gd name="T53" fmla="*/ 160 h 452"/>
                <a:gd name="T54" fmla="*/ 29 w 602"/>
                <a:gd name="T55" fmla="*/ 157 h 452"/>
                <a:gd name="T56" fmla="*/ 13 w 602"/>
                <a:gd name="T57" fmla="*/ 137 h 452"/>
                <a:gd name="T58" fmla="*/ 15 w 602"/>
                <a:gd name="T59" fmla="*/ 126 h 452"/>
                <a:gd name="T60" fmla="*/ 14 w 602"/>
                <a:gd name="T61" fmla="*/ 116 h 452"/>
                <a:gd name="T62" fmla="*/ 6 w 602"/>
                <a:gd name="T63" fmla="*/ 107 h 452"/>
                <a:gd name="T64" fmla="*/ 0 w 602"/>
                <a:gd name="T65" fmla="*/ 81 h 4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2" h="452">
                  <a:moveTo>
                    <a:pt x="0" y="202"/>
                  </a:moveTo>
                  <a:lnTo>
                    <a:pt x="0" y="169"/>
                  </a:lnTo>
                  <a:lnTo>
                    <a:pt x="10" y="154"/>
                  </a:lnTo>
                  <a:lnTo>
                    <a:pt x="28" y="152"/>
                  </a:lnTo>
                  <a:lnTo>
                    <a:pt x="42" y="122"/>
                  </a:lnTo>
                  <a:lnTo>
                    <a:pt x="37" y="106"/>
                  </a:lnTo>
                  <a:lnTo>
                    <a:pt x="41" y="88"/>
                  </a:lnTo>
                  <a:lnTo>
                    <a:pt x="23" y="55"/>
                  </a:lnTo>
                  <a:lnTo>
                    <a:pt x="28" y="46"/>
                  </a:lnTo>
                  <a:lnTo>
                    <a:pt x="37" y="46"/>
                  </a:lnTo>
                  <a:lnTo>
                    <a:pt x="73" y="55"/>
                  </a:lnTo>
                  <a:lnTo>
                    <a:pt x="142" y="60"/>
                  </a:lnTo>
                  <a:lnTo>
                    <a:pt x="153" y="59"/>
                  </a:lnTo>
                  <a:lnTo>
                    <a:pt x="180" y="36"/>
                  </a:lnTo>
                  <a:lnTo>
                    <a:pt x="225" y="46"/>
                  </a:lnTo>
                  <a:lnTo>
                    <a:pt x="239" y="19"/>
                  </a:lnTo>
                  <a:lnTo>
                    <a:pt x="266" y="36"/>
                  </a:lnTo>
                  <a:lnTo>
                    <a:pt x="290" y="42"/>
                  </a:lnTo>
                  <a:lnTo>
                    <a:pt x="299" y="23"/>
                  </a:lnTo>
                  <a:lnTo>
                    <a:pt x="330" y="14"/>
                  </a:lnTo>
                  <a:lnTo>
                    <a:pt x="363" y="28"/>
                  </a:lnTo>
                  <a:lnTo>
                    <a:pt x="390" y="19"/>
                  </a:lnTo>
                  <a:lnTo>
                    <a:pt x="414" y="32"/>
                  </a:lnTo>
                  <a:lnTo>
                    <a:pt x="446" y="19"/>
                  </a:lnTo>
                  <a:lnTo>
                    <a:pt x="473" y="23"/>
                  </a:lnTo>
                  <a:lnTo>
                    <a:pt x="487" y="19"/>
                  </a:lnTo>
                  <a:lnTo>
                    <a:pt x="491" y="5"/>
                  </a:lnTo>
                  <a:lnTo>
                    <a:pt x="505" y="10"/>
                  </a:lnTo>
                  <a:lnTo>
                    <a:pt x="537" y="0"/>
                  </a:lnTo>
                  <a:lnTo>
                    <a:pt x="547" y="10"/>
                  </a:lnTo>
                  <a:lnTo>
                    <a:pt x="547" y="42"/>
                  </a:lnTo>
                  <a:lnTo>
                    <a:pt x="560" y="50"/>
                  </a:lnTo>
                  <a:lnTo>
                    <a:pt x="584" y="55"/>
                  </a:lnTo>
                  <a:lnTo>
                    <a:pt x="602" y="105"/>
                  </a:lnTo>
                  <a:lnTo>
                    <a:pt x="592" y="133"/>
                  </a:lnTo>
                  <a:lnTo>
                    <a:pt x="560" y="169"/>
                  </a:lnTo>
                  <a:lnTo>
                    <a:pt x="542" y="174"/>
                  </a:lnTo>
                  <a:lnTo>
                    <a:pt x="537" y="202"/>
                  </a:lnTo>
                  <a:lnTo>
                    <a:pt x="496" y="233"/>
                  </a:lnTo>
                  <a:lnTo>
                    <a:pt x="468" y="288"/>
                  </a:lnTo>
                  <a:lnTo>
                    <a:pt x="460" y="334"/>
                  </a:lnTo>
                  <a:lnTo>
                    <a:pt x="446" y="347"/>
                  </a:lnTo>
                  <a:lnTo>
                    <a:pt x="423" y="352"/>
                  </a:lnTo>
                  <a:lnTo>
                    <a:pt x="358" y="347"/>
                  </a:lnTo>
                  <a:lnTo>
                    <a:pt x="307" y="370"/>
                  </a:lnTo>
                  <a:lnTo>
                    <a:pt x="290" y="357"/>
                  </a:lnTo>
                  <a:lnTo>
                    <a:pt x="271" y="357"/>
                  </a:lnTo>
                  <a:lnTo>
                    <a:pt x="216" y="411"/>
                  </a:lnTo>
                  <a:lnTo>
                    <a:pt x="180" y="420"/>
                  </a:lnTo>
                  <a:lnTo>
                    <a:pt x="170" y="439"/>
                  </a:lnTo>
                  <a:lnTo>
                    <a:pt x="128" y="452"/>
                  </a:lnTo>
                  <a:lnTo>
                    <a:pt x="87" y="447"/>
                  </a:lnTo>
                  <a:lnTo>
                    <a:pt x="87" y="411"/>
                  </a:lnTo>
                  <a:lnTo>
                    <a:pt x="78" y="397"/>
                  </a:lnTo>
                  <a:lnTo>
                    <a:pt x="62" y="382"/>
                  </a:lnTo>
                  <a:lnTo>
                    <a:pt x="66" y="391"/>
                  </a:lnTo>
                  <a:lnTo>
                    <a:pt x="45" y="365"/>
                  </a:lnTo>
                  <a:lnTo>
                    <a:pt x="30" y="340"/>
                  </a:lnTo>
                  <a:lnTo>
                    <a:pt x="26" y="329"/>
                  </a:lnTo>
                  <a:lnTo>
                    <a:pt x="35" y="314"/>
                  </a:lnTo>
                  <a:lnTo>
                    <a:pt x="28" y="288"/>
                  </a:lnTo>
                  <a:lnTo>
                    <a:pt x="32" y="288"/>
                  </a:lnTo>
                  <a:lnTo>
                    <a:pt x="23" y="281"/>
                  </a:lnTo>
                  <a:lnTo>
                    <a:pt x="13" y="265"/>
                  </a:lnTo>
                  <a:lnTo>
                    <a:pt x="8" y="238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0" name="Freeform 162"/>
            <p:cNvSpPr>
              <a:spLocks noChangeAspect="1"/>
            </p:cNvSpPr>
            <p:nvPr/>
          </p:nvSpPr>
          <p:spPr bwMode="auto">
            <a:xfrm>
              <a:off x="2197" y="1239"/>
              <a:ext cx="474" cy="322"/>
            </a:xfrm>
            <a:custGeom>
              <a:avLst/>
              <a:gdLst>
                <a:gd name="T0" fmla="*/ 0 w 1321"/>
                <a:gd name="T1" fmla="*/ 62 h 936"/>
                <a:gd name="T2" fmla="*/ 2 w 1321"/>
                <a:gd name="T3" fmla="*/ 66 h 936"/>
                <a:gd name="T4" fmla="*/ 15 w 1321"/>
                <a:gd name="T5" fmla="*/ 64 h 936"/>
                <a:gd name="T6" fmla="*/ 21 w 1321"/>
                <a:gd name="T7" fmla="*/ 66 h 936"/>
                <a:gd name="T8" fmla="*/ 22 w 1321"/>
                <a:gd name="T9" fmla="*/ 74 h 936"/>
                <a:gd name="T10" fmla="*/ 27 w 1321"/>
                <a:gd name="T11" fmla="*/ 79 h 936"/>
                <a:gd name="T12" fmla="*/ 27 w 1321"/>
                <a:gd name="T13" fmla="*/ 82 h 936"/>
                <a:gd name="T14" fmla="*/ 23 w 1321"/>
                <a:gd name="T15" fmla="*/ 83 h 936"/>
                <a:gd name="T16" fmla="*/ 42 w 1321"/>
                <a:gd name="T17" fmla="*/ 90 h 936"/>
                <a:gd name="T18" fmla="*/ 54 w 1321"/>
                <a:gd name="T19" fmla="*/ 89 h 936"/>
                <a:gd name="T20" fmla="*/ 66 w 1321"/>
                <a:gd name="T21" fmla="*/ 96 h 936"/>
                <a:gd name="T22" fmla="*/ 92 w 1321"/>
                <a:gd name="T23" fmla="*/ 99 h 936"/>
                <a:gd name="T24" fmla="*/ 95 w 1321"/>
                <a:gd name="T25" fmla="*/ 98 h 936"/>
                <a:gd name="T26" fmla="*/ 99 w 1321"/>
                <a:gd name="T27" fmla="*/ 99 h 936"/>
                <a:gd name="T28" fmla="*/ 104 w 1321"/>
                <a:gd name="T29" fmla="*/ 104 h 936"/>
                <a:gd name="T30" fmla="*/ 113 w 1321"/>
                <a:gd name="T31" fmla="*/ 105 h 936"/>
                <a:gd name="T32" fmla="*/ 119 w 1321"/>
                <a:gd name="T33" fmla="*/ 111 h 936"/>
                <a:gd name="T34" fmla="*/ 121 w 1321"/>
                <a:gd name="T35" fmla="*/ 108 h 936"/>
                <a:gd name="T36" fmla="*/ 122 w 1321"/>
                <a:gd name="T37" fmla="*/ 97 h 936"/>
                <a:gd name="T38" fmla="*/ 124 w 1321"/>
                <a:gd name="T39" fmla="*/ 95 h 936"/>
                <a:gd name="T40" fmla="*/ 141 w 1321"/>
                <a:gd name="T41" fmla="*/ 91 h 936"/>
                <a:gd name="T42" fmla="*/ 149 w 1321"/>
                <a:gd name="T43" fmla="*/ 95 h 936"/>
                <a:gd name="T44" fmla="*/ 154 w 1321"/>
                <a:gd name="T45" fmla="*/ 88 h 936"/>
                <a:gd name="T46" fmla="*/ 150 w 1321"/>
                <a:gd name="T47" fmla="*/ 83 h 936"/>
                <a:gd name="T48" fmla="*/ 158 w 1321"/>
                <a:gd name="T49" fmla="*/ 69 h 936"/>
                <a:gd name="T50" fmla="*/ 159 w 1321"/>
                <a:gd name="T51" fmla="*/ 36 h 936"/>
                <a:gd name="T52" fmla="*/ 161 w 1321"/>
                <a:gd name="T53" fmla="*/ 30 h 936"/>
                <a:gd name="T54" fmla="*/ 164 w 1321"/>
                <a:gd name="T55" fmla="*/ 29 h 936"/>
                <a:gd name="T56" fmla="*/ 166 w 1321"/>
                <a:gd name="T57" fmla="*/ 24 h 936"/>
                <a:gd name="T58" fmla="*/ 170 w 1321"/>
                <a:gd name="T59" fmla="*/ 21 h 936"/>
                <a:gd name="T60" fmla="*/ 169 w 1321"/>
                <a:gd name="T61" fmla="*/ 18 h 936"/>
                <a:gd name="T62" fmla="*/ 164 w 1321"/>
                <a:gd name="T63" fmla="*/ 14 h 936"/>
                <a:gd name="T64" fmla="*/ 164 w 1321"/>
                <a:gd name="T65" fmla="*/ 5 h 936"/>
                <a:gd name="T66" fmla="*/ 160 w 1321"/>
                <a:gd name="T67" fmla="*/ 1 h 936"/>
                <a:gd name="T68" fmla="*/ 157 w 1321"/>
                <a:gd name="T69" fmla="*/ 0 h 936"/>
                <a:gd name="T70" fmla="*/ 147 w 1321"/>
                <a:gd name="T71" fmla="*/ 5 h 936"/>
                <a:gd name="T72" fmla="*/ 144 w 1321"/>
                <a:gd name="T73" fmla="*/ 12 h 936"/>
                <a:gd name="T74" fmla="*/ 136 w 1321"/>
                <a:gd name="T75" fmla="*/ 14 h 936"/>
                <a:gd name="T76" fmla="*/ 126 w 1321"/>
                <a:gd name="T77" fmla="*/ 13 h 936"/>
                <a:gd name="T78" fmla="*/ 119 w 1321"/>
                <a:gd name="T79" fmla="*/ 17 h 936"/>
                <a:gd name="T80" fmla="*/ 103 w 1321"/>
                <a:gd name="T81" fmla="*/ 15 h 936"/>
                <a:gd name="T82" fmla="*/ 100 w 1321"/>
                <a:gd name="T83" fmla="*/ 16 h 936"/>
                <a:gd name="T84" fmla="*/ 94 w 1321"/>
                <a:gd name="T85" fmla="*/ 21 h 936"/>
                <a:gd name="T86" fmla="*/ 85 w 1321"/>
                <a:gd name="T87" fmla="*/ 16 h 936"/>
                <a:gd name="T88" fmla="*/ 75 w 1321"/>
                <a:gd name="T89" fmla="*/ 17 h 936"/>
                <a:gd name="T90" fmla="*/ 69 w 1321"/>
                <a:gd name="T91" fmla="*/ 15 h 936"/>
                <a:gd name="T92" fmla="*/ 64 w 1321"/>
                <a:gd name="T93" fmla="*/ 16 h 936"/>
                <a:gd name="T94" fmla="*/ 54 w 1321"/>
                <a:gd name="T95" fmla="*/ 15 h 936"/>
                <a:gd name="T96" fmla="*/ 47 w 1321"/>
                <a:gd name="T97" fmla="*/ 19 h 936"/>
                <a:gd name="T98" fmla="*/ 45 w 1321"/>
                <a:gd name="T99" fmla="*/ 23 h 936"/>
                <a:gd name="T100" fmla="*/ 41 w 1321"/>
                <a:gd name="T101" fmla="*/ 24 h 936"/>
                <a:gd name="T102" fmla="*/ 34 w 1321"/>
                <a:gd name="T103" fmla="*/ 22 h 936"/>
                <a:gd name="T104" fmla="*/ 21 w 1321"/>
                <a:gd name="T105" fmla="*/ 27 h 936"/>
                <a:gd name="T106" fmla="*/ 12 w 1321"/>
                <a:gd name="T107" fmla="*/ 44 h 936"/>
                <a:gd name="T108" fmla="*/ 5 w 1321"/>
                <a:gd name="T109" fmla="*/ 49 h 936"/>
                <a:gd name="T110" fmla="*/ 5 w 1321"/>
                <a:gd name="T111" fmla="*/ 52 h 936"/>
                <a:gd name="T112" fmla="*/ 0 w 1321"/>
                <a:gd name="T113" fmla="*/ 62 h 9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1" h="936">
                  <a:moveTo>
                    <a:pt x="0" y="519"/>
                  </a:moveTo>
                  <a:lnTo>
                    <a:pt x="18" y="554"/>
                  </a:lnTo>
                  <a:lnTo>
                    <a:pt x="121" y="545"/>
                  </a:lnTo>
                  <a:lnTo>
                    <a:pt x="163" y="562"/>
                  </a:lnTo>
                  <a:lnTo>
                    <a:pt x="172" y="629"/>
                  </a:lnTo>
                  <a:lnTo>
                    <a:pt x="206" y="672"/>
                  </a:lnTo>
                  <a:lnTo>
                    <a:pt x="206" y="690"/>
                  </a:lnTo>
                  <a:lnTo>
                    <a:pt x="180" y="699"/>
                  </a:lnTo>
                  <a:lnTo>
                    <a:pt x="325" y="758"/>
                  </a:lnTo>
                  <a:lnTo>
                    <a:pt x="420" y="750"/>
                  </a:lnTo>
                  <a:lnTo>
                    <a:pt x="512" y="809"/>
                  </a:lnTo>
                  <a:lnTo>
                    <a:pt x="717" y="834"/>
                  </a:lnTo>
                  <a:lnTo>
                    <a:pt x="742" y="827"/>
                  </a:lnTo>
                  <a:lnTo>
                    <a:pt x="768" y="834"/>
                  </a:lnTo>
                  <a:lnTo>
                    <a:pt x="811" y="877"/>
                  </a:lnTo>
                  <a:lnTo>
                    <a:pt x="879" y="886"/>
                  </a:lnTo>
                  <a:lnTo>
                    <a:pt x="922" y="936"/>
                  </a:lnTo>
                  <a:lnTo>
                    <a:pt x="938" y="912"/>
                  </a:lnTo>
                  <a:lnTo>
                    <a:pt x="947" y="818"/>
                  </a:lnTo>
                  <a:lnTo>
                    <a:pt x="964" y="801"/>
                  </a:lnTo>
                  <a:lnTo>
                    <a:pt x="1092" y="766"/>
                  </a:lnTo>
                  <a:lnTo>
                    <a:pt x="1160" y="801"/>
                  </a:lnTo>
                  <a:lnTo>
                    <a:pt x="1194" y="741"/>
                  </a:lnTo>
                  <a:lnTo>
                    <a:pt x="1168" y="699"/>
                  </a:lnTo>
                  <a:lnTo>
                    <a:pt x="1227" y="580"/>
                  </a:lnTo>
                  <a:lnTo>
                    <a:pt x="1235" y="307"/>
                  </a:lnTo>
                  <a:lnTo>
                    <a:pt x="1253" y="256"/>
                  </a:lnTo>
                  <a:lnTo>
                    <a:pt x="1270" y="247"/>
                  </a:lnTo>
                  <a:lnTo>
                    <a:pt x="1288" y="205"/>
                  </a:lnTo>
                  <a:lnTo>
                    <a:pt x="1321" y="178"/>
                  </a:lnTo>
                  <a:lnTo>
                    <a:pt x="1313" y="154"/>
                  </a:lnTo>
                  <a:lnTo>
                    <a:pt x="1270" y="120"/>
                  </a:lnTo>
                  <a:lnTo>
                    <a:pt x="1270" y="43"/>
                  </a:lnTo>
                  <a:lnTo>
                    <a:pt x="1245" y="9"/>
                  </a:lnTo>
                  <a:lnTo>
                    <a:pt x="1220" y="0"/>
                  </a:lnTo>
                  <a:lnTo>
                    <a:pt x="1142" y="43"/>
                  </a:lnTo>
                  <a:lnTo>
                    <a:pt x="1117" y="103"/>
                  </a:lnTo>
                  <a:lnTo>
                    <a:pt x="1058" y="120"/>
                  </a:lnTo>
                  <a:lnTo>
                    <a:pt x="980" y="111"/>
                  </a:lnTo>
                  <a:lnTo>
                    <a:pt x="922" y="146"/>
                  </a:lnTo>
                  <a:lnTo>
                    <a:pt x="801" y="128"/>
                  </a:lnTo>
                  <a:lnTo>
                    <a:pt x="776" y="137"/>
                  </a:lnTo>
                  <a:lnTo>
                    <a:pt x="733" y="178"/>
                  </a:lnTo>
                  <a:lnTo>
                    <a:pt x="657" y="137"/>
                  </a:lnTo>
                  <a:lnTo>
                    <a:pt x="581" y="146"/>
                  </a:lnTo>
                  <a:lnTo>
                    <a:pt x="538" y="128"/>
                  </a:lnTo>
                  <a:lnTo>
                    <a:pt x="495" y="137"/>
                  </a:lnTo>
                  <a:lnTo>
                    <a:pt x="420" y="128"/>
                  </a:lnTo>
                  <a:lnTo>
                    <a:pt x="367" y="163"/>
                  </a:lnTo>
                  <a:lnTo>
                    <a:pt x="351" y="196"/>
                  </a:lnTo>
                  <a:lnTo>
                    <a:pt x="317" y="205"/>
                  </a:lnTo>
                  <a:lnTo>
                    <a:pt x="265" y="188"/>
                  </a:lnTo>
                  <a:lnTo>
                    <a:pt x="163" y="231"/>
                  </a:lnTo>
                  <a:lnTo>
                    <a:pt x="95" y="375"/>
                  </a:lnTo>
                  <a:lnTo>
                    <a:pt x="43" y="411"/>
                  </a:lnTo>
                  <a:lnTo>
                    <a:pt x="43" y="435"/>
                  </a:lnTo>
                  <a:lnTo>
                    <a:pt x="0" y="51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1" name="Freeform 163"/>
            <p:cNvSpPr>
              <a:spLocks noChangeAspect="1"/>
            </p:cNvSpPr>
            <p:nvPr/>
          </p:nvSpPr>
          <p:spPr bwMode="auto">
            <a:xfrm>
              <a:off x="3664" y="1334"/>
              <a:ext cx="283" cy="408"/>
            </a:xfrm>
            <a:custGeom>
              <a:avLst/>
              <a:gdLst>
                <a:gd name="T0" fmla="*/ 0 w 427"/>
                <a:gd name="T1" fmla="*/ 185 h 642"/>
                <a:gd name="T2" fmla="*/ 4 w 427"/>
                <a:gd name="T3" fmla="*/ 203 h 642"/>
                <a:gd name="T4" fmla="*/ 19 w 427"/>
                <a:gd name="T5" fmla="*/ 209 h 642"/>
                <a:gd name="T6" fmla="*/ 17 w 427"/>
                <a:gd name="T7" fmla="*/ 222 h 642"/>
                <a:gd name="T8" fmla="*/ 8 w 427"/>
                <a:gd name="T9" fmla="*/ 235 h 642"/>
                <a:gd name="T10" fmla="*/ 6 w 427"/>
                <a:gd name="T11" fmla="*/ 247 h 642"/>
                <a:gd name="T12" fmla="*/ 13 w 427"/>
                <a:gd name="T13" fmla="*/ 259 h 642"/>
                <a:gd name="T14" fmla="*/ 23 w 427"/>
                <a:gd name="T15" fmla="*/ 257 h 642"/>
                <a:gd name="T16" fmla="*/ 32 w 427"/>
                <a:gd name="T17" fmla="*/ 252 h 642"/>
                <a:gd name="T18" fmla="*/ 40 w 427"/>
                <a:gd name="T19" fmla="*/ 252 h 642"/>
                <a:gd name="T20" fmla="*/ 46 w 427"/>
                <a:gd name="T21" fmla="*/ 247 h 642"/>
                <a:gd name="T22" fmla="*/ 73 w 427"/>
                <a:gd name="T23" fmla="*/ 242 h 642"/>
                <a:gd name="T24" fmla="*/ 89 w 427"/>
                <a:gd name="T25" fmla="*/ 235 h 642"/>
                <a:gd name="T26" fmla="*/ 97 w 427"/>
                <a:gd name="T27" fmla="*/ 226 h 642"/>
                <a:gd name="T28" fmla="*/ 107 w 427"/>
                <a:gd name="T29" fmla="*/ 224 h 642"/>
                <a:gd name="T30" fmla="*/ 111 w 427"/>
                <a:gd name="T31" fmla="*/ 214 h 642"/>
                <a:gd name="T32" fmla="*/ 119 w 427"/>
                <a:gd name="T33" fmla="*/ 209 h 642"/>
                <a:gd name="T34" fmla="*/ 136 w 427"/>
                <a:gd name="T35" fmla="*/ 208 h 642"/>
                <a:gd name="T36" fmla="*/ 141 w 427"/>
                <a:gd name="T37" fmla="*/ 207 h 642"/>
                <a:gd name="T38" fmla="*/ 145 w 427"/>
                <a:gd name="T39" fmla="*/ 200 h 642"/>
                <a:gd name="T40" fmla="*/ 139 w 427"/>
                <a:gd name="T41" fmla="*/ 196 h 642"/>
                <a:gd name="T42" fmla="*/ 144 w 427"/>
                <a:gd name="T43" fmla="*/ 189 h 642"/>
                <a:gd name="T44" fmla="*/ 139 w 427"/>
                <a:gd name="T45" fmla="*/ 174 h 642"/>
                <a:gd name="T46" fmla="*/ 141 w 427"/>
                <a:gd name="T47" fmla="*/ 170 h 642"/>
                <a:gd name="T48" fmla="*/ 160 w 427"/>
                <a:gd name="T49" fmla="*/ 172 h 642"/>
                <a:gd name="T50" fmla="*/ 161 w 427"/>
                <a:gd name="T51" fmla="*/ 161 h 642"/>
                <a:gd name="T52" fmla="*/ 171 w 427"/>
                <a:gd name="T53" fmla="*/ 158 h 642"/>
                <a:gd name="T54" fmla="*/ 174 w 427"/>
                <a:gd name="T55" fmla="*/ 153 h 642"/>
                <a:gd name="T56" fmla="*/ 168 w 427"/>
                <a:gd name="T57" fmla="*/ 148 h 642"/>
                <a:gd name="T58" fmla="*/ 174 w 427"/>
                <a:gd name="T59" fmla="*/ 137 h 642"/>
                <a:gd name="T60" fmla="*/ 168 w 427"/>
                <a:gd name="T61" fmla="*/ 133 h 642"/>
                <a:gd name="T62" fmla="*/ 174 w 427"/>
                <a:gd name="T63" fmla="*/ 124 h 642"/>
                <a:gd name="T64" fmla="*/ 166 w 427"/>
                <a:gd name="T65" fmla="*/ 116 h 642"/>
                <a:gd name="T66" fmla="*/ 174 w 427"/>
                <a:gd name="T67" fmla="*/ 102 h 642"/>
                <a:gd name="T68" fmla="*/ 170 w 427"/>
                <a:gd name="T69" fmla="*/ 89 h 642"/>
                <a:gd name="T70" fmla="*/ 188 w 427"/>
                <a:gd name="T71" fmla="*/ 83 h 642"/>
                <a:gd name="T72" fmla="*/ 182 w 427"/>
                <a:gd name="T73" fmla="*/ 76 h 642"/>
                <a:gd name="T74" fmla="*/ 182 w 427"/>
                <a:gd name="T75" fmla="*/ 68 h 642"/>
                <a:gd name="T76" fmla="*/ 170 w 427"/>
                <a:gd name="T77" fmla="*/ 57 h 642"/>
                <a:gd name="T78" fmla="*/ 152 w 427"/>
                <a:gd name="T79" fmla="*/ 61 h 642"/>
                <a:gd name="T80" fmla="*/ 144 w 427"/>
                <a:gd name="T81" fmla="*/ 53 h 642"/>
                <a:gd name="T82" fmla="*/ 145 w 427"/>
                <a:gd name="T83" fmla="*/ 39 h 642"/>
                <a:gd name="T84" fmla="*/ 139 w 427"/>
                <a:gd name="T85" fmla="*/ 37 h 642"/>
                <a:gd name="T86" fmla="*/ 133 w 427"/>
                <a:gd name="T87" fmla="*/ 22 h 642"/>
                <a:gd name="T88" fmla="*/ 123 w 427"/>
                <a:gd name="T89" fmla="*/ 17 h 642"/>
                <a:gd name="T90" fmla="*/ 109 w 427"/>
                <a:gd name="T91" fmla="*/ 18 h 642"/>
                <a:gd name="T92" fmla="*/ 79 w 427"/>
                <a:gd name="T93" fmla="*/ 9 h 642"/>
                <a:gd name="T94" fmla="*/ 60 w 427"/>
                <a:gd name="T95" fmla="*/ 7 h 642"/>
                <a:gd name="T96" fmla="*/ 46 w 427"/>
                <a:gd name="T97" fmla="*/ 0 h 642"/>
                <a:gd name="T98" fmla="*/ 40 w 427"/>
                <a:gd name="T99" fmla="*/ 0 h 642"/>
                <a:gd name="T100" fmla="*/ 38 w 427"/>
                <a:gd name="T101" fmla="*/ 7 h 642"/>
                <a:gd name="T102" fmla="*/ 44 w 427"/>
                <a:gd name="T103" fmla="*/ 20 h 642"/>
                <a:gd name="T104" fmla="*/ 40 w 427"/>
                <a:gd name="T105" fmla="*/ 27 h 642"/>
                <a:gd name="T106" fmla="*/ 53 w 427"/>
                <a:gd name="T107" fmla="*/ 50 h 642"/>
                <a:gd name="T108" fmla="*/ 50 w 427"/>
                <a:gd name="T109" fmla="*/ 63 h 642"/>
                <a:gd name="T110" fmla="*/ 56 w 427"/>
                <a:gd name="T111" fmla="*/ 104 h 642"/>
                <a:gd name="T112" fmla="*/ 53 w 427"/>
                <a:gd name="T113" fmla="*/ 113 h 642"/>
                <a:gd name="T114" fmla="*/ 46 w 427"/>
                <a:gd name="T115" fmla="*/ 150 h 642"/>
                <a:gd name="T116" fmla="*/ 36 w 427"/>
                <a:gd name="T117" fmla="*/ 161 h 642"/>
                <a:gd name="T118" fmla="*/ 17 w 427"/>
                <a:gd name="T119" fmla="*/ 170 h 642"/>
                <a:gd name="T120" fmla="*/ 10 w 427"/>
                <a:gd name="T121" fmla="*/ 179 h 642"/>
                <a:gd name="T122" fmla="*/ 0 w 427"/>
                <a:gd name="T123" fmla="*/ 185 h 6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7" h="642">
                  <a:moveTo>
                    <a:pt x="0" y="458"/>
                  </a:moveTo>
                  <a:lnTo>
                    <a:pt x="9" y="504"/>
                  </a:lnTo>
                  <a:lnTo>
                    <a:pt x="42" y="518"/>
                  </a:lnTo>
                  <a:lnTo>
                    <a:pt x="37" y="550"/>
                  </a:lnTo>
                  <a:lnTo>
                    <a:pt x="18" y="582"/>
                  </a:lnTo>
                  <a:lnTo>
                    <a:pt x="14" y="610"/>
                  </a:lnTo>
                  <a:lnTo>
                    <a:pt x="28" y="642"/>
                  </a:lnTo>
                  <a:lnTo>
                    <a:pt x="51" y="637"/>
                  </a:lnTo>
                  <a:lnTo>
                    <a:pt x="74" y="624"/>
                  </a:lnTo>
                  <a:lnTo>
                    <a:pt x="92" y="624"/>
                  </a:lnTo>
                  <a:lnTo>
                    <a:pt x="106" y="610"/>
                  </a:lnTo>
                  <a:lnTo>
                    <a:pt x="166" y="600"/>
                  </a:lnTo>
                  <a:lnTo>
                    <a:pt x="202" y="582"/>
                  </a:lnTo>
                  <a:lnTo>
                    <a:pt x="221" y="559"/>
                  </a:lnTo>
                  <a:lnTo>
                    <a:pt x="243" y="555"/>
                  </a:lnTo>
                  <a:lnTo>
                    <a:pt x="253" y="531"/>
                  </a:lnTo>
                  <a:lnTo>
                    <a:pt x="271" y="518"/>
                  </a:lnTo>
                  <a:lnTo>
                    <a:pt x="310" y="516"/>
                  </a:lnTo>
                  <a:lnTo>
                    <a:pt x="322" y="513"/>
                  </a:lnTo>
                  <a:lnTo>
                    <a:pt x="331" y="495"/>
                  </a:lnTo>
                  <a:lnTo>
                    <a:pt x="317" y="486"/>
                  </a:lnTo>
                  <a:lnTo>
                    <a:pt x="327" y="467"/>
                  </a:lnTo>
                  <a:lnTo>
                    <a:pt x="317" y="431"/>
                  </a:lnTo>
                  <a:lnTo>
                    <a:pt x="322" y="421"/>
                  </a:lnTo>
                  <a:lnTo>
                    <a:pt x="363" y="426"/>
                  </a:lnTo>
                  <a:lnTo>
                    <a:pt x="367" y="398"/>
                  </a:lnTo>
                  <a:lnTo>
                    <a:pt x="390" y="390"/>
                  </a:lnTo>
                  <a:lnTo>
                    <a:pt x="396" y="380"/>
                  </a:lnTo>
                  <a:lnTo>
                    <a:pt x="382" y="367"/>
                  </a:lnTo>
                  <a:lnTo>
                    <a:pt x="396" y="339"/>
                  </a:lnTo>
                  <a:lnTo>
                    <a:pt x="382" y="330"/>
                  </a:lnTo>
                  <a:lnTo>
                    <a:pt x="396" y="307"/>
                  </a:lnTo>
                  <a:lnTo>
                    <a:pt x="377" y="288"/>
                  </a:lnTo>
                  <a:lnTo>
                    <a:pt x="396" y="252"/>
                  </a:lnTo>
                  <a:lnTo>
                    <a:pt x="386" y="220"/>
                  </a:lnTo>
                  <a:lnTo>
                    <a:pt x="427" y="206"/>
                  </a:lnTo>
                  <a:lnTo>
                    <a:pt x="414" y="188"/>
                  </a:lnTo>
                  <a:lnTo>
                    <a:pt x="414" y="169"/>
                  </a:lnTo>
                  <a:lnTo>
                    <a:pt x="386" y="142"/>
                  </a:lnTo>
                  <a:lnTo>
                    <a:pt x="345" y="151"/>
                  </a:lnTo>
                  <a:lnTo>
                    <a:pt x="327" y="132"/>
                  </a:lnTo>
                  <a:lnTo>
                    <a:pt x="331" y="96"/>
                  </a:lnTo>
                  <a:lnTo>
                    <a:pt x="317" y="91"/>
                  </a:lnTo>
                  <a:lnTo>
                    <a:pt x="304" y="54"/>
                  </a:lnTo>
                  <a:lnTo>
                    <a:pt x="280" y="41"/>
                  </a:lnTo>
                  <a:lnTo>
                    <a:pt x="249" y="45"/>
                  </a:lnTo>
                  <a:lnTo>
                    <a:pt x="179" y="22"/>
                  </a:lnTo>
                  <a:lnTo>
                    <a:pt x="138" y="18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87" y="18"/>
                  </a:lnTo>
                  <a:lnTo>
                    <a:pt x="101" y="50"/>
                  </a:lnTo>
                  <a:lnTo>
                    <a:pt x="92" y="68"/>
                  </a:lnTo>
                  <a:lnTo>
                    <a:pt x="120" y="123"/>
                  </a:lnTo>
                  <a:lnTo>
                    <a:pt x="115" y="155"/>
                  </a:lnTo>
                  <a:lnTo>
                    <a:pt x="128" y="257"/>
                  </a:lnTo>
                  <a:lnTo>
                    <a:pt x="120" y="280"/>
                  </a:lnTo>
                  <a:lnTo>
                    <a:pt x="106" y="371"/>
                  </a:lnTo>
                  <a:lnTo>
                    <a:pt x="82" y="398"/>
                  </a:lnTo>
                  <a:lnTo>
                    <a:pt x="37" y="421"/>
                  </a:lnTo>
                  <a:lnTo>
                    <a:pt x="23" y="444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2" name="Freeform 164"/>
            <p:cNvSpPr>
              <a:spLocks noChangeAspect="1"/>
            </p:cNvSpPr>
            <p:nvPr/>
          </p:nvSpPr>
          <p:spPr bwMode="auto">
            <a:xfrm>
              <a:off x="2037" y="1103"/>
              <a:ext cx="233" cy="354"/>
            </a:xfrm>
            <a:custGeom>
              <a:avLst/>
              <a:gdLst>
                <a:gd name="T0" fmla="*/ 0 w 656"/>
                <a:gd name="T1" fmla="*/ 100 h 1028"/>
                <a:gd name="T2" fmla="*/ 2 w 656"/>
                <a:gd name="T3" fmla="*/ 101 h 1028"/>
                <a:gd name="T4" fmla="*/ 2 w 656"/>
                <a:gd name="T5" fmla="*/ 107 h 1028"/>
                <a:gd name="T6" fmla="*/ 5 w 656"/>
                <a:gd name="T7" fmla="*/ 110 h 1028"/>
                <a:gd name="T8" fmla="*/ 11 w 656"/>
                <a:gd name="T9" fmla="*/ 111 h 1028"/>
                <a:gd name="T10" fmla="*/ 14 w 656"/>
                <a:gd name="T11" fmla="*/ 114 h 1028"/>
                <a:gd name="T12" fmla="*/ 25 w 656"/>
                <a:gd name="T13" fmla="*/ 118 h 1028"/>
                <a:gd name="T14" fmla="*/ 44 w 656"/>
                <a:gd name="T15" fmla="*/ 120 h 1028"/>
                <a:gd name="T16" fmla="*/ 50 w 656"/>
                <a:gd name="T17" fmla="*/ 122 h 1028"/>
                <a:gd name="T18" fmla="*/ 59 w 656"/>
                <a:gd name="T19" fmla="*/ 113 h 1028"/>
                <a:gd name="T20" fmla="*/ 57 w 656"/>
                <a:gd name="T21" fmla="*/ 109 h 1028"/>
                <a:gd name="T22" fmla="*/ 62 w 656"/>
                <a:gd name="T23" fmla="*/ 99 h 1028"/>
                <a:gd name="T24" fmla="*/ 62 w 656"/>
                <a:gd name="T25" fmla="*/ 96 h 1028"/>
                <a:gd name="T26" fmla="*/ 69 w 656"/>
                <a:gd name="T27" fmla="*/ 92 h 1028"/>
                <a:gd name="T28" fmla="*/ 77 w 656"/>
                <a:gd name="T29" fmla="*/ 75 h 1028"/>
                <a:gd name="T30" fmla="*/ 76 w 656"/>
                <a:gd name="T31" fmla="*/ 71 h 1028"/>
                <a:gd name="T32" fmla="*/ 70 w 656"/>
                <a:gd name="T33" fmla="*/ 67 h 1028"/>
                <a:gd name="T34" fmla="*/ 69 w 656"/>
                <a:gd name="T35" fmla="*/ 65 h 1028"/>
                <a:gd name="T36" fmla="*/ 81 w 656"/>
                <a:gd name="T37" fmla="*/ 58 h 1028"/>
                <a:gd name="T38" fmla="*/ 83 w 656"/>
                <a:gd name="T39" fmla="*/ 52 h 1028"/>
                <a:gd name="T40" fmla="*/ 81 w 656"/>
                <a:gd name="T41" fmla="*/ 51 h 1028"/>
                <a:gd name="T42" fmla="*/ 77 w 656"/>
                <a:gd name="T43" fmla="*/ 52 h 1028"/>
                <a:gd name="T44" fmla="*/ 73 w 656"/>
                <a:gd name="T45" fmla="*/ 54 h 1028"/>
                <a:gd name="T46" fmla="*/ 70 w 656"/>
                <a:gd name="T47" fmla="*/ 54 h 1028"/>
                <a:gd name="T48" fmla="*/ 67 w 656"/>
                <a:gd name="T49" fmla="*/ 51 h 1028"/>
                <a:gd name="T50" fmla="*/ 64 w 656"/>
                <a:gd name="T51" fmla="*/ 48 h 1028"/>
                <a:gd name="T52" fmla="*/ 60 w 656"/>
                <a:gd name="T53" fmla="*/ 34 h 1028"/>
                <a:gd name="T54" fmla="*/ 57 w 656"/>
                <a:gd name="T55" fmla="*/ 29 h 1028"/>
                <a:gd name="T56" fmla="*/ 64 w 656"/>
                <a:gd name="T57" fmla="*/ 27 h 1028"/>
                <a:gd name="T58" fmla="*/ 64 w 656"/>
                <a:gd name="T59" fmla="*/ 22 h 1028"/>
                <a:gd name="T60" fmla="*/ 64 w 656"/>
                <a:gd name="T61" fmla="*/ 22 h 1028"/>
                <a:gd name="T62" fmla="*/ 66 w 656"/>
                <a:gd name="T63" fmla="*/ 15 h 1028"/>
                <a:gd name="T64" fmla="*/ 50 w 656"/>
                <a:gd name="T65" fmla="*/ 17 h 1028"/>
                <a:gd name="T66" fmla="*/ 50 w 656"/>
                <a:gd name="T67" fmla="*/ 12 h 1028"/>
                <a:gd name="T68" fmla="*/ 43 w 656"/>
                <a:gd name="T69" fmla="*/ 4 h 1028"/>
                <a:gd name="T70" fmla="*/ 37 w 656"/>
                <a:gd name="T71" fmla="*/ 4 h 1028"/>
                <a:gd name="T72" fmla="*/ 33 w 656"/>
                <a:gd name="T73" fmla="*/ 0 h 1028"/>
                <a:gd name="T74" fmla="*/ 31 w 656"/>
                <a:gd name="T75" fmla="*/ 1 h 1028"/>
                <a:gd name="T76" fmla="*/ 30 w 656"/>
                <a:gd name="T77" fmla="*/ 4 h 1028"/>
                <a:gd name="T78" fmla="*/ 29 w 656"/>
                <a:gd name="T79" fmla="*/ 6 h 1028"/>
                <a:gd name="T80" fmla="*/ 27 w 656"/>
                <a:gd name="T81" fmla="*/ 1 h 1028"/>
                <a:gd name="T82" fmla="*/ 25 w 656"/>
                <a:gd name="T83" fmla="*/ 1 h 1028"/>
                <a:gd name="T84" fmla="*/ 23 w 656"/>
                <a:gd name="T85" fmla="*/ 4 h 1028"/>
                <a:gd name="T86" fmla="*/ 21 w 656"/>
                <a:gd name="T87" fmla="*/ 4 h 1028"/>
                <a:gd name="T88" fmla="*/ 19 w 656"/>
                <a:gd name="T89" fmla="*/ 9 h 1028"/>
                <a:gd name="T90" fmla="*/ 22 w 656"/>
                <a:gd name="T91" fmla="*/ 19 h 1028"/>
                <a:gd name="T92" fmla="*/ 15 w 656"/>
                <a:gd name="T93" fmla="*/ 28 h 1028"/>
                <a:gd name="T94" fmla="*/ 9 w 656"/>
                <a:gd name="T95" fmla="*/ 29 h 1028"/>
                <a:gd name="T96" fmla="*/ 6 w 656"/>
                <a:gd name="T97" fmla="*/ 42 h 1028"/>
                <a:gd name="T98" fmla="*/ 3 w 656"/>
                <a:gd name="T99" fmla="*/ 47 h 1028"/>
                <a:gd name="T100" fmla="*/ 5 w 656"/>
                <a:gd name="T101" fmla="*/ 54 h 1028"/>
                <a:gd name="T102" fmla="*/ 4 w 656"/>
                <a:gd name="T103" fmla="*/ 61 h 1028"/>
                <a:gd name="T104" fmla="*/ 5 w 656"/>
                <a:gd name="T105" fmla="*/ 67 h 1028"/>
                <a:gd name="T106" fmla="*/ 2 w 656"/>
                <a:gd name="T107" fmla="*/ 76 h 1028"/>
                <a:gd name="T108" fmla="*/ 5 w 656"/>
                <a:gd name="T109" fmla="*/ 89 h 1028"/>
                <a:gd name="T110" fmla="*/ 0 w 656"/>
                <a:gd name="T111" fmla="*/ 100 h 10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6" h="1028">
                  <a:moveTo>
                    <a:pt x="0" y="842"/>
                  </a:moveTo>
                  <a:lnTo>
                    <a:pt x="17" y="851"/>
                  </a:lnTo>
                  <a:lnTo>
                    <a:pt x="17" y="901"/>
                  </a:lnTo>
                  <a:lnTo>
                    <a:pt x="41" y="927"/>
                  </a:lnTo>
                  <a:lnTo>
                    <a:pt x="85" y="936"/>
                  </a:lnTo>
                  <a:lnTo>
                    <a:pt x="110" y="961"/>
                  </a:lnTo>
                  <a:lnTo>
                    <a:pt x="195" y="996"/>
                  </a:lnTo>
                  <a:lnTo>
                    <a:pt x="349" y="1012"/>
                  </a:lnTo>
                  <a:lnTo>
                    <a:pt x="401" y="1028"/>
                  </a:lnTo>
                  <a:lnTo>
                    <a:pt x="468" y="953"/>
                  </a:lnTo>
                  <a:lnTo>
                    <a:pt x="450" y="918"/>
                  </a:lnTo>
                  <a:lnTo>
                    <a:pt x="493" y="834"/>
                  </a:lnTo>
                  <a:lnTo>
                    <a:pt x="493" y="810"/>
                  </a:lnTo>
                  <a:lnTo>
                    <a:pt x="545" y="774"/>
                  </a:lnTo>
                  <a:lnTo>
                    <a:pt x="613" y="630"/>
                  </a:lnTo>
                  <a:lnTo>
                    <a:pt x="605" y="595"/>
                  </a:lnTo>
                  <a:lnTo>
                    <a:pt x="553" y="570"/>
                  </a:lnTo>
                  <a:lnTo>
                    <a:pt x="545" y="545"/>
                  </a:lnTo>
                  <a:lnTo>
                    <a:pt x="639" y="484"/>
                  </a:lnTo>
                  <a:lnTo>
                    <a:pt x="656" y="442"/>
                  </a:lnTo>
                  <a:lnTo>
                    <a:pt x="639" y="433"/>
                  </a:lnTo>
                  <a:lnTo>
                    <a:pt x="613" y="442"/>
                  </a:lnTo>
                  <a:lnTo>
                    <a:pt x="579" y="460"/>
                  </a:lnTo>
                  <a:lnTo>
                    <a:pt x="553" y="460"/>
                  </a:lnTo>
                  <a:lnTo>
                    <a:pt x="536" y="426"/>
                  </a:lnTo>
                  <a:lnTo>
                    <a:pt x="511" y="408"/>
                  </a:lnTo>
                  <a:lnTo>
                    <a:pt x="477" y="289"/>
                  </a:lnTo>
                  <a:lnTo>
                    <a:pt x="450" y="247"/>
                  </a:lnTo>
                  <a:lnTo>
                    <a:pt x="503" y="229"/>
                  </a:lnTo>
                  <a:lnTo>
                    <a:pt x="511" y="186"/>
                  </a:lnTo>
                  <a:lnTo>
                    <a:pt x="503" y="186"/>
                  </a:lnTo>
                  <a:lnTo>
                    <a:pt x="520" y="128"/>
                  </a:lnTo>
                  <a:lnTo>
                    <a:pt x="401" y="143"/>
                  </a:lnTo>
                  <a:lnTo>
                    <a:pt x="401" y="101"/>
                  </a:lnTo>
                  <a:lnTo>
                    <a:pt x="340" y="34"/>
                  </a:lnTo>
                  <a:lnTo>
                    <a:pt x="289" y="34"/>
                  </a:lnTo>
                  <a:lnTo>
                    <a:pt x="264" y="0"/>
                  </a:lnTo>
                  <a:lnTo>
                    <a:pt x="246" y="9"/>
                  </a:lnTo>
                  <a:lnTo>
                    <a:pt x="238" y="34"/>
                  </a:lnTo>
                  <a:lnTo>
                    <a:pt x="230" y="51"/>
                  </a:lnTo>
                  <a:lnTo>
                    <a:pt x="213" y="9"/>
                  </a:lnTo>
                  <a:lnTo>
                    <a:pt x="195" y="9"/>
                  </a:lnTo>
                  <a:lnTo>
                    <a:pt x="187" y="34"/>
                  </a:lnTo>
                  <a:lnTo>
                    <a:pt x="162" y="34"/>
                  </a:lnTo>
                  <a:lnTo>
                    <a:pt x="153" y="76"/>
                  </a:lnTo>
                  <a:lnTo>
                    <a:pt x="171" y="161"/>
                  </a:lnTo>
                  <a:lnTo>
                    <a:pt x="119" y="238"/>
                  </a:lnTo>
                  <a:lnTo>
                    <a:pt x="68" y="247"/>
                  </a:lnTo>
                  <a:lnTo>
                    <a:pt x="52" y="358"/>
                  </a:lnTo>
                  <a:lnTo>
                    <a:pt x="26" y="399"/>
                  </a:lnTo>
                  <a:lnTo>
                    <a:pt x="41" y="460"/>
                  </a:lnTo>
                  <a:lnTo>
                    <a:pt x="34" y="510"/>
                  </a:lnTo>
                  <a:lnTo>
                    <a:pt x="41" y="570"/>
                  </a:lnTo>
                  <a:lnTo>
                    <a:pt x="17" y="646"/>
                  </a:lnTo>
                  <a:lnTo>
                    <a:pt x="41" y="749"/>
                  </a:lnTo>
                  <a:lnTo>
                    <a:pt x="0" y="8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3" name="Freeform 165"/>
            <p:cNvSpPr>
              <a:spLocks noChangeAspect="1"/>
            </p:cNvSpPr>
            <p:nvPr/>
          </p:nvSpPr>
          <p:spPr bwMode="auto">
            <a:xfrm>
              <a:off x="2690" y="1789"/>
              <a:ext cx="307" cy="324"/>
            </a:xfrm>
            <a:custGeom>
              <a:avLst/>
              <a:gdLst>
                <a:gd name="T0" fmla="*/ 0 w 869"/>
                <a:gd name="T1" fmla="*/ 82 h 945"/>
                <a:gd name="T2" fmla="*/ 8 w 869"/>
                <a:gd name="T3" fmla="*/ 81 h 945"/>
                <a:gd name="T4" fmla="*/ 15 w 869"/>
                <a:gd name="T5" fmla="*/ 77 h 945"/>
                <a:gd name="T6" fmla="*/ 15 w 869"/>
                <a:gd name="T7" fmla="*/ 78 h 945"/>
                <a:gd name="T8" fmla="*/ 20 w 869"/>
                <a:gd name="T9" fmla="*/ 82 h 945"/>
                <a:gd name="T10" fmla="*/ 27 w 869"/>
                <a:gd name="T11" fmla="*/ 77 h 945"/>
                <a:gd name="T12" fmla="*/ 35 w 869"/>
                <a:gd name="T13" fmla="*/ 78 h 945"/>
                <a:gd name="T14" fmla="*/ 55 w 869"/>
                <a:gd name="T15" fmla="*/ 88 h 945"/>
                <a:gd name="T16" fmla="*/ 67 w 869"/>
                <a:gd name="T17" fmla="*/ 90 h 945"/>
                <a:gd name="T18" fmla="*/ 66 w 869"/>
                <a:gd name="T19" fmla="*/ 92 h 945"/>
                <a:gd name="T20" fmla="*/ 61 w 869"/>
                <a:gd name="T21" fmla="*/ 97 h 945"/>
                <a:gd name="T22" fmla="*/ 57 w 869"/>
                <a:gd name="T23" fmla="*/ 103 h 945"/>
                <a:gd name="T24" fmla="*/ 53 w 869"/>
                <a:gd name="T25" fmla="*/ 107 h 945"/>
                <a:gd name="T26" fmla="*/ 53 w 869"/>
                <a:gd name="T27" fmla="*/ 110 h 945"/>
                <a:gd name="T28" fmla="*/ 57 w 869"/>
                <a:gd name="T29" fmla="*/ 111 h 945"/>
                <a:gd name="T30" fmla="*/ 62 w 869"/>
                <a:gd name="T31" fmla="*/ 109 h 945"/>
                <a:gd name="T32" fmla="*/ 73 w 869"/>
                <a:gd name="T33" fmla="*/ 101 h 945"/>
                <a:gd name="T34" fmla="*/ 84 w 869"/>
                <a:gd name="T35" fmla="*/ 97 h 945"/>
                <a:gd name="T36" fmla="*/ 89 w 869"/>
                <a:gd name="T37" fmla="*/ 92 h 945"/>
                <a:gd name="T38" fmla="*/ 100 w 869"/>
                <a:gd name="T39" fmla="*/ 94 h 945"/>
                <a:gd name="T40" fmla="*/ 106 w 869"/>
                <a:gd name="T41" fmla="*/ 93 h 945"/>
                <a:gd name="T42" fmla="*/ 108 w 869"/>
                <a:gd name="T43" fmla="*/ 89 h 945"/>
                <a:gd name="T44" fmla="*/ 108 w 869"/>
                <a:gd name="T45" fmla="*/ 84 h 945"/>
                <a:gd name="T46" fmla="*/ 105 w 869"/>
                <a:gd name="T47" fmla="*/ 79 h 945"/>
                <a:gd name="T48" fmla="*/ 99 w 869"/>
                <a:gd name="T49" fmla="*/ 80 h 945"/>
                <a:gd name="T50" fmla="*/ 98 w 869"/>
                <a:gd name="T51" fmla="*/ 76 h 945"/>
                <a:gd name="T52" fmla="*/ 99 w 869"/>
                <a:gd name="T53" fmla="*/ 69 h 945"/>
                <a:gd name="T54" fmla="*/ 96 w 869"/>
                <a:gd name="T55" fmla="*/ 58 h 945"/>
                <a:gd name="T56" fmla="*/ 91 w 869"/>
                <a:gd name="T57" fmla="*/ 50 h 945"/>
                <a:gd name="T58" fmla="*/ 91 w 869"/>
                <a:gd name="T59" fmla="*/ 45 h 945"/>
                <a:gd name="T60" fmla="*/ 81 w 869"/>
                <a:gd name="T61" fmla="*/ 38 h 945"/>
                <a:gd name="T62" fmla="*/ 80 w 869"/>
                <a:gd name="T63" fmla="*/ 34 h 945"/>
                <a:gd name="T64" fmla="*/ 83 w 869"/>
                <a:gd name="T65" fmla="*/ 29 h 945"/>
                <a:gd name="T66" fmla="*/ 83 w 869"/>
                <a:gd name="T67" fmla="*/ 14 h 945"/>
                <a:gd name="T68" fmla="*/ 77 w 869"/>
                <a:gd name="T69" fmla="*/ 6 h 945"/>
                <a:gd name="T70" fmla="*/ 75 w 869"/>
                <a:gd name="T71" fmla="*/ 0 h 945"/>
                <a:gd name="T72" fmla="*/ 68 w 869"/>
                <a:gd name="T73" fmla="*/ 3 h 945"/>
                <a:gd name="T74" fmla="*/ 57 w 869"/>
                <a:gd name="T75" fmla="*/ 14 h 945"/>
                <a:gd name="T76" fmla="*/ 54 w 869"/>
                <a:gd name="T77" fmla="*/ 18 h 945"/>
                <a:gd name="T78" fmla="*/ 48 w 869"/>
                <a:gd name="T79" fmla="*/ 22 h 945"/>
                <a:gd name="T80" fmla="*/ 46 w 869"/>
                <a:gd name="T81" fmla="*/ 31 h 945"/>
                <a:gd name="T82" fmla="*/ 42 w 869"/>
                <a:gd name="T83" fmla="*/ 32 h 945"/>
                <a:gd name="T84" fmla="*/ 34 w 869"/>
                <a:gd name="T85" fmla="*/ 40 h 945"/>
                <a:gd name="T86" fmla="*/ 29 w 869"/>
                <a:gd name="T87" fmla="*/ 45 h 945"/>
                <a:gd name="T88" fmla="*/ 25 w 869"/>
                <a:gd name="T89" fmla="*/ 45 h 945"/>
                <a:gd name="T90" fmla="*/ 20 w 869"/>
                <a:gd name="T91" fmla="*/ 50 h 945"/>
                <a:gd name="T92" fmla="*/ 19 w 869"/>
                <a:gd name="T93" fmla="*/ 67 h 945"/>
                <a:gd name="T94" fmla="*/ 14 w 869"/>
                <a:gd name="T95" fmla="*/ 67 h 945"/>
                <a:gd name="T96" fmla="*/ 11 w 869"/>
                <a:gd name="T97" fmla="*/ 68 h 945"/>
                <a:gd name="T98" fmla="*/ 5 w 869"/>
                <a:gd name="T99" fmla="*/ 75 h 945"/>
                <a:gd name="T100" fmla="*/ 0 w 869"/>
                <a:gd name="T101" fmla="*/ 82 h 9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9" h="945">
                  <a:moveTo>
                    <a:pt x="0" y="697"/>
                  </a:moveTo>
                  <a:lnTo>
                    <a:pt x="61" y="689"/>
                  </a:lnTo>
                  <a:lnTo>
                    <a:pt x="120" y="655"/>
                  </a:lnTo>
                  <a:lnTo>
                    <a:pt x="123" y="661"/>
                  </a:lnTo>
                  <a:lnTo>
                    <a:pt x="162" y="697"/>
                  </a:lnTo>
                  <a:lnTo>
                    <a:pt x="214" y="655"/>
                  </a:lnTo>
                  <a:lnTo>
                    <a:pt x="282" y="662"/>
                  </a:lnTo>
                  <a:lnTo>
                    <a:pt x="444" y="748"/>
                  </a:lnTo>
                  <a:lnTo>
                    <a:pt x="537" y="766"/>
                  </a:lnTo>
                  <a:lnTo>
                    <a:pt x="532" y="778"/>
                  </a:lnTo>
                  <a:lnTo>
                    <a:pt x="493" y="823"/>
                  </a:lnTo>
                  <a:lnTo>
                    <a:pt x="456" y="874"/>
                  </a:lnTo>
                  <a:lnTo>
                    <a:pt x="428" y="907"/>
                  </a:lnTo>
                  <a:lnTo>
                    <a:pt x="427" y="936"/>
                  </a:lnTo>
                  <a:lnTo>
                    <a:pt x="452" y="945"/>
                  </a:lnTo>
                  <a:lnTo>
                    <a:pt x="494" y="927"/>
                  </a:lnTo>
                  <a:lnTo>
                    <a:pt x="587" y="860"/>
                  </a:lnTo>
                  <a:lnTo>
                    <a:pt x="674" y="825"/>
                  </a:lnTo>
                  <a:lnTo>
                    <a:pt x="717" y="782"/>
                  </a:lnTo>
                  <a:lnTo>
                    <a:pt x="801" y="799"/>
                  </a:lnTo>
                  <a:lnTo>
                    <a:pt x="852" y="791"/>
                  </a:lnTo>
                  <a:lnTo>
                    <a:pt x="869" y="758"/>
                  </a:lnTo>
                  <a:lnTo>
                    <a:pt x="869" y="715"/>
                  </a:lnTo>
                  <a:lnTo>
                    <a:pt x="843" y="673"/>
                  </a:lnTo>
                  <a:lnTo>
                    <a:pt x="792" y="680"/>
                  </a:lnTo>
                  <a:lnTo>
                    <a:pt x="785" y="647"/>
                  </a:lnTo>
                  <a:lnTo>
                    <a:pt x="792" y="587"/>
                  </a:lnTo>
                  <a:lnTo>
                    <a:pt x="767" y="493"/>
                  </a:lnTo>
                  <a:lnTo>
                    <a:pt x="733" y="426"/>
                  </a:lnTo>
                  <a:lnTo>
                    <a:pt x="733" y="383"/>
                  </a:lnTo>
                  <a:lnTo>
                    <a:pt x="648" y="323"/>
                  </a:lnTo>
                  <a:lnTo>
                    <a:pt x="639" y="289"/>
                  </a:lnTo>
                  <a:lnTo>
                    <a:pt x="664" y="246"/>
                  </a:lnTo>
                  <a:lnTo>
                    <a:pt x="664" y="119"/>
                  </a:lnTo>
                  <a:lnTo>
                    <a:pt x="614" y="51"/>
                  </a:lnTo>
                  <a:lnTo>
                    <a:pt x="596" y="0"/>
                  </a:lnTo>
                  <a:lnTo>
                    <a:pt x="545" y="24"/>
                  </a:lnTo>
                  <a:lnTo>
                    <a:pt x="452" y="119"/>
                  </a:lnTo>
                  <a:lnTo>
                    <a:pt x="435" y="152"/>
                  </a:lnTo>
                  <a:lnTo>
                    <a:pt x="384" y="186"/>
                  </a:lnTo>
                  <a:lnTo>
                    <a:pt x="366" y="264"/>
                  </a:lnTo>
                  <a:lnTo>
                    <a:pt x="333" y="271"/>
                  </a:lnTo>
                  <a:lnTo>
                    <a:pt x="273" y="341"/>
                  </a:lnTo>
                  <a:lnTo>
                    <a:pt x="230" y="383"/>
                  </a:lnTo>
                  <a:lnTo>
                    <a:pt x="205" y="383"/>
                  </a:lnTo>
                  <a:lnTo>
                    <a:pt x="165" y="424"/>
                  </a:lnTo>
                  <a:lnTo>
                    <a:pt x="153" y="571"/>
                  </a:lnTo>
                  <a:lnTo>
                    <a:pt x="110" y="569"/>
                  </a:lnTo>
                  <a:lnTo>
                    <a:pt x="86" y="578"/>
                  </a:lnTo>
                  <a:lnTo>
                    <a:pt x="36" y="642"/>
                  </a:lnTo>
                  <a:lnTo>
                    <a:pt x="0" y="69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4" name="Freeform 166"/>
            <p:cNvSpPr>
              <a:spLocks noChangeAspect="1"/>
            </p:cNvSpPr>
            <p:nvPr/>
          </p:nvSpPr>
          <p:spPr bwMode="auto">
            <a:xfrm>
              <a:off x="2469" y="2775"/>
              <a:ext cx="381" cy="247"/>
            </a:xfrm>
            <a:custGeom>
              <a:avLst/>
              <a:gdLst>
                <a:gd name="T0" fmla="*/ 0 w 574"/>
                <a:gd name="T1" fmla="*/ 125 h 388"/>
                <a:gd name="T2" fmla="*/ 2 w 574"/>
                <a:gd name="T3" fmla="*/ 129 h 388"/>
                <a:gd name="T4" fmla="*/ 20 w 574"/>
                <a:gd name="T5" fmla="*/ 122 h 388"/>
                <a:gd name="T6" fmla="*/ 27 w 574"/>
                <a:gd name="T7" fmla="*/ 125 h 388"/>
                <a:gd name="T8" fmla="*/ 35 w 574"/>
                <a:gd name="T9" fmla="*/ 145 h 388"/>
                <a:gd name="T10" fmla="*/ 44 w 574"/>
                <a:gd name="T11" fmla="*/ 157 h 388"/>
                <a:gd name="T12" fmla="*/ 52 w 574"/>
                <a:gd name="T13" fmla="*/ 143 h 388"/>
                <a:gd name="T14" fmla="*/ 89 w 574"/>
                <a:gd name="T15" fmla="*/ 125 h 388"/>
                <a:gd name="T16" fmla="*/ 115 w 574"/>
                <a:gd name="T17" fmla="*/ 133 h 388"/>
                <a:gd name="T18" fmla="*/ 127 w 574"/>
                <a:gd name="T19" fmla="*/ 129 h 388"/>
                <a:gd name="T20" fmla="*/ 135 w 574"/>
                <a:gd name="T21" fmla="*/ 120 h 388"/>
                <a:gd name="T22" fmla="*/ 151 w 574"/>
                <a:gd name="T23" fmla="*/ 111 h 388"/>
                <a:gd name="T24" fmla="*/ 162 w 574"/>
                <a:gd name="T25" fmla="*/ 94 h 388"/>
                <a:gd name="T26" fmla="*/ 192 w 574"/>
                <a:gd name="T27" fmla="*/ 94 h 388"/>
                <a:gd name="T28" fmla="*/ 210 w 574"/>
                <a:gd name="T29" fmla="*/ 87 h 388"/>
                <a:gd name="T30" fmla="*/ 253 w 574"/>
                <a:gd name="T31" fmla="*/ 88 h 388"/>
                <a:gd name="T32" fmla="*/ 251 w 574"/>
                <a:gd name="T33" fmla="*/ 87 h 388"/>
                <a:gd name="T34" fmla="*/ 253 w 574"/>
                <a:gd name="T35" fmla="*/ 75 h 388"/>
                <a:gd name="T36" fmla="*/ 247 w 574"/>
                <a:gd name="T37" fmla="*/ 72 h 388"/>
                <a:gd name="T38" fmla="*/ 224 w 574"/>
                <a:gd name="T39" fmla="*/ 69 h 388"/>
                <a:gd name="T40" fmla="*/ 200 w 574"/>
                <a:gd name="T41" fmla="*/ 52 h 388"/>
                <a:gd name="T42" fmla="*/ 192 w 574"/>
                <a:gd name="T43" fmla="*/ 42 h 388"/>
                <a:gd name="T44" fmla="*/ 191 w 574"/>
                <a:gd name="T45" fmla="*/ 29 h 388"/>
                <a:gd name="T46" fmla="*/ 178 w 574"/>
                <a:gd name="T47" fmla="*/ 12 h 388"/>
                <a:gd name="T48" fmla="*/ 169 w 574"/>
                <a:gd name="T49" fmla="*/ 10 h 388"/>
                <a:gd name="T50" fmla="*/ 159 w 574"/>
                <a:gd name="T51" fmla="*/ 4 h 388"/>
                <a:gd name="T52" fmla="*/ 146 w 574"/>
                <a:gd name="T53" fmla="*/ 6 h 388"/>
                <a:gd name="T54" fmla="*/ 127 w 574"/>
                <a:gd name="T55" fmla="*/ 0 h 388"/>
                <a:gd name="T56" fmla="*/ 117 w 574"/>
                <a:gd name="T57" fmla="*/ 3 h 388"/>
                <a:gd name="T58" fmla="*/ 113 w 574"/>
                <a:gd name="T59" fmla="*/ 15 h 388"/>
                <a:gd name="T60" fmla="*/ 99 w 574"/>
                <a:gd name="T61" fmla="*/ 20 h 388"/>
                <a:gd name="T62" fmla="*/ 71 w 574"/>
                <a:gd name="T63" fmla="*/ 46 h 388"/>
                <a:gd name="T64" fmla="*/ 67 w 574"/>
                <a:gd name="T65" fmla="*/ 66 h 388"/>
                <a:gd name="T66" fmla="*/ 44 w 574"/>
                <a:gd name="T67" fmla="*/ 69 h 388"/>
                <a:gd name="T68" fmla="*/ 40 w 574"/>
                <a:gd name="T69" fmla="*/ 73 h 388"/>
                <a:gd name="T70" fmla="*/ 42 w 574"/>
                <a:gd name="T71" fmla="*/ 87 h 388"/>
                <a:gd name="T72" fmla="*/ 40 w 574"/>
                <a:gd name="T73" fmla="*/ 90 h 388"/>
                <a:gd name="T74" fmla="*/ 14 w 574"/>
                <a:gd name="T75" fmla="*/ 103 h 388"/>
                <a:gd name="T76" fmla="*/ 0 w 574"/>
                <a:gd name="T77" fmla="*/ 125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4" h="388">
                  <a:moveTo>
                    <a:pt x="0" y="310"/>
                  </a:moveTo>
                  <a:lnTo>
                    <a:pt x="5" y="319"/>
                  </a:lnTo>
                  <a:lnTo>
                    <a:pt x="45" y="301"/>
                  </a:lnTo>
                  <a:lnTo>
                    <a:pt x="60" y="310"/>
                  </a:lnTo>
                  <a:lnTo>
                    <a:pt x="78" y="356"/>
                  </a:lnTo>
                  <a:lnTo>
                    <a:pt x="101" y="388"/>
                  </a:lnTo>
                  <a:lnTo>
                    <a:pt x="119" y="352"/>
                  </a:lnTo>
                  <a:lnTo>
                    <a:pt x="202" y="310"/>
                  </a:lnTo>
                  <a:lnTo>
                    <a:pt x="262" y="329"/>
                  </a:lnTo>
                  <a:lnTo>
                    <a:pt x="289" y="319"/>
                  </a:lnTo>
                  <a:lnTo>
                    <a:pt x="308" y="297"/>
                  </a:lnTo>
                  <a:lnTo>
                    <a:pt x="344" y="274"/>
                  </a:lnTo>
                  <a:lnTo>
                    <a:pt x="367" y="233"/>
                  </a:lnTo>
                  <a:lnTo>
                    <a:pt x="436" y="233"/>
                  </a:lnTo>
                  <a:lnTo>
                    <a:pt x="478" y="214"/>
                  </a:lnTo>
                  <a:lnTo>
                    <a:pt x="574" y="219"/>
                  </a:lnTo>
                  <a:lnTo>
                    <a:pt x="570" y="214"/>
                  </a:lnTo>
                  <a:lnTo>
                    <a:pt x="574" y="186"/>
                  </a:lnTo>
                  <a:lnTo>
                    <a:pt x="561" y="178"/>
                  </a:lnTo>
                  <a:lnTo>
                    <a:pt x="509" y="169"/>
                  </a:lnTo>
                  <a:lnTo>
                    <a:pt x="455" y="129"/>
                  </a:lnTo>
                  <a:lnTo>
                    <a:pt x="436" y="103"/>
                  </a:lnTo>
                  <a:lnTo>
                    <a:pt x="432" y="71"/>
                  </a:lnTo>
                  <a:lnTo>
                    <a:pt x="404" y="30"/>
                  </a:lnTo>
                  <a:lnTo>
                    <a:pt x="384" y="24"/>
                  </a:lnTo>
                  <a:lnTo>
                    <a:pt x="362" y="9"/>
                  </a:lnTo>
                  <a:lnTo>
                    <a:pt x="332" y="15"/>
                  </a:lnTo>
                  <a:lnTo>
                    <a:pt x="288" y="0"/>
                  </a:lnTo>
                  <a:lnTo>
                    <a:pt x="266" y="7"/>
                  </a:lnTo>
                  <a:lnTo>
                    <a:pt x="256" y="37"/>
                  </a:lnTo>
                  <a:lnTo>
                    <a:pt x="225" y="49"/>
                  </a:lnTo>
                  <a:lnTo>
                    <a:pt x="161" y="113"/>
                  </a:lnTo>
                  <a:lnTo>
                    <a:pt x="152" y="163"/>
                  </a:lnTo>
                  <a:lnTo>
                    <a:pt x="99" y="172"/>
                  </a:lnTo>
                  <a:lnTo>
                    <a:pt x="92" y="181"/>
                  </a:lnTo>
                  <a:lnTo>
                    <a:pt x="96" y="214"/>
                  </a:lnTo>
                  <a:lnTo>
                    <a:pt x="92" y="223"/>
                  </a:lnTo>
                  <a:lnTo>
                    <a:pt x="32" y="255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5" name="Freeform 167"/>
            <p:cNvSpPr>
              <a:spLocks noChangeAspect="1"/>
            </p:cNvSpPr>
            <p:nvPr/>
          </p:nvSpPr>
          <p:spPr bwMode="auto">
            <a:xfrm>
              <a:off x="3150" y="2408"/>
              <a:ext cx="359" cy="348"/>
            </a:xfrm>
            <a:custGeom>
              <a:avLst/>
              <a:gdLst>
                <a:gd name="T0" fmla="*/ 0 w 1014"/>
                <a:gd name="T1" fmla="*/ 63 h 1020"/>
                <a:gd name="T2" fmla="*/ 2 w 1014"/>
                <a:gd name="T3" fmla="*/ 60 h 1020"/>
                <a:gd name="T4" fmla="*/ 6 w 1014"/>
                <a:gd name="T5" fmla="*/ 58 h 1020"/>
                <a:gd name="T6" fmla="*/ 8 w 1014"/>
                <a:gd name="T7" fmla="*/ 54 h 1020"/>
                <a:gd name="T8" fmla="*/ 18 w 1014"/>
                <a:gd name="T9" fmla="*/ 48 h 1020"/>
                <a:gd name="T10" fmla="*/ 25 w 1014"/>
                <a:gd name="T11" fmla="*/ 39 h 1020"/>
                <a:gd name="T12" fmla="*/ 30 w 1014"/>
                <a:gd name="T13" fmla="*/ 41 h 1020"/>
                <a:gd name="T14" fmla="*/ 36 w 1014"/>
                <a:gd name="T15" fmla="*/ 40 h 1020"/>
                <a:gd name="T16" fmla="*/ 47 w 1014"/>
                <a:gd name="T17" fmla="*/ 31 h 1020"/>
                <a:gd name="T18" fmla="*/ 51 w 1014"/>
                <a:gd name="T19" fmla="*/ 33 h 1020"/>
                <a:gd name="T20" fmla="*/ 53 w 1014"/>
                <a:gd name="T21" fmla="*/ 39 h 1020"/>
                <a:gd name="T22" fmla="*/ 63 w 1014"/>
                <a:gd name="T23" fmla="*/ 34 h 1020"/>
                <a:gd name="T24" fmla="*/ 66 w 1014"/>
                <a:gd name="T25" fmla="*/ 27 h 1020"/>
                <a:gd name="T26" fmla="*/ 66 w 1014"/>
                <a:gd name="T27" fmla="*/ 14 h 1020"/>
                <a:gd name="T28" fmla="*/ 69 w 1014"/>
                <a:gd name="T29" fmla="*/ 13 h 1020"/>
                <a:gd name="T30" fmla="*/ 70 w 1014"/>
                <a:gd name="T31" fmla="*/ 6 h 1020"/>
                <a:gd name="T32" fmla="*/ 78 w 1014"/>
                <a:gd name="T33" fmla="*/ 1 h 1020"/>
                <a:gd name="T34" fmla="*/ 84 w 1014"/>
                <a:gd name="T35" fmla="*/ 2 h 1020"/>
                <a:gd name="T36" fmla="*/ 90 w 1014"/>
                <a:gd name="T37" fmla="*/ 0 h 1020"/>
                <a:gd name="T38" fmla="*/ 95 w 1014"/>
                <a:gd name="T39" fmla="*/ 2 h 1020"/>
                <a:gd name="T40" fmla="*/ 98 w 1014"/>
                <a:gd name="T41" fmla="*/ 6 h 1020"/>
                <a:gd name="T42" fmla="*/ 97 w 1014"/>
                <a:gd name="T43" fmla="*/ 13 h 1020"/>
                <a:gd name="T44" fmla="*/ 101 w 1014"/>
                <a:gd name="T45" fmla="*/ 14 h 1020"/>
                <a:gd name="T46" fmla="*/ 101 w 1014"/>
                <a:gd name="T47" fmla="*/ 19 h 1020"/>
                <a:gd name="T48" fmla="*/ 95 w 1014"/>
                <a:gd name="T49" fmla="*/ 24 h 1020"/>
                <a:gd name="T50" fmla="*/ 94 w 1014"/>
                <a:gd name="T51" fmla="*/ 29 h 1020"/>
                <a:gd name="T52" fmla="*/ 95 w 1014"/>
                <a:gd name="T53" fmla="*/ 32 h 1020"/>
                <a:gd name="T54" fmla="*/ 103 w 1014"/>
                <a:gd name="T55" fmla="*/ 38 h 1020"/>
                <a:gd name="T56" fmla="*/ 104 w 1014"/>
                <a:gd name="T57" fmla="*/ 41 h 1020"/>
                <a:gd name="T58" fmla="*/ 101 w 1014"/>
                <a:gd name="T59" fmla="*/ 48 h 1020"/>
                <a:gd name="T60" fmla="*/ 102 w 1014"/>
                <a:gd name="T61" fmla="*/ 54 h 1020"/>
                <a:gd name="T62" fmla="*/ 110 w 1014"/>
                <a:gd name="T63" fmla="*/ 65 h 1020"/>
                <a:gd name="T64" fmla="*/ 112 w 1014"/>
                <a:gd name="T65" fmla="*/ 71 h 1020"/>
                <a:gd name="T66" fmla="*/ 119 w 1014"/>
                <a:gd name="T67" fmla="*/ 75 h 1020"/>
                <a:gd name="T68" fmla="*/ 119 w 1014"/>
                <a:gd name="T69" fmla="*/ 84 h 1020"/>
                <a:gd name="T70" fmla="*/ 123 w 1014"/>
                <a:gd name="T71" fmla="*/ 91 h 1020"/>
                <a:gd name="T72" fmla="*/ 127 w 1014"/>
                <a:gd name="T73" fmla="*/ 95 h 1020"/>
                <a:gd name="T74" fmla="*/ 126 w 1014"/>
                <a:gd name="T75" fmla="*/ 98 h 1020"/>
                <a:gd name="T76" fmla="*/ 111 w 1014"/>
                <a:gd name="T77" fmla="*/ 103 h 1020"/>
                <a:gd name="T78" fmla="*/ 98 w 1014"/>
                <a:gd name="T79" fmla="*/ 102 h 1020"/>
                <a:gd name="T80" fmla="*/ 95 w 1014"/>
                <a:gd name="T81" fmla="*/ 105 h 1020"/>
                <a:gd name="T82" fmla="*/ 87 w 1014"/>
                <a:gd name="T83" fmla="*/ 102 h 1020"/>
                <a:gd name="T84" fmla="*/ 78 w 1014"/>
                <a:gd name="T85" fmla="*/ 104 h 1020"/>
                <a:gd name="T86" fmla="*/ 67 w 1014"/>
                <a:gd name="T87" fmla="*/ 113 h 1020"/>
                <a:gd name="T88" fmla="*/ 69 w 1014"/>
                <a:gd name="T89" fmla="*/ 115 h 1020"/>
                <a:gd name="T90" fmla="*/ 67 w 1014"/>
                <a:gd name="T91" fmla="*/ 117 h 1020"/>
                <a:gd name="T92" fmla="*/ 59 w 1014"/>
                <a:gd name="T93" fmla="*/ 119 h 1020"/>
                <a:gd name="T94" fmla="*/ 55 w 1014"/>
                <a:gd name="T95" fmla="*/ 112 h 1020"/>
                <a:gd name="T96" fmla="*/ 36 w 1014"/>
                <a:gd name="T97" fmla="*/ 107 h 1020"/>
                <a:gd name="T98" fmla="*/ 29 w 1014"/>
                <a:gd name="T99" fmla="*/ 98 h 1020"/>
                <a:gd name="T100" fmla="*/ 27 w 1014"/>
                <a:gd name="T101" fmla="*/ 93 h 1020"/>
                <a:gd name="T102" fmla="*/ 30 w 1014"/>
                <a:gd name="T103" fmla="*/ 80 h 1020"/>
                <a:gd name="T104" fmla="*/ 27 w 1014"/>
                <a:gd name="T105" fmla="*/ 76 h 1020"/>
                <a:gd name="T106" fmla="*/ 8 w 1014"/>
                <a:gd name="T107" fmla="*/ 75 h 1020"/>
                <a:gd name="T108" fmla="*/ 7 w 1014"/>
                <a:gd name="T109" fmla="*/ 70 h 1020"/>
                <a:gd name="T110" fmla="*/ 0 w 1014"/>
                <a:gd name="T111" fmla="*/ 63 h 10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14" h="1020">
                  <a:moveTo>
                    <a:pt x="0" y="545"/>
                  </a:moveTo>
                  <a:lnTo>
                    <a:pt x="16" y="519"/>
                  </a:lnTo>
                  <a:lnTo>
                    <a:pt x="52" y="494"/>
                  </a:lnTo>
                  <a:lnTo>
                    <a:pt x="69" y="459"/>
                  </a:lnTo>
                  <a:lnTo>
                    <a:pt x="144" y="409"/>
                  </a:lnTo>
                  <a:lnTo>
                    <a:pt x="204" y="333"/>
                  </a:lnTo>
                  <a:lnTo>
                    <a:pt x="238" y="348"/>
                  </a:lnTo>
                  <a:lnTo>
                    <a:pt x="289" y="339"/>
                  </a:lnTo>
                  <a:lnTo>
                    <a:pt x="375" y="263"/>
                  </a:lnTo>
                  <a:lnTo>
                    <a:pt x="409" y="280"/>
                  </a:lnTo>
                  <a:lnTo>
                    <a:pt x="426" y="333"/>
                  </a:lnTo>
                  <a:lnTo>
                    <a:pt x="503" y="297"/>
                  </a:lnTo>
                  <a:lnTo>
                    <a:pt x="528" y="229"/>
                  </a:lnTo>
                  <a:lnTo>
                    <a:pt x="528" y="118"/>
                  </a:lnTo>
                  <a:lnTo>
                    <a:pt x="554" y="111"/>
                  </a:lnTo>
                  <a:lnTo>
                    <a:pt x="563" y="50"/>
                  </a:lnTo>
                  <a:lnTo>
                    <a:pt x="622" y="7"/>
                  </a:lnTo>
                  <a:lnTo>
                    <a:pt x="673" y="16"/>
                  </a:lnTo>
                  <a:lnTo>
                    <a:pt x="715" y="0"/>
                  </a:lnTo>
                  <a:lnTo>
                    <a:pt x="758" y="16"/>
                  </a:lnTo>
                  <a:lnTo>
                    <a:pt x="783" y="50"/>
                  </a:lnTo>
                  <a:lnTo>
                    <a:pt x="776" y="111"/>
                  </a:lnTo>
                  <a:lnTo>
                    <a:pt x="801" y="118"/>
                  </a:lnTo>
                  <a:lnTo>
                    <a:pt x="801" y="162"/>
                  </a:lnTo>
                  <a:lnTo>
                    <a:pt x="758" y="205"/>
                  </a:lnTo>
                  <a:lnTo>
                    <a:pt x="749" y="247"/>
                  </a:lnTo>
                  <a:lnTo>
                    <a:pt x="758" y="272"/>
                  </a:lnTo>
                  <a:lnTo>
                    <a:pt x="826" y="323"/>
                  </a:lnTo>
                  <a:lnTo>
                    <a:pt x="834" y="348"/>
                  </a:lnTo>
                  <a:lnTo>
                    <a:pt x="801" y="417"/>
                  </a:lnTo>
                  <a:lnTo>
                    <a:pt x="817" y="467"/>
                  </a:lnTo>
                  <a:lnTo>
                    <a:pt x="877" y="561"/>
                  </a:lnTo>
                  <a:lnTo>
                    <a:pt x="895" y="612"/>
                  </a:lnTo>
                  <a:lnTo>
                    <a:pt x="953" y="647"/>
                  </a:lnTo>
                  <a:lnTo>
                    <a:pt x="953" y="723"/>
                  </a:lnTo>
                  <a:lnTo>
                    <a:pt x="980" y="783"/>
                  </a:lnTo>
                  <a:lnTo>
                    <a:pt x="1014" y="816"/>
                  </a:lnTo>
                  <a:lnTo>
                    <a:pt x="1005" y="842"/>
                  </a:lnTo>
                  <a:lnTo>
                    <a:pt x="885" y="884"/>
                  </a:lnTo>
                  <a:lnTo>
                    <a:pt x="783" y="876"/>
                  </a:lnTo>
                  <a:lnTo>
                    <a:pt x="758" y="902"/>
                  </a:lnTo>
                  <a:lnTo>
                    <a:pt x="691" y="876"/>
                  </a:lnTo>
                  <a:lnTo>
                    <a:pt x="622" y="893"/>
                  </a:lnTo>
                  <a:lnTo>
                    <a:pt x="536" y="970"/>
                  </a:lnTo>
                  <a:lnTo>
                    <a:pt x="554" y="987"/>
                  </a:lnTo>
                  <a:lnTo>
                    <a:pt x="536" y="1003"/>
                  </a:lnTo>
                  <a:lnTo>
                    <a:pt x="468" y="1020"/>
                  </a:lnTo>
                  <a:lnTo>
                    <a:pt x="435" y="962"/>
                  </a:lnTo>
                  <a:lnTo>
                    <a:pt x="289" y="919"/>
                  </a:lnTo>
                  <a:lnTo>
                    <a:pt x="230" y="842"/>
                  </a:lnTo>
                  <a:lnTo>
                    <a:pt x="213" y="799"/>
                  </a:lnTo>
                  <a:lnTo>
                    <a:pt x="238" y="688"/>
                  </a:lnTo>
                  <a:lnTo>
                    <a:pt x="213" y="656"/>
                  </a:lnTo>
                  <a:lnTo>
                    <a:pt x="69" y="647"/>
                  </a:lnTo>
                  <a:lnTo>
                    <a:pt x="58" y="604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6" name="Freeform 168"/>
            <p:cNvSpPr>
              <a:spLocks noChangeAspect="1"/>
            </p:cNvSpPr>
            <p:nvPr/>
          </p:nvSpPr>
          <p:spPr bwMode="auto">
            <a:xfrm>
              <a:off x="2607" y="1291"/>
              <a:ext cx="211" cy="329"/>
            </a:xfrm>
            <a:custGeom>
              <a:avLst/>
              <a:gdLst>
                <a:gd name="T0" fmla="*/ 0 w 596"/>
                <a:gd name="T1" fmla="*/ 98 h 953"/>
                <a:gd name="T2" fmla="*/ 1 w 596"/>
                <a:gd name="T3" fmla="*/ 100 h 953"/>
                <a:gd name="T4" fmla="*/ 3 w 596"/>
                <a:gd name="T5" fmla="*/ 101 h 953"/>
                <a:gd name="T6" fmla="*/ 10 w 596"/>
                <a:gd name="T7" fmla="*/ 99 h 953"/>
                <a:gd name="T8" fmla="*/ 13 w 596"/>
                <a:gd name="T9" fmla="*/ 107 h 953"/>
                <a:gd name="T10" fmla="*/ 21 w 596"/>
                <a:gd name="T11" fmla="*/ 104 h 953"/>
                <a:gd name="T12" fmla="*/ 30 w 596"/>
                <a:gd name="T13" fmla="*/ 108 h 953"/>
                <a:gd name="T14" fmla="*/ 36 w 596"/>
                <a:gd name="T15" fmla="*/ 108 h 953"/>
                <a:gd name="T16" fmla="*/ 40 w 596"/>
                <a:gd name="T17" fmla="*/ 114 h 953"/>
                <a:gd name="T18" fmla="*/ 46 w 596"/>
                <a:gd name="T19" fmla="*/ 110 h 953"/>
                <a:gd name="T20" fmla="*/ 53 w 596"/>
                <a:gd name="T21" fmla="*/ 113 h 953"/>
                <a:gd name="T22" fmla="*/ 56 w 596"/>
                <a:gd name="T23" fmla="*/ 109 h 953"/>
                <a:gd name="T24" fmla="*/ 66 w 596"/>
                <a:gd name="T25" fmla="*/ 112 h 953"/>
                <a:gd name="T26" fmla="*/ 67 w 596"/>
                <a:gd name="T27" fmla="*/ 105 h 953"/>
                <a:gd name="T28" fmla="*/ 75 w 596"/>
                <a:gd name="T29" fmla="*/ 100 h 953"/>
                <a:gd name="T30" fmla="*/ 75 w 596"/>
                <a:gd name="T31" fmla="*/ 98 h 953"/>
                <a:gd name="T32" fmla="*/ 69 w 596"/>
                <a:gd name="T33" fmla="*/ 98 h 953"/>
                <a:gd name="T34" fmla="*/ 73 w 596"/>
                <a:gd name="T35" fmla="*/ 93 h 953"/>
                <a:gd name="T36" fmla="*/ 72 w 596"/>
                <a:gd name="T37" fmla="*/ 90 h 953"/>
                <a:gd name="T38" fmla="*/ 66 w 596"/>
                <a:gd name="T39" fmla="*/ 90 h 953"/>
                <a:gd name="T40" fmla="*/ 67 w 596"/>
                <a:gd name="T41" fmla="*/ 79 h 953"/>
                <a:gd name="T42" fmla="*/ 61 w 596"/>
                <a:gd name="T43" fmla="*/ 82 h 953"/>
                <a:gd name="T44" fmla="*/ 59 w 596"/>
                <a:gd name="T45" fmla="*/ 78 h 953"/>
                <a:gd name="T46" fmla="*/ 59 w 596"/>
                <a:gd name="T47" fmla="*/ 70 h 953"/>
                <a:gd name="T48" fmla="*/ 56 w 596"/>
                <a:gd name="T49" fmla="*/ 65 h 953"/>
                <a:gd name="T50" fmla="*/ 58 w 596"/>
                <a:gd name="T51" fmla="*/ 62 h 953"/>
                <a:gd name="T52" fmla="*/ 52 w 596"/>
                <a:gd name="T53" fmla="*/ 39 h 953"/>
                <a:gd name="T54" fmla="*/ 55 w 596"/>
                <a:gd name="T55" fmla="*/ 35 h 953"/>
                <a:gd name="T56" fmla="*/ 61 w 596"/>
                <a:gd name="T57" fmla="*/ 31 h 953"/>
                <a:gd name="T58" fmla="*/ 64 w 596"/>
                <a:gd name="T59" fmla="*/ 26 h 953"/>
                <a:gd name="T60" fmla="*/ 63 w 596"/>
                <a:gd name="T61" fmla="*/ 21 h 953"/>
                <a:gd name="T62" fmla="*/ 58 w 596"/>
                <a:gd name="T63" fmla="*/ 23 h 953"/>
                <a:gd name="T64" fmla="*/ 57 w 596"/>
                <a:gd name="T65" fmla="*/ 19 h 953"/>
                <a:gd name="T66" fmla="*/ 52 w 596"/>
                <a:gd name="T67" fmla="*/ 17 h 953"/>
                <a:gd name="T68" fmla="*/ 55 w 596"/>
                <a:gd name="T69" fmla="*/ 8 h 953"/>
                <a:gd name="T70" fmla="*/ 50 w 596"/>
                <a:gd name="T71" fmla="*/ 6 h 953"/>
                <a:gd name="T72" fmla="*/ 46 w 596"/>
                <a:gd name="T73" fmla="*/ 0 h 953"/>
                <a:gd name="T74" fmla="*/ 22 w 596"/>
                <a:gd name="T75" fmla="*/ 3 h 953"/>
                <a:gd name="T76" fmla="*/ 18 w 596"/>
                <a:gd name="T77" fmla="*/ 6 h 953"/>
                <a:gd name="T78" fmla="*/ 16 w 596"/>
                <a:gd name="T79" fmla="*/ 11 h 953"/>
                <a:gd name="T80" fmla="*/ 14 w 596"/>
                <a:gd name="T81" fmla="*/ 12 h 953"/>
                <a:gd name="T82" fmla="*/ 12 w 596"/>
                <a:gd name="T83" fmla="*/ 18 h 953"/>
                <a:gd name="T84" fmla="*/ 11 w 596"/>
                <a:gd name="T85" fmla="*/ 51 h 953"/>
                <a:gd name="T86" fmla="*/ 3 w 596"/>
                <a:gd name="T87" fmla="*/ 65 h 953"/>
                <a:gd name="T88" fmla="*/ 6 w 596"/>
                <a:gd name="T89" fmla="*/ 70 h 953"/>
                <a:gd name="T90" fmla="*/ 2 w 596"/>
                <a:gd name="T91" fmla="*/ 77 h 953"/>
                <a:gd name="T92" fmla="*/ 3 w 596"/>
                <a:gd name="T93" fmla="*/ 83 h 953"/>
                <a:gd name="T94" fmla="*/ 5 w 596"/>
                <a:gd name="T95" fmla="*/ 85 h 953"/>
                <a:gd name="T96" fmla="*/ 0 w 596"/>
                <a:gd name="T97" fmla="*/ 98 h 9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96" h="953">
                  <a:moveTo>
                    <a:pt x="0" y="825"/>
                  </a:moveTo>
                  <a:lnTo>
                    <a:pt x="9" y="843"/>
                  </a:lnTo>
                  <a:lnTo>
                    <a:pt x="26" y="851"/>
                  </a:lnTo>
                  <a:lnTo>
                    <a:pt x="78" y="834"/>
                  </a:lnTo>
                  <a:lnTo>
                    <a:pt x="103" y="895"/>
                  </a:lnTo>
                  <a:lnTo>
                    <a:pt x="163" y="868"/>
                  </a:lnTo>
                  <a:lnTo>
                    <a:pt x="239" y="910"/>
                  </a:lnTo>
                  <a:lnTo>
                    <a:pt x="291" y="910"/>
                  </a:lnTo>
                  <a:lnTo>
                    <a:pt x="316" y="953"/>
                  </a:lnTo>
                  <a:lnTo>
                    <a:pt x="367" y="927"/>
                  </a:lnTo>
                  <a:lnTo>
                    <a:pt x="426" y="944"/>
                  </a:lnTo>
                  <a:lnTo>
                    <a:pt x="444" y="919"/>
                  </a:lnTo>
                  <a:lnTo>
                    <a:pt x="528" y="937"/>
                  </a:lnTo>
                  <a:lnTo>
                    <a:pt x="538" y="884"/>
                  </a:lnTo>
                  <a:lnTo>
                    <a:pt x="596" y="843"/>
                  </a:lnTo>
                  <a:lnTo>
                    <a:pt x="596" y="825"/>
                  </a:lnTo>
                  <a:lnTo>
                    <a:pt x="555" y="825"/>
                  </a:lnTo>
                  <a:lnTo>
                    <a:pt x="581" y="782"/>
                  </a:lnTo>
                  <a:lnTo>
                    <a:pt x="570" y="758"/>
                  </a:lnTo>
                  <a:lnTo>
                    <a:pt x="528" y="758"/>
                  </a:lnTo>
                  <a:lnTo>
                    <a:pt x="538" y="664"/>
                  </a:lnTo>
                  <a:lnTo>
                    <a:pt x="486" y="689"/>
                  </a:lnTo>
                  <a:lnTo>
                    <a:pt x="469" y="655"/>
                  </a:lnTo>
                  <a:lnTo>
                    <a:pt x="469" y="587"/>
                  </a:lnTo>
                  <a:lnTo>
                    <a:pt x="444" y="545"/>
                  </a:lnTo>
                  <a:lnTo>
                    <a:pt x="460" y="518"/>
                  </a:lnTo>
                  <a:lnTo>
                    <a:pt x="419" y="324"/>
                  </a:lnTo>
                  <a:lnTo>
                    <a:pt x="435" y="289"/>
                  </a:lnTo>
                  <a:lnTo>
                    <a:pt x="486" y="257"/>
                  </a:lnTo>
                  <a:lnTo>
                    <a:pt x="512" y="221"/>
                  </a:lnTo>
                  <a:lnTo>
                    <a:pt x="503" y="178"/>
                  </a:lnTo>
                  <a:lnTo>
                    <a:pt x="460" y="196"/>
                  </a:lnTo>
                  <a:lnTo>
                    <a:pt x="453" y="161"/>
                  </a:lnTo>
                  <a:lnTo>
                    <a:pt x="419" y="144"/>
                  </a:lnTo>
                  <a:lnTo>
                    <a:pt x="435" y="68"/>
                  </a:lnTo>
                  <a:lnTo>
                    <a:pt x="401" y="51"/>
                  </a:lnTo>
                  <a:lnTo>
                    <a:pt x="367" y="0"/>
                  </a:lnTo>
                  <a:lnTo>
                    <a:pt x="179" y="24"/>
                  </a:lnTo>
                  <a:lnTo>
                    <a:pt x="146" y="51"/>
                  </a:lnTo>
                  <a:lnTo>
                    <a:pt x="128" y="93"/>
                  </a:lnTo>
                  <a:lnTo>
                    <a:pt x="111" y="102"/>
                  </a:lnTo>
                  <a:lnTo>
                    <a:pt x="93" y="153"/>
                  </a:lnTo>
                  <a:lnTo>
                    <a:pt x="85" y="426"/>
                  </a:lnTo>
                  <a:lnTo>
                    <a:pt x="26" y="545"/>
                  </a:lnTo>
                  <a:lnTo>
                    <a:pt x="52" y="587"/>
                  </a:lnTo>
                  <a:lnTo>
                    <a:pt x="18" y="647"/>
                  </a:lnTo>
                  <a:lnTo>
                    <a:pt x="26" y="697"/>
                  </a:lnTo>
                  <a:lnTo>
                    <a:pt x="43" y="715"/>
                  </a:lnTo>
                  <a:lnTo>
                    <a:pt x="0" y="82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7" name="Freeform 169"/>
            <p:cNvSpPr>
              <a:spLocks noChangeAspect="1"/>
            </p:cNvSpPr>
            <p:nvPr/>
          </p:nvSpPr>
          <p:spPr bwMode="auto">
            <a:xfrm>
              <a:off x="1833" y="1326"/>
              <a:ext cx="219" cy="225"/>
            </a:xfrm>
            <a:custGeom>
              <a:avLst/>
              <a:gdLst>
                <a:gd name="T0" fmla="*/ 0 w 611"/>
                <a:gd name="T1" fmla="*/ 30 h 656"/>
                <a:gd name="T2" fmla="*/ 2 w 611"/>
                <a:gd name="T3" fmla="*/ 32 h 656"/>
                <a:gd name="T4" fmla="*/ 8 w 611"/>
                <a:gd name="T5" fmla="*/ 32 h 656"/>
                <a:gd name="T6" fmla="*/ 10 w 611"/>
                <a:gd name="T7" fmla="*/ 36 h 656"/>
                <a:gd name="T8" fmla="*/ 13 w 611"/>
                <a:gd name="T9" fmla="*/ 36 h 656"/>
                <a:gd name="T10" fmla="*/ 21 w 611"/>
                <a:gd name="T11" fmla="*/ 33 h 656"/>
                <a:gd name="T12" fmla="*/ 23 w 611"/>
                <a:gd name="T13" fmla="*/ 34 h 656"/>
                <a:gd name="T14" fmla="*/ 23 w 611"/>
                <a:gd name="T15" fmla="*/ 36 h 656"/>
                <a:gd name="T16" fmla="*/ 16 w 611"/>
                <a:gd name="T17" fmla="*/ 42 h 656"/>
                <a:gd name="T18" fmla="*/ 13 w 611"/>
                <a:gd name="T19" fmla="*/ 42 h 656"/>
                <a:gd name="T20" fmla="*/ 13 w 611"/>
                <a:gd name="T21" fmla="*/ 45 h 656"/>
                <a:gd name="T22" fmla="*/ 10 w 611"/>
                <a:gd name="T23" fmla="*/ 46 h 656"/>
                <a:gd name="T24" fmla="*/ 11 w 611"/>
                <a:gd name="T25" fmla="*/ 49 h 656"/>
                <a:gd name="T26" fmla="*/ 14 w 611"/>
                <a:gd name="T27" fmla="*/ 50 h 656"/>
                <a:gd name="T28" fmla="*/ 23 w 611"/>
                <a:gd name="T29" fmla="*/ 46 h 656"/>
                <a:gd name="T30" fmla="*/ 24 w 611"/>
                <a:gd name="T31" fmla="*/ 43 h 656"/>
                <a:gd name="T32" fmla="*/ 27 w 611"/>
                <a:gd name="T33" fmla="*/ 44 h 656"/>
                <a:gd name="T34" fmla="*/ 22 w 611"/>
                <a:gd name="T35" fmla="*/ 51 h 656"/>
                <a:gd name="T36" fmla="*/ 17 w 611"/>
                <a:gd name="T37" fmla="*/ 52 h 656"/>
                <a:gd name="T38" fmla="*/ 14 w 611"/>
                <a:gd name="T39" fmla="*/ 56 h 656"/>
                <a:gd name="T40" fmla="*/ 11 w 611"/>
                <a:gd name="T41" fmla="*/ 57 h 656"/>
                <a:gd name="T42" fmla="*/ 11 w 611"/>
                <a:gd name="T43" fmla="*/ 62 h 656"/>
                <a:gd name="T44" fmla="*/ 6 w 611"/>
                <a:gd name="T45" fmla="*/ 61 h 656"/>
                <a:gd name="T46" fmla="*/ 4 w 611"/>
                <a:gd name="T47" fmla="*/ 63 h 656"/>
                <a:gd name="T48" fmla="*/ 3 w 611"/>
                <a:gd name="T49" fmla="*/ 77 h 656"/>
                <a:gd name="T50" fmla="*/ 6 w 611"/>
                <a:gd name="T51" fmla="*/ 77 h 656"/>
                <a:gd name="T52" fmla="*/ 26 w 611"/>
                <a:gd name="T53" fmla="*/ 63 h 656"/>
                <a:gd name="T54" fmla="*/ 38 w 611"/>
                <a:gd name="T55" fmla="*/ 62 h 656"/>
                <a:gd name="T56" fmla="*/ 45 w 611"/>
                <a:gd name="T57" fmla="*/ 60 h 656"/>
                <a:gd name="T58" fmla="*/ 54 w 611"/>
                <a:gd name="T59" fmla="*/ 61 h 656"/>
                <a:gd name="T60" fmla="*/ 60 w 611"/>
                <a:gd name="T61" fmla="*/ 55 h 656"/>
                <a:gd name="T62" fmla="*/ 61 w 611"/>
                <a:gd name="T63" fmla="*/ 50 h 656"/>
                <a:gd name="T64" fmla="*/ 52 w 611"/>
                <a:gd name="T65" fmla="*/ 37 h 656"/>
                <a:gd name="T66" fmla="*/ 54 w 611"/>
                <a:gd name="T67" fmla="*/ 31 h 656"/>
                <a:gd name="T68" fmla="*/ 60 w 611"/>
                <a:gd name="T69" fmla="*/ 28 h 656"/>
                <a:gd name="T70" fmla="*/ 62 w 611"/>
                <a:gd name="T71" fmla="*/ 25 h 656"/>
                <a:gd name="T72" fmla="*/ 69 w 611"/>
                <a:gd name="T73" fmla="*/ 26 h 656"/>
                <a:gd name="T74" fmla="*/ 75 w 611"/>
                <a:gd name="T75" fmla="*/ 24 h 656"/>
                <a:gd name="T76" fmla="*/ 73 w 611"/>
                <a:gd name="T77" fmla="*/ 23 h 656"/>
                <a:gd name="T78" fmla="*/ 78 w 611"/>
                <a:gd name="T79" fmla="*/ 12 h 656"/>
                <a:gd name="T80" fmla="*/ 75 w 611"/>
                <a:gd name="T81" fmla="*/ 0 h 656"/>
                <a:gd name="T82" fmla="*/ 71 w 611"/>
                <a:gd name="T83" fmla="*/ 3 h 656"/>
                <a:gd name="T84" fmla="*/ 61 w 611"/>
                <a:gd name="T85" fmla="*/ 1 h 656"/>
                <a:gd name="T86" fmla="*/ 56 w 611"/>
                <a:gd name="T87" fmla="*/ 3 h 656"/>
                <a:gd name="T88" fmla="*/ 51 w 611"/>
                <a:gd name="T89" fmla="*/ 2 h 656"/>
                <a:gd name="T90" fmla="*/ 48 w 611"/>
                <a:gd name="T91" fmla="*/ 6 h 656"/>
                <a:gd name="T92" fmla="*/ 45 w 611"/>
                <a:gd name="T93" fmla="*/ 7 h 656"/>
                <a:gd name="T94" fmla="*/ 41 w 611"/>
                <a:gd name="T95" fmla="*/ 3 h 656"/>
                <a:gd name="T96" fmla="*/ 39 w 611"/>
                <a:gd name="T97" fmla="*/ 6 h 656"/>
                <a:gd name="T98" fmla="*/ 36 w 611"/>
                <a:gd name="T99" fmla="*/ 6 h 656"/>
                <a:gd name="T100" fmla="*/ 33 w 611"/>
                <a:gd name="T101" fmla="*/ 10 h 656"/>
                <a:gd name="T102" fmla="*/ 29 w 611"/>
                <a:gd name="T103" fmla="*/ 11 h 656"/>
                <a:gd name="T104" fmla="*/ 26 w 611"/>
                <a:gd name="T105" fmla="*/ 10 h 656"/>
                <a:gd name="T106" fmla="*/ 21 w 611"/>
                <a:gd name="T107" fmla="*/ 13 h 656"/>
                <a:gd name="T108" fmla="*/ 14 w 611"/>
                <a:gd name="T109" fmla="*/ 23 h 656"/>
                <a:gd name="T110" fmla="*/ 14 w 611"/>
                <a:gd name="T111" fmla="*/ 31 h 656"/>
                <a:gd name="T112" fmla="*/ 9 w 611"/>
                <a:gd name="T113" fmla="*/ 27 h 656"/>
                <a:gd name="T114" fmla="*/ 2 w 611"/>
                <a:gd name="T115" fmla="*/ 28 h 656"/>
                <a:gd name="T116" fmla="*/ 0 w 611"/>
                <a:gd name="T117" fmla="*/ 30 h 6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11" h="656">
                  <a:moveTo>
                    <a:pt x="0" y="255"/>
                  </a:moveTo>
                  <a:lnTo>
                    <a:pt x="16" y="272"/>
                  </a:lnTo>
                  <a:lnTo>
                    <a:pt x="59" y="272"/>
                  </a:lnTo>
                  <a:lnTo>
                    <a:pt x="76" y="307"/>
                  </a:lnTo>
                  <a:lnTo>
                    <a:pt x="102" y="307"/>
                  </a:lnTo>
                  <a:lnTo>
                    <a:pt x="161" y="281"/>
                  </a:lnTo>
                  <a:lnTo>
                    <a:pt x="177" y="290"/>
                  </a:lnTo>
                  <a:lnTo>
                    <a:pt x="177" y="307"/>
                  </a:lnTo>
                  <a:lnTo>
                    <a:pt x="126" y="358"/>
                  </a:lnTo>
                  <a:lnTo>
                    <a:pt x="102" y="358"/>
                  </a:lnTo>
                  <a:lnTo>
                    <a:pt x="102" y="382"/>
                  </a:lnTo>
                  <a:lnTo>
                    <a:pt x="76" y="392"/>
                  </a:lnTo>
                  <a:lnTo>
                    <a:pt x="84" y="418"/>
                  </a:lnTo>
                  <a:lnTo>
                    <a:pt x="110" y="425"/>
                  </a:lnTo>
                  <a:lnTo>
                    <a:pt x="177" y="392"/>
                  </a:lnTo>
                  <a:lnTo>
                    <a:pt x="187" y="366"/>
                  </a:lnTo>
                  <a:lnTo>
                    <a:pt x="212" y="375"/>
                  </a:lnTo>
                  <a:lnTo>
                    <a:pt x="169" y="435"/>
                  </a:lnTo>
                  <a:lnTo>
                    <a:pt x="135" y="443"/>
                  </a:lnTo>
                  <a:lnTo>
                    <a:pt x="110" y="477"/>
                  </a:lnTo>
                  <a:lnTo>
                    <a:pt x="84" y="485"/>
                  </a:lnTo>
                  <a:lnTo>
                    <a:pt x="84" y="528"/>
                  </a:lnTo>
                  <a:lnTo>
                    <a:pt x="50" y="519"/>
                  </a:lnTo>
                  <a:lnTo>
                    <a:pt x="33" y="537"/>
                  </a:lnTo>
                  <a:lnTo>
                    <a:pt x="25" y="656"/>
                  </a:lnTo>
                  <a:lnTo>
                    <a:pt x="50" y="656"/>
                  </a:lnTo>
                  <a:lnTo>
                    <a:pt x="205" y="537"/>
                  </a:lnTo>
                  <a:lnTo>
                    <a:pt x="297" y="528"/>
                  </a:lnTo>
                  <a:lnTo>
                    <a:pt x="349" y="511"/>
                  </a:lnTo>
                  <a:lnTo>
                    <a:pt x="424" y="519"/>
                  </a:lnTo>
                  <a:lnTo>
                    <a:pt x="467" y="469"/>
                  </a:lnTo>
                  <a:lnTo>
                    <a:pt x="476" y="425"/>
                  </a:lnTo>
                  <a:lnTo>
                    <a:pt x="408" y="315"/>
                  </a:lnTo>
                  <a:lnTo>
                    <a:pt x="424" y="264"/>
                  </a:lnTo>
                  <a:lnTo>
                    <a:pt x="467" y="239"/>
                  </a:lnTo>
                  <a:lnTo>
                    <a:pt x="485" y="213"/>
                  </a:lnTo>
                  <a:lnTo>
                    <a:pt x="536" y="222"/>
                  </a:lnTo>
                  <a:lnTo>
                    <a:pt x="587" y="205"/>
                  </a:lnTo>
                  <a:lnTo>
                    <a:pt x="570" y="196"/>
                  </a:lnTo>
                  <a:lnTo>
                    <a:pt x="611" y="103"/>
                  </a:lnTo>
                  <a:lnTo>
                    <a:pt x="587" y="0"/>
                  </a:lnTo>
                  <a:lnTo>
                    <a:pt x="553" y="27"/>
                  </a:lnTo>
                  <a:lnTo>
                    <a:pt x="476" y="9"/>
                  </a:lnTo>
                  <a:lnTo>
                    <a:pt x="434" y="27"/>
                  </a:lnTo>
                  <a:lnTo>
                    <a:pt x="399" y="18"/>
                  </a:lnTo>
                  <a:lnTo>
                    <a:pt x="375" y="51"/>
                  </a:lnTo>
                  <a:lnTo>
                    <a:pt x="349" y="60"/>
                  </a:lnTo>
                  <a:lnTo>
                    <a:pt x="314" y="27"/>
                  </a:lnTo>
                  <a:lnTo>
                    <a:pt x="306" y="51"/>
                  </a:lnTo>
                  <a:lnTo>
                    <a:pt x="280" y="51"/>
                  </a:lnTo>
                  <a:lnTo>
                    <a:pt x="254" y="85"/>
                  </a:lnTo>
                  <a:lnTo>
                    <a:pt x="230" y="94"/>
                  </a:lnTo>
                  <a:lnTo>
                    <a:pt x="205" y="85"/>
                  </a:lnTo>
                  <a:lnTo>
                    <a:pt x="161" y="111"/>
                  </a:lnTo>
                  <a:lnTo>
                    <a:pt x="110" y="196"/>
                  </a:lnTo>
                  <a:lnTo>
                    <a:pt x="110" y="264"/>
                  </a:lnTo>
                  <a:lnTo>
                    <a:pt x="68" y="231"/>
                  </a:lnTo>
                  <a:lnTo>
                    <a:pt x="16" y="239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8" name="Freeform 170"/>
            <p:cNvSpPr>
              <a:spLocks noChangeAspect="1"/>
            </p:cNvSpPr>
            <p:nvPr/>
          </p:nvSpPr>
          <p:spPr bwMode="auto">
            <a:xfrm>
              <a:off x="2185" y="1726"/>
              <a:ext cx="402" cy="280"/>
            </a:xfrm>
            <a:custGeom>
              <a:avLst/>
              <a:gdLst>
                <a:gd name="T0" fmla="*/ 20 w 608"/>
                <a:gd name="T1" fmla="*/ 162 h 439"/>
                <a:gd name="T2" fmla="*/ 14 w 608"/>
                <a:gd name="T3" fmla="*/ 141 h 439"/>
                <a:gd name="T4" fmla="*/ 16 w 608"/>
                <a:gd name="T5" fmla="*/ 115 h 439"/>
                <a:gd name="T6" fmla="*/ 19 w 608"/>
                <a:gd name="T7" fmla="*/ 81 h 439"/>
                <a:gd name="T8" fmla="*/ 19 w 608"/>
                <a:gd name="T9" fmla="*/ 54 h 439"/>
                <a:gd name="T10" fmla="*/ 13 w 608"/>
                <a:gd name="T11" fmla="*/ 43 h 439"/>
                <a:gd name="T12" fmla="*/ 32 w 608"/>
                <a:gd name="T13" fmla="*/ 36 h 439"/>
                <a:gd name="T14" fmla="*/ 36 w 608"/>
                <a:gd name="T15" fmla="*/ 21 h 439"/>
                <a:gd name="T16" fmla="*/ 81 w 608"/>
                <a:gd name="T17" fmla="*/ 7 h 439"/>
                <a:gd name="T18" fmla="*/ 91 w 608"/>
                <a:gd name="T19" fmla="*/ 11 h 439"/>
                <a:gd name="T20" fmla="*/ 145 w 608"/>
                <a:gd name="T21" fmla="*/ 18 h 439"/>
                <a:gd name="T22" fmla="*/ 159 w 608"/>
                <a:gd name="T23" fmla="*/ 26 h 439"/>
                <a:gd name="T24" fmla="*/ 167 w 608"/>
                <a:gd name="T25" fmla="*/ 17 h 439"/>
                <a:gd name="T26" fmla="*/ 203 w 608"/>
                <a:gd name="T27" fmla="*/ 22 h 439"/>
                <a:gd name="T28" fmla="*/ 231 w 608"/>
                <a:gd name="T29" fmla="*/ 38 h 439"/>
                <a:gd name="T30" fmla="*/ 241 w 608"/>
                <a:gd name="T31" fmla="*/ 29 h 439"/>
                <a:gd name="T32" fmla="*/ 249 w 608"/>
                <a:gd name="T33" fmla="*/ 34 h 439"/>
                <a:gd name="T34" fmla="*/ 264 w 608"/>
                <a:gd name="T35" fmla="*/ 47 h 439"/>
                <a:gd name="T36" fmla="*/ 264 w 608"/>
                <a:gd name="T37" fmla="*/ 70 h 439"/>
                <a:gd name="T38" fmla="*/ 253 w 608"/>
                <a:gd name="T39" fmla="*/ 87 h 439"/>
                <a:gd name="T40" fmla="*/ 233 w 608"/>
                <a:gd name="T41" fmla="*/ 110 h 439"/>
                <a:gd name="T42" fmla="*/ 214 w 608"/>
                <a:gd name="T43" fmla="*/ 133 h 439"/>
                <a:gd name="T44" fmla="*/ 220 w 608"/>
                <a:gd name="T45" fmla="*/ 141 h 439"/>
                <a:gd name="T46" fmla="*/ 202 w 608"/>
                <a:gd name="T47" fmla="*/ 148 h 439"/>
                <a:gd name="T48" fmla="*/ 189 w 608"/>
                <a:gd name="T49" fmla="*/ 154 h 439"/>
                <a:gd name="T50" fmla="*/ 182 w 608"/>
                <a:gd name="T51" fmla="*/ 168 h 439"/>
                <a:gd name="T52" fmla="*/ 173 w 608"/>
                <a:gd name="T53" fmla="*/ 169 h 439"/>
                <a:gd name="T54" fmla="*/ 159 w 608"/>
                <a:gd name="T55" fmla="*/ 169 h 439"/>
                <a:gd name="T56" fmla="*/ 135 w 608"/>
                <a:gd name="T57" fmla="*/ 168 h 439"/>
                <a:gd name="T58" fmla="*/ 119 w 608"/>
                <a:gd name="T59" fmla="*/ 147 h 439"/>
                <a:gd name="T60" fmla="*/ 81 w 608"/>
                <a:gd name="T61" fmla="*/ 158 h 439"/>
                <a:gd name="T62" fmla="*/ 63 w 608"/>
                <a:gd name="T63" fmla="*/ 173 h 439"/>
                <a:gd name="T64" fmla="*/ 42 w 608"/>
                <a:gd name="T65" fmla="*/ 173 h 4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8" h="439">
                  <a:moveTo>
                    <a:pt x="0" y="416"/>
                  </a:moveTo>
                  <a:lnTo>
                    <a:pt x="46" y="398"/>
                  </a:lnTo>
                  <a:lnTo>
                    <a:pt x="60" y="384"/>
                  </a:lnTo>
                  <a:lnTo>
                    <a:pt x="32" y="347"/>
                  </a:lnTo>
                  <a:lnTo>
                    <a:pt x="51" y="315"/>
                  </a:lnTo>
                  <a:lnTo>
                    <a:pt x="37" y="282"/>
                  </a:lnTo>
                  <a:lnTo>
                    <a:pt x="51" y="222"/>
                  </a:lnTo>
                  <a:lnTo>
                    <a:pt x="42" y="199"/>
                  </a:lnTo>
                  <a:lnTo>
                    <a:pt x="46" y="157"/>
                  </a:lnTo>
                  <a:lnTo>
                    <a:pt x="42" y="134"/>
                  </a:lnTo>
                  <a:lnTo>
                    <a:pt x="19" y="116"/>
                  </a:lnTo>
                  <a:lnTo>
                    <a:pt x="28" y="106"/>
                  </a:lnTo>
                  <a:lnTo>
                    <a:pt x="60" y="102"/>
                  </a:lnTo>
                  <a:lnTo>
                    <a:pt x="74" y="89"/>
                  </a:lnTo>
                  <a:lnTo>
                    <a:pt x="74" y="65"/>
                  </a:lnTo>
                  <a:lnTo>
                    <a:pt x="83" y="51"/>
                  </a:lnTo>
                  <a:lnTo>
                    <a:pt x="180" y="0"/>
                  </a:lnTo>
                  <a:lnTo>
                    <a:pt x="184" y="18"/>
                  </a:lnTo>
                  <a:lnTo>
                    <a:pt x="203" y="18"/>
                  </a:lnTo>
                  <a:lnTo>
                    <a:pt x="207" y="28"/>
                  </a:lnTo>
                  <a:lnTo>
                    <a:pt x="299" y="60"/>
                  </a:lnTo>
                  <a:lnTo>
                    <a:pt x="331" y="46"/>
                  </a:lnTo>
                  <a:lnTo>
                    <a:pt x="350" y="65"/>
                  </a:lnTo>
                  <a:lnTo>
                    <a:pt x="363" y="65"/>
                  </a:lnTo>
                  <a:lnTo>
                    <a:pt x="368" y="46"/>
                  </a:lnTo>
                  <a:lnTo>
                    <a:pt x="382" y="41"/>
                  </a:lnTo>
                  <a:lnTo>
                    <a:pt x="410" y="51"/>
                  </a:lnTo>
                  <a:lnTo>
                    <a:pt x="465" y="55"/>
                  </a:lnTo>
                  <a:lnTo>
                    <a:pt x="501" y="70"/>
                  </a:lnTo>
                  <a:lnTo>
                    <a:pt x="529" y="92"/>
                  </a:lnTo>
                  <a:lnTo>
                    <a:pt x="543" y="89"/>
                  </a:lnTo>
                  <a:lnTo>
                    <a:pt x="552" y="70"/>
                  </a:lnTo>
                  <a:lnTo>
                    <a:pt x="566" y="70"/>
                  </a:lnTo>
                  <a:lnTo>
                    <a:pt x="570" y="83"/>
                  </a:lnTo>
                  <a:lnTo>
                    <a:pt x="608" y="89"/>
                  </a:lnTo>
                  <a:lnTo>
                    <a:pt x="605" y="114"/>
                  </a:lnTo>
                  <a:lnTo>
                    <a:pt x="604" y="144"/>
                  </a:lnTo>
                  <a:lnTo>
                    <a:pt x="604" y="172"/>
                  </a:lnTo>
                  <a:lnTo>
                    <a:pt x="593" y="202"/>
                  </a:lnTo>
                  <a:lnTo>
                    <a:pt x="580" y="213"/>
                  </a:lnTo>
                  <a:lnTo>
                    <a:pt x="565" y="243"/>
                  </a:lnTo>
                  <a:lnTo>
                    <a:pt x="532" y="270"/>
                  </a:lnTo>
                  <a:lnTo>
                    <a:pt x="518" y="298"/>
                  </a:lnTo>
                  <a:lnTo>
                    <a:pt x="488" y="328"/>
                  </a:lnTo>
                  <a:lnTo>
                    <a:pt x="503" y="334"/>
                  </a:lnTo>
                  <a:lnTo>
                    <a:pt x="502" y="346"/>
                  </a:lnTo>
                  <a:lnTo>
                    <a:pt x="492" y="361"/>
                  </a:lnTo>
                  <a:lnTo>
                    <a:pt x="463" y="364"/>
                  </a:lnTo>
                  <a:lnTo>
                    <a:pt x="448" y="370"/>
                  </a:lnTo>
                  <a:lnTo>
                    <a:pt x="433" y="379"/>
                  </a:lnTo>
                  <a:lnTo>
                    <a:pt x="418" y="400"/>
                  </a:lnTo>
                  <a:lnTo>
                    <a:pt x="416" y="412"/>
                  </a:lnTo>
                  <a:lnTo>
                    <a:pt x="413" y="421"/>
                  </a:lnTo>
                  <a:lnTo>
                    <a:pt x="396" y="416"/>
                  </a:lnTo>
                  <a:lnTo>
                    <a:pt x="377" y="416"/>
                  </a:lnTo>
                  <a:lnTo>
                    <a:pt x="363" y="416"/>
                  </a:lnTo>
                  <a:lnTo>
                    <a:pt x="341" y="439"/>
                  </a:lnTo>
                  <a:lnTo>
                    <a:pt x="308" y="412"/>
                  </a:lnTo>
                  <a:lnTo>
                    <a:pt x="299" y="388"/>
                  </a:lnTo>
                  <a:lnTo>
                    <a:pt x="272" y="361"/>
                  </a:lnTo>
                  <a:lnTo>
                    <a:pt x="257" y="356"/>
                  </a:lnTo>
                  <a:lnTo>
                    <a:pt x="184" y="388"/>
                  </a:lnTo>
                  <a:lnTo>
                    <a:pt x="152" y="407"/>
                  </a:lnTo>
                  <a:lnTo>
                    <a:pt x="143" y="425"/>
                  </a:lnTo>
                  <a:lnTo>
                    <a:pt x="120" y="435"/>
                  </a:lnTo>
                  <a:lnTo>
                    <a:pt x="97" y="425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59" name="Freeform 171"/>
            <p:cNvSpPr>
              <a:spLocks noChangeAspect="1"/>
            </p:cNvSpPr>
            <p:nvPr/>
          </p:nvSpPr>
          <p:spPr bwMode="auto">
            <a:xfrm>
              <a:off x="2658" y="1674"/>
              <a:ext cx="304" cy="242"/>
            </a:xfrm>
            <a:custGeom>
              <a:avLst/>
              <a:gdLst>
                <a:gd name="T0" fmla="*/ 0 w 851"/>
                <a:gd name="T1" fmla="*/ 39 h 699"/>
                <a:gd name="T2" fmla="*/ 1 w 851"/>
                <a:gd name="T3" fmla="*/ 43 h 699"/>
                <a:gd name="T4" fmla="*/ 7 w 851"/>
                <a:gd name="T5" fmla="*/ 50 h 699"/>
                <a:gd name="T6" fmla="*/ 9 w 851"/>
                <a:gd name="T7" fmla="*/ 55 h 699"/>
                <a:gd name="T8" fmla="*/ 12 w 851"/>
                <a:gd name="T9" fmla="*/ 61 h 699"/>
                <a:gd name="T10" fmla="*/ 12 w 851"/>
                <a:gd name="T11" fmla="*/ 66 h 699"/>
                <a:gd name="T12" fmla="*/ 18 w 851"/>
                <a:gd name="T13" fmla="*/ 71 h 699"/>
                <a:gd name="T14" fmla="*/ 19 w 851"/>
                <a:gd name="T15" fmla="*/ 74 h 699"/>
                <a:gd name="T16" fmla="*/ 21 w 851"/>
                <a:gd name="T17" fmla="*/ 76 h 699"/>
                <a:gd name="T18" fmla="*/ 19 w 851"/>
                <a:gd name="T19" fmla="*/ 80 h 699"/>
                <a:gd name="T20" fmla="*/ 21 w 851"/>
                <a:gd name="T21" fmla="*/ 84 h 699"/>
                <a:gd name="T22" fmla="*/ 26 w 851"/>
                <a:gd name="T23" fmla="*/ 83 h 699"/>
                <a:gd name="T24" fmla="*/ 31 w 851"/>
                <a:gd name="T25" fmla="*/ 80 h 699"/>
                <a:gd name="T26" fmla="*/ 34 w 851"/>
                <a:gd name="T27" fmla="*/ 79 h 699"/>
                <a:gd name="T28" fmla="*/ 44 w 851"/>
                <a:gd name="T29" fmla="*/ 81 h 699"/>
                <a:gd name="T30" fmla="*/ 53 w 851"/>
                <a:gd name="T31" fmla="*/ 71 h 699"/>
                <a:gd name="T32" fmla="*/ 59 w 851"/>
                <a:gd name="T33" fmla="*/ 72 h 699"/>
                <a:gd name="T34" fmla="*/ 60 w 851"/>
                <a:gd name="T35" fmla="*/ 61 h 699"/>
                <a:gd name="T36" fmla="*/ 66 w 851"/>
                <a:gd name="T37" fmla="*/ 57 h 699"/>
                <a:gd name="T38" fmla="*/ 68 w 851"/>
                <a:gd name="T39" fmla="*/ 53 h 699"/>
                <a:gd name="T40" fmla="*/ 82 w 851"/>
                <a:gd name="T41" fmla="*/ 43 h 699"/>
                <a:gd name="T42" fmla="*/ 87 w 851"/>
                <a:gd name="T43" fmla="*/ 39 h 699"/>
                <a:gd name="T44" fmla="*/ 99 w 851"/>
                <a:gd name="T45" fmla="*/ 26 h 699"/>
                <a:gd name="T46" fmla="*/ 109 w 851"/>
                <a:gd name="T47" fmla="*/ 21 h 699"/>
                <a:gd name="T48" fmla="*/ 103 w 851"/>
                <a:gd name="T49" fmla="*/ 17 h 699"/>
                <a:gd name="T50" fmla="*/ 101 w 851"/>
                <a:gd name="T51" fmla="*/ 8 h 699"/>
                <a:gd name="T52" fmla="*/ 91 w 851"/>
                <a:gd name="T53" fmla="*/ 4 h 699"/>
                <a:gd name="T54" fmla="*/ 90 w 851"/>
                <a:gd name="T55" fmla="*/ 1 h 699"/>
                <a:gd name="T56" fmla="*/ 80 w 851"/>
                <a:gd name="T57" fmla="*/ 0 h 699"/>
                <a:gd name="T58" fmla="*/ 77 w 851"/>
                <a:gd name="T59" fmla="*/ 2 h 699"/>
                <a:gd name="T60" fmla="*/ 74 w 851"/>
                <a:gd name="T61" fmla="*/ 8 h 699"/>
                <a:gd name="T62" fmla="*/ 71 w 851"/>
                <a:gd name="T63" fmla="*/ 5 h 699"/>
                <a:gd name="T64" fmla="*/ 66 w 851"/>
                <a:gd name="T65" fmla="*/ 4 h 699"/>
                <a:gd name="T66" fmla="*/ 65 w 851"/>
                <a:gd name="T67" fmla="*/ 5 h 699"/>
                <a:gd name="T68" fmla="*/ 62 w 851"/>
                <a:gd name="T69" fmla="*/ 1 h 699"/>
                <a:gd name="T70" fmla="*/ 59 w 851"/>
                <a:gd name="T71" fmla="*/ 1 h 699"/>
                <a:gd name="T72" fmla="*/ 55 w 851"/>
                <a:gd name="T73" fmla="*/ 7 h 699"/>
                <a:gd name="T74" fmla="*/ 41 w 851"/>
                <a:gd name="T75" fmla="*/ 10 h 699"/>
                <a:gd name="T76" fmla="*/ 31 w 851"/>
                <a:gd name="T77" fmla="*/ 11 h 699"/>
                <a:gd name="T78" fmla="*/ 27 w 851"/>
                <a:gd name="T79" fmla="*/ 10 h 699"/>
                <a:gd name="T80" fmla="*/ 21 w 851"/>
                <a:gd name="T81" fmla="*/ 14 h 699"/>
                <a:gd name="T82" fmla="*/ 19 w 851"/>
                <a:gd name="T83" fmla="*/ 15 h 699"/>
                <a:gd name="T84" fmla="*/ 21 w 851"/>
                <a:gd name="T85" fmla="*/ 21 h 699"/>
                <a:gd name="T86" fmla="*/ 19 w 851"/>
                <a:gd name="T87" fmla="*/ 24 h 699"/>
                <a:gd name="T88" fmla="*/ 13 w 851"/>
                <a:gd name="T89" fmla="*/ 23 h 699"/>
                <a:gd name="T90" fmla="*/ 12 w 851"/>
                <a:gd name="T91" fmla="*/ 24 h 699"/>
                <a:gd name="T92" fmla="*/ 12 w 851"/>
                <a:gd name="T93" fmla="*/ 31 h 699"/>
                <a:gd name="T94" fmla="*/ 10 w 851"/>
                <a:gd name="T95" fmla="*/ 34 h 699"/>
                <a:gd name="T96" fmla="*/ 12 w 851"/>
                <a:gd name="T97" fmla="*/ 38 h 699"/>
                <a:gd name="T98" fmla="*/ 9 w 851"/>
                <a:gd name="T99" fmla="*/ 40 h 699"/>
                <a:gd name="T100" fmla="*/ 4 w 851"/>
                <a:gd name="T101" fmla="*/ 38 h 699"/>
                <a:gd name="T102" fmla="*/ 0 w 851"/>
                <a:gd name="T103" fmla="*/ 39 h 6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51" h="699">
                  <a:moveTo>
                    <a:pt x="0" y="324"/>
                  </a:moveTo>
                  <a:lnTo>
                    <a:pt x="8" y="358"/>
                  </a:lnTo>
                  <a:lnTo>
                    <a:pt x="55" y="417"/>
                  </a:lnTo>
                  <a:lnTo>
                    <a:pt x="67" y="461"/>
                  </a:lnTo>
                  <a:lnTo>
                    <a:pt x="93" y="511"/>
                  </a:lnTo>
                  <a:lnTo>
                    <a:pt x="93" y="553"/>
                  </a:lnTo>
                  <a:lnTo>
                    <a:pt x="136" y="589"/>
                  </a:lnTo>
                  <a:lnTo>
                    <a:pt x="145" y="614"/>
                  </a:lnTo>
                  <a:lnTo>
                    <a:pt x="165" y="635"/>
                  </a:lnTo>
                  <a:lnTo>
                    <a:pt x="152" y="665"/>
                  </a:lnTo>
                  <a:lnTo>
                    <a:pt x="162" y="699"/>
                  </a:lnTo>
                  <a:lnTo>
                    <a:pt x="204" y="690"/>
                  </a:lnTo>
                  <a:lnTo>
                    <a:pt x="241" y="668"/>
                  </a:lnTo>
                  <a:lnTo>
                    <a:pt x="270" y="655"/>
                  </a:lnTo>
                  <a:lnTo>
                    <a:pt x="346" y="678"/>
                  </a:lnTo>
                  <a:lnTo>
                    <a:pt x="417" y="596"/>
                  </a:lnTo>
                  <a:lnTo>
                    <a:pt x="458" y="598"/>
                  </a:lnTo>
                  <a:lnTo>
                    <a:pt x="468" y="511"/>
                  </a:lnTo>
                  <a:lnTo>
                    <a:pt x="519" y="477"/>
                  </a:lnTo>
                  <a:lnTo>
                    <a:pt x="536" y="443"/>
                  </a:lnTo>
                  <a:lnTo>
                    <a:pt x="641" y="360"/>
                  </a:lnTo>
                  <a:lnTo>
                    <a:pt x="680" y="324"/>
                  </a:lnTo>
                  <a:lnTo>
                    <a:pt x="775" y="213"/>
                  </a:lnTo>
                  <a:lnTo>
                    <a:pt x="851" y="180"/>
                  </a:lnTo>
                  <a:lnTo>
                    <a:pt x="808" y="145"/>
                  </a:lnTo>
                  <a:lnTo>
                    <a:pt x="791" y="70"/>
                  </a:lnTo>
                  <a:lnTo>
                    <a:pt x="715" y="35"/>
                  </a:lnTo>
                  <a:lnTo>
                    <a:pt x="706" y="9"/>
                  </a:lnTo>
                  <a:lnTo>
                    <a:pt x="629" y="0"/>
                  </a:lnTo>
                  <a:lnTo>
                    <a:pt x="604" y="17"/>
                  </a:lnTo>
                  <a:lnTo>
                    <a:pt x="578" y="70"/>
                  </a:lnTo>
                  <a:lnTo>
                    <a:pt x="554" y="43"/>
                  </a:lnTo>
                  <a:lnTo>
                    <a:pt x="519" y="35"/>
                  </a:lnTo>
                  <a:lnTo>
                    <a:pt x="511" y="43"/>
                  </a:lnTo>
                  <a:lnTo>
                    <a:pt x="485" y="9"/>
                  </a:lnTo>
                  <a:lnTo>
                    <a:pt x="459" y="9"/>
                  </a:lnTo>
                  <a:lnTo>
                    <a:pt x="435" y="60"/>
                  </a:lnTo>
                  <a:lnTo>
                    <a:pt x="323" y="86"/>
                  </a:lnTo>
                  <a:lnTo>
                    <a:pt x="246" y="95"/>
                  </a:lnTo>
                  <a:lnTo>
                    <a:pt x="212" y="86"/>
                  </a:lnTo>
                  <a:lnTo>
                    <a:pt x="162" y="112"/>
                  </a:lnTo>
                  <a:lnTo>
                    <a:pt x="152" y="120"/>
                  </a:lnTo>
                  <a:lnTo>
                    <a:pt x="162" y="180"/>
                  </a:lnTo>
                  <a:lnTo>
                    <a:pt x="145" y="197"/>
                  </a:lnTo>
                  <a:lnTo>
                    <a:pt x="102" y="188"/>
                  </a:lnTo>
                  <a:lnTo>
                    <a:pt x="93" y="197"/>
                  </a:lnTo>
                  <a:lnTo>
                    <a:pt x="93" y="256"/>
                  </a:lnTo>
                  <a:lnTo>
                    <a:pt x="76" y="282"/>
                  </a:lnTo>
                  <a:lnTo>
                    <a:pt x="93" y="317"/>
                  </a:lnTo>
                  <a:lnTo>
                    <a:pt x="67" y="332"/>
                  </a:lnTo>
                  <a:lnTo>
                    <a:pt x="33" y="317"/>
                  </a:lnTo>
                  <a:lnTo>
                    <a:pt x="0" y="32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0" name="Freeform 172"/>
            <p:cNvSpPr>
              <a:spLocks noChangeAspect="1"/>
            </p:cNvSpPr>
            <p:nvPr/>
          </p:nvSpPr>
          <p:spPr bwMode="auto">
            <a:xfrm>
              <a:off x="3642" y="1662"/>
              <a:ext cx="282" cy="281"/>
            </a:xfrm>
            <a:custGeom>
              <a:avLst/>
              <a:gdLst>
                <a:gd name="T0" fmla="*/ 0 w 794"/>
                <a:gd name="T1" fmla="*/ 77 h 825"/>
                <a:gd name="T2" fmla="*/ 5 w 794"/>
                <a:gd name="T3" fmla="*/ 71 h 825"/>
                <a:gd name="T4" fmla="*/ 4 w 794"/>
                <a:gd name="T5" fmla="*/ 66 h 825"/>
                <a:gd name="T6" fmla="*/ 6 w 794"/>
                <a:gd name="T7" fmla="*/ 58 h 825"/>
                <a:gd name="T8" fmla="*/ 5 w 794"/>
                <a:gd name="T9" fmla="*/ 49 h 825"/>
                <a:gd name="T10" fmla="*/ 5 w 794"/>
                <a:gd name="T11" fmla="*/ 44 h 825"/>
                <a:gd name="T12" fmla="*/ 10 w 794"/>
                <a:gd name="T13" fmla="*/ 33 h 825"/>
                <a:gd name="T14" fmla="*/ 14 w 794"/>
                <a:gd name="T15" fmla="*/ 28 h 825"/>
                <a:gd name="T16" fmla="*/ 20 w 794"/>
                <a:gd name="T17" fmla="*/ 27 h 825"/>
                <a:gd name="T18" fmla="*/ 25 w 794"/>
                <a:gd name="T19" fmla="*/ 24 h 825"/>
                <a:gd name="T20" fmla="*/ 29 w 794"/>
                <a:gd name="T21" fmla="*/ 24 h 825"/>
                <a:gd name="T22" fmla="*/ 32 w 794"/>
                <a:gd name="T23" fmla="*/ 21 h 825"/>
                <a:gd name="T24" fmla="*/ 46 w 794"/>
                <a:gd name="T25" fmla="*/ 19 h 825"/>
                <a:gd name="T26" fmla="*/ 55 w 794"/>
                <a:gd name="T27" fmla="*/ 15 h 825"/>
                <a:gd name="T28" fmla="*/ 59 w 794"/>
                <a:gd name="T29" fmla="*/ 10 h 825"/>
                <a:gd name="T30" fmla="*/ 64 w 794"/>
                <a:gd name="T31" fmla="*/ 9 h 825"/>
                <a:gd name="T32" fmla="*/ 67 w 794"/>
                <a:gd name="T33" fmla="*/ 4 h 825"/>
                <a:gd name="T34" fmla="*/ 71 w 794"/>
                <a:gd name="T35" fmla="*/ 1 h 825"/>
                <a:gd name="T36" fmla="*/ 83 w 794"/>
                <a:gd name="T37" fmla="*/ 0 h 825"/>
                <a:gd name="T38" fmla="*/ 87 w 794"/>
                <a:gd name="T39" fmla="*/ 2 h 825"/>
                <a:gd name="T40" fmla="*/ 89 w 794"/>
                <a:gd name="T41" fmla="*/ 15 h 825"/>
                <a:gd name="T42" fmla="*/ 95 w 794"/>
                <a:gd name="T43" fmla="*/ 18 h 825"/>
                <a:gd name="T44" fmla="*/ 100 w 794"/>
                <a:gd name="T45" fmla="*/ 33 h 825"/>
                <a:gd name="T46" fmla="*/ 88 w 794"/>
                <a:gd name="T47" fmla="*/ 37 h 825"/>
                <a:gd name="T48" fmla="*/ 81 w 794"/>
                <a:gd name="T49" fmla="*/ 37 h 825"/>
                <a:gd name="T50" fmla="*/ 77 w 794"/>
                <a:gd name="T51" fmla="*/ 40 h 825"/>
                <a:gd name="T52" fmla="*/ 73 w 794"/>
                <a:gd name="T53" fmla="*/ 46 h 825"/>
                <a:gd name="T54" fmla="*/ 66 w 794"/>
                <a:gd name="T55" fmla="*/ 45 h 825"/>
                <a:gd name="T56" fmla="*/ 55 w 794"/>
                <a:gd name="T57" fmla="*/ 51 h 825"/>
                <a:gd name="T58" fmla="*/ 39 w 794"/>
                <a:gd name="T59" fmla="*/ 68 h 825"/>
                <a:gd name="T60" fmla="*/ 41 w 794"/>
                <a:gd name="T61" fmla="*/ 71 h 825"/>
                <a:gd name="T62" fmla="*/ 44 w 794"/>
                <a:gd name="T63" fmla="*/ 69 h 825"/>
                <a:gd name="T64" fmla="*/ 48 w 794"/>
                <a:gd name="T65" fmla="*/ 70 h 825"/>
                <a:gd name="T66" fmla="*/ 52 w 794"/>
                <a:gd name="T67" fmla="*/ 78 h 825"/>
                <a:gd name="T68" fmla="*/ 41 w 794"/>
                <a:gd name="T69" fmla="*/ 90 h 825"/>
                <a:gd name="T70" fmla="*/ 38 w 794"/>
                <a:gd name="T71" fmla="*/ 91 h 825"/>
                <a:gd name="T72" fmla="*/ 37 w 794"/>
                <a:gd name="T73" fmla="*/ 90 h 825"/>
                <a:gd name="T74" fmla="*/ 37 w 794"/>
                <a:gd name="T75" fmla="*/ 87 h 825"/>
                <a:gd name="T76" fmla="*/ 41 w 794"/>
                <a:gd name="T77" fmla="*/ 84 h 825"/>
                <a:gd name="T78" fmla="*/ 40 w 794"/>
                <a:gd name="T79" fmla="*/ 83 h 825"/>
                <a:gd name="T80" fmla="*/ 33 w 794"/>
                <a:gd name="T81" fmla="*/ 86 h 825"/>
                <a:gd name="T82" fmla="*/ 27 w 794"/>
                <a:gd name="T83" fmla="*/ 96 h 825"/>
                <a:gd name="T84" fmla="*/ 21 w 794"/>
                <a:gd name="T85" fmla="*/ 90 h 825"/>
                <a:gd name="T86" fmla="*/ 13 w 794"/>
                <a:gd name="T87" fmla="*/ 91 h 825"/>
                <a:gd name="T88" fmla="*/ 10 w 794"/>
                <a:gd name="T89" fmla="*/ 90 h 825"/>
                <a:gd name="T90" fmla="*/ 9 w 794"/>
                <a:gd name="T91" fmla="*/ 83 h 825"/>
                <a:gd name="T92" fmla="*/ 6 w 794"/>
                <a:gd name="T93" fmla="*/ 80 h 825"/>
                <a:gd name="T94" fmla="*/ 0 w 794"/>
                <a:gd name="T95" fmla="*/ 77 h 8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4" h="825">
                  <a:moveTo>
                    <a:pt x="0" y="665"/>
                  </a:moveTo>
                  <a:lnTo>
                    <a:pt x="36" y="613"/>
                  </a:lnTo>
                  <a:lnTo>
                    <a:pt x="27" y="570"/>
                  </a:lnTo>
                  <a:lnTo>
                    <a:pt x="51" y="503"/>
                  </a:lnTo>
                  <a:lnTo>
                    <a:pt x="42" y="426"/>
                  </a:lnTo>
                  <a:lnTo>
                    <a:pt x="36" y="383"/>
                  </a:lnTo>
                  <a:lnTo>
                    <a:pt x="77" y="281"/>
                  </a:lnTo>
                  <a:lnTo>
                    <a:pt x="112" y="239"/>
                  </a:lnTo>
                  <a:lnTo>
                    <a:pt x="155" y="230"/>
                  </a:lnTo>
                  <a:lnTo>
                    <a:pt x="197" y="205"/>
                  </a:lnTo>
                  <a:lnTo>
                    <a:pt x="231" y="205"/>
                  </a:lnTo>
                  <a:lnTo>
                    <a:pt x="256" y="179"/>
                  </a:lnTo>
                  <a:lnTo>
                    <a:pt x="367" y="162"/>
                  </a:lnTo>
                  <a:lnTo>
                    <a:pt x="435" y="128"/>
                  </a:lnTo>
                  <a:lnTo>
                    <a:pt x="469" y="85"/>
                  </a:lnTo>
                  <a:lnTo>
                    <a:pt x="511" y="77"/>
                  </a:lnTo>
                  <a:lnTo>
                    <a:pt x="529" y="34"/>
                  </a:lnTo>
                  <a:lnTo>
                    <a:pt x="563" y="9"/>
                  </a:lnTo>
                  <a:lnTo>
                    <a:pt x="657" y="0"/>
                  </a:lnTo>
                  <a:lnTo>
                    <a:pt x="690" y="18"/>
                  </a:lnTo>
                  <a:lnTo>
                    <a:pt x="708" y="128"/>
                  </a:lnTo>
                  <a:lnTo>
                    <a:pt x="751" y="154"/>
                  </a:lnTo>
                  <a:lnTo>
                    <a:pt x="794" y="281"/>
                  </a:lnTo>
                  <a:lnTo>
                    <a:pt x="699" y="324"/>
                  </a:lnTo>
                  <a:lnTo>
                    <a:pt x="639" y="324"/>
                  </a:lnTo>
                  <a:lnTo>
                    <a:pt x="614" y="341"/>
                  </a:lnTo>
                  <a:lnTo>
                    <a:pt x="580" y="400"/>
                  </a:lnTo>
                  <a:lnTo>
                    <a:pt x="521" y="391"/>
                  </a:lnTo>
                  <a:lnTo>
                    <a:pt x="435" y="443"/>
                  </a:lnTo>
                  <a:lnTo>
                    <a:pt x="306" y="588"/>
                  </a:lnTo>
                  <a:lnTo>
                    <a:pt x="324" y="613"/>
                  </a:lnTo>
                  <a:lnTo>
                    <a:pt x="349" y="595"/>
                  </a:lnTo>
                  <a:lnTo>
                    <a:pt x="376" y="605"/>
                  </a:lnTo>
                  <a:lnTo>
                    <a:pt x="410" y="674"/>
                  </a:lnTo>
                  <a:lnTo>
                    <a:pt x="324" y="775"/>
                  </a:lnTo>
                  <a:lnTo>
                    <a:pt x="298" y="782"/>
                  </a:lnTo>
                  <a:lnTo>
                    <a:pt x="291" y="775"/>
                  </a:lnTo>
                  <a:lnTo>
                    <a:pt x="291" y="750"/>
                  </a:lnTo>
                  <a:lnTo>
                    <a:pt x="324" y="723"/>
                  </a:lnTo>
                  <a:lnTo>
                    <a:pt x="316" y="715"/>
                  </a:lnTo>
                  <a:lnTo>
                    <a:pt x="265" y="741"/>
                  </a:lnTo>
                  <a:lnTo>
                    <a:pt x="213" y="825"/>
                  </a:lnTo>
                  <a:lnTo>
                    <a:pt x="163" y="775"/>
                  </a:lnTo>
                  <a:lnTo>
                    <a:pt x="103" y="782"/>
                  </a:lnTo>
                  <a:lnTo>
                    <a:pt x="77" y="775"/>
                  </a:lnTo>
                  <a:lnTo>
                    <a:pt x="69" y="715"/>
                  </a:lnTo>
                  <a:lnTo>
                    <a:pt x="51" y="689"/>
                  </a:lnTo>
                  <a:lnTo>
                    <a:pt x="0" y="665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1" name="Freeform 173"/>
            <p:cNvSpPr>
              <a:spLocks noChangeAspect="1"/>
            </p:cNvSpPr>
            <p:nvPr/>
          </p:nvSpPr>
          <p:spPr bwMode="auto">
            <a:xfrm>
              <a:off x="3249" y="1730"/>
              <a:ext cx="412" cy="381"/>
            </a:xfrm>
            <a:custGeom>
              <a:avLst/>
              <a:gdLst>
                <a:gd name="T0" fmla="*/ 2 w 623"/>
                <a:gd name="T1" fmla="*/ 157 h 601"/>
                <a:gd name="T2" fmla="*/ 62 w 623"/>
                <a:gd name="T3" fmla="*/ 199 h 601"/>
                <a:gd name="T4" fmla="*/ 73 w 623"/>
                <a:gd name="T5" fmla="*/ 197 h 601"/>
                <a:gd name="T6" fmla="*/ 85 w 623"/>
                <a:gd name="T7" fmla="*/ 191 h 601"/>
                <a:gd name="T8" fmla="*/ 96 w 623"/>
                <a:gd name="T9" fmla="*/ 200 h 601"/>
                <a:gd name="T10" fmla="*/ 103 w 623"/>
                <a:gd name="T11" fmla="*/ 209 h 601"/>
                <a:gd name="T12" fmla="*/ 97 w 623"/>
                <a:gd name="T13" fmla="*/ 217 h 601"/>
                <a:gd name="T14" fmla="*/ 101 w 623"/>
                <a:gd name="T15" fmla="*/ 227 h 601"/>
                <a:gd name="T16" fmla="*/ 119 w 623"/>
                <a:gd name="T17" fmla="*/ 226 h 601"/>
                <a:gd name="T18" fmla="*/ 138 w 623"/>
                <a:gd name="T19" fmla="*/ 238 h 601"/>
                <a:gd name="T20" fmla="*/ 131 w 623"/>
                <a:gd name="T21" fmla="*/ 221 h 601"/>
                <a:gd name="T22" fmla="*/ 149 w 623"/>
                <a:gd name="T23" fmla="*/ 210 h 601"/>
                <a:gd name="T24" fmla="*/ 158 w 623"/>
                <a:gd name="T25" fmla="*/ 179 h 601"/>
                <a:gd name="T26" fmla="*/ 204 w 623"/>
                <a:gd name="T27" fmla="*/ 163 h 601"/>
                <a:gd name="T28" fmla="*/ 210 w 623"/>
                <a:gd name="T29" fmla="*/ 131 h 601"/>
                <a:gd name="T30" fmla="*/ 212 w 623"/>
                <a:gd name="T31" fmla="*/ 118 h 601"/>
                <a:gd name="T32" fmla="*/ 200 w 623"/>
                <a:gd name="T33" fmla="*/ 118 h 601"/>
                <a:gd name="T34" fmla="*/ 218 w 623"/>
                <a:gd name="T35" fmla="*/ 109 h 601"/>
                <a:gd name="T36" fmla="*/ 238 w 623"/>
                <a:gd name="T37" fmla="*/ 98 h 601"/>
                <a:gd name="T38" fmla="*/ 260 w 623"/>
                <a:gd name="T39" fmla="*/ 100 h 601"/>
                <a:gd name="T40" fmla="*/ 267 w 623"/>
                <a:gd name="T41" fmla="*/ 79 h 601"/>
                <a:gd name="T42" fmla="*/ 270 w 623"/>
                <a:gd name="T43" fmla="*/ 48 h 601"/>
                <a:gd name="T44" fmla="*/ 244 w 623"/>
                <a:gd name="T45" fmla="*/ 40 h 601"/>
                <a:gd name="T46" fmla="*/ 188 w 623"/>
                <a:gd name="T47" fmla="*/ 13 h 601"/>
                <a:gd name="T48" fmla="*/ 172 w 623"/>
                <a:gd name="T49" fmla="*/ 0 h 601"/>
                <a:gd name="T50" fmla="*/ 174 w 623"/>
                <a:gd name="T51" fmla="*/ 11 h 601"/>
                <a:gd name="T52" fmla="*/ 159 w 623"/>
                <a:gd name="T53" fmla="*/ 11 h 601"/>
                <a:gd name="T54" fmla="*/ 153 w 623"/>
                <a:gd name="T55" fmla="*/ 31 h 601"/>
                <a:gd name="T56" fmla="*/ 140 w 623"/>
                <a:gd name="T57" fmla="*/ 34 h 601"/>
                <a:gd name="T58" fmla="*/ 119 w 623"/>
                <a:gd name="T59" fmla="*/ 29 h 601"/>
                <a:gd name="T60" fmla="*/ 99 w 623"/>
                <a:gd name="T61" fmla="*/ 24 h 601"/>
                <a:gd name="T62" fmla="*/ 79 w 623"/>
                <a:gd name="T63" fmla="*/ 31 h 601"/>
                <a:gd name="T64" fmla="*/ 67 w 623"/>
                <a:gd name="T65" fmla="*/ 42 h 601"/>
                <a:gd name="T66" fmla="*/ 50 w 623"/>
                <a:gd name="T67" fmla="*/ 52 h 601"/>
                <a:gd name="T68" fmla="*/ 50 w 623"/>
                <a:gd name="T69" fmla="*/ 65 h 601"/>
                <a:gd name="T70" fmla="*/ 28 w 623"/>
                <a:gd name="T71" fmla="*/ 79 h 601"/>
                <a:gd name="T72" fmla="*/ 37 w 623"/>
                <a:gd name="T73" fmla="*/ 103 h 601"/>
                <a:gd name="T74" fmla="*/ 38 w 623"/>
                <a:gd name="T75" fmla="*/ 122 h 601"/>
                <a:gd name="T76" fmla="*/ 16 w 623"/>
                <a:gd name="T77" fmla="*/ 124 h 601"/>
                <a:gd name="T78" fmla="*/ 10 w 623"/>
                <a:gd name="T79" fmla="*/ 142 h 601"/>
                <a:gd name="T80" fmla="*/ 0 w 623"/>
                <a:gd name="T81" fmla="*/ 137 h 6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3" h="601">
                  <a:moveTo>
                    <a:pt x="0" y="340"/>
                  </a:moveTo>
                  <a:lnTo>
                    <a:pt x="4" y="391"/>
                  </a:lnTo>
                  <a:lnTo>
                    <a:pt x="19" y="429"/>
                  </a:lnTo>
                  <a:lnTo>
                    <a:pt x="142" y="495"/>
                  </a:lnTo>
                  <a:lnTo>
                    <a:pt x="157" y="489"/>
                  </a:lnTo>
                  <a:lnTo>
                    <a:pt x="166" y="489"/>
                  </a:lnTo>
                  <a:lnTo>
                    <a:pt x="175" y="468"/>
                  </a:lnTo>
                  <a:lnTo>
                    <a:pt x="194" y="477"/>
                  </a:lnTo>
                  <a:lnTo>
                    <a:pt x="203" y="492"/>
                  </a:lnTo>
                  <a:lnTo>
                    <a:pt x="220" y="498"/>
                  </a:lnTo>
                  <a:lnTo>
                    <a:pt x="242" y="505"/>
                  </a:lnTo>
                  <a:lnTo>
                    <a:pt x="236" y="520"/>
                  </a:lnTo>
                  <a:lnTo>
                    <a:pt x="223" y="528"/>
                  </a:lnTo>
                  <a:lnTo>
                    <a:pt x="221" y="541"/>
                  </a:lnTo>
                  <a:lnTo>
                    <a:pt x="217" y="556"/>
                  </a:lnTo>
                  <a:lnTo>
                    <a:pt x="231" y="565"/>
                  </a:lnTo>
                  <a:lnTo>
                    <a:pt x="248" y="559"/>
                  </a:lnTo>
                  <a:lnTo>
                    <a:pt x="272" y="561"/>
                  </a:lnTo>
                  <a:lnTo>
                    <a:pt x="293" y="601"/>
                  </a:lnTo>
                  <a:lnTo>
                    <a:pt x="316" y="592"/>
                  </a:lnTo>
                  <a:lnTo>
                    <a:pt x="304" y="574"/>
                  </a:lnTo>
                  <a:lnTo>
                    <a:pt x="299" y="550"/>
                  </a:lnTo>
                  <a:lnTo>
                    <a:pt x="319" y="524"/>
                  </a:lnTo>
                  <a:lnTo>
                    <a:pt x="340" y="523"/>
                  </a:lnTo>
                  <a:lnTo>
                    <a:pt x="364" y="478"/>
                  </a:lnTo>
                  <a:lnTo>
                    <a:pt x="362" y="447"/>
                  </a:lnTo>
                  <a:lnTo>
                    <a:pt x="397" y="451"/>
                  </a:lnTo>
                  <a:lnTo>
                    <a:pt x="467" y="405"/>
                  </a:lnTo>
                  <a:lnTo>
                    <a:pt x="457" y="372"/>
                  </a:lnTo>
                  <a:lnTo>
                    <a:pt x="480" y="326"/>
                  </a:lnTo>
                  <a:lnTo>
                    <a:pt x="499" y="308"/>
                  </a:lnTo>
                  <a:lnTo>
                    <a:pt x="484" y="294"/>
                  </a:lnTo>
                  <a:lnTo>
                    <a:pt x="471" y="303"/>
                  </a:lnTo>
                  <a:lnTo>
                    <a:pt x="457" y="294"/>
                  </a:lnTo>
                  <a:lnTo>
                    <a:pt x="457" y="276"/>
                  </a:lnTo>
                  <a:lnTo>
                    <a:pt x="499" y="271"/>
                  </a:lnTo>
                  <a:lnTo>
                    <a:pt x="512" y="239"/>
                  </a:lnTo>
                  <a:lnTo>
                    <a:pt x="545" y="244"/>
                  </a:lnTo>
                  <a:lnTo>
                    <a:pt x="558" y="253"/>
                  </a:lnTo>
                  <a:lnTo>
                    <a:pt x="595" y="248"/>
                  </a:lnTo>
                  <a:lnTo>
                    <a:pt x="615" y="220"/>
                  </a:lnTo>
                  <a:lnTo>
                    <a:pt x="610" y="197"/>
                  </a:lnTo>
                  <a:lnTo>
                    <a:pt x="623" y="161"/>
                  </a:lnTo>
                  <a:lnTo>
                    <a:pt x="618" y="119"/>
                  </a:lnTo>
                  <a:lnTo>
                    <a:pt x="577" y="96"/>
                  </a:lnTo>
                  <a:lnTo>
                    <a:pt x="558" y="100"/>
                  </a:lnTo>
                  <a:lnTo>
                    <a:pt x="467" y="46"/>
                  </a:lnTo>
                  <a:lnTo>
                    <a:pt x="429" y="31"/>
                  </a:lnTo>
                  <a:lnTo>
                    <a:pt x="421" y="18"/>
                  </a:lnTo>
                  <a:lnTo>
                    <a:pt x="393" y="0"/>
                  </a:lnTo>
                  <a:lnTo>
                    <a:pt x="388" y="9"/>
                  </a:lnTo>
                  <a:lnTo>
                    <a:pt x="397" y="27"/>
                  </a:lnTo>
                  <a:lnTo>
                    <a:pt x="393" y="41"/>
                  </a:lnTo>
                  <a:lnTo>
                    <a:pt x="364" y="27"/>
                  </a:lnTo>
                  <a:lnTo>
                    <a:pt x="356" y="31"/>
                  </a:lnTo>
                  <a:lnTo>
                    <a:pt x="350" y="77"/>
                  </a:lnTo>
                  <a:lnTo>
                    <a:pt x="337" y="64"/>
                  </a:lnTo>
                  <a:lnTo>
                    <a:pt x="319" y="83"/>
                  </a:lnTo>
                  <a:lnTo>
                    <a:pt x="291" y="83"/>
                  </a:lnTo>
                  <a:lnTo>
                    <a:pt x="272" y="73"/>
                  </a:lnTo>
                  <a:lnTo>
                    <a:pt x="249" y="77"/>
                  </a:lnTo>
                  <a:lnTo>
                    <a:pt x="226" y="60"/>
                  </a:lnTo>
                  <a:lnTo>
                    <a:pt x="185" y="73"/>
                  </a:lnTo>
                  <a:lnTo>
                    <a:pt x="180" y="77"/>
                  </a:lnTo>
                  <a:lnTo>
                    <a:pt x="185" y="105"/>
                  </a:lnTo>
                  <a:lnTo>
                    <a:pt x="153" y="105"/>
                  </a:lnTo>
                  <a:lnTo>
                    <a:pt x="125" y="119"/>
                  </a:lnTo>
                  <a:lnTo>
                    <a:pt x="115" y="129"/>
                  </a:lnTo>
                  <a:lnTo>
                    <a:pt x="120" y="146"/>
                  </a:lnTo>
                  <a:lnTo>
                    <a:pt x="115" y="161"/>
                  </a:lnTo>
                  <a:lnTo>
                    <a:pt x="69" y="174"/>
                  </a:lnTo>
                  <a:lnTo>
                    <a:pt x="65" y="197"/>
                  </a:lnTo>
                  <a:lnTo>
                    <a:pt x="79" y="220"/>
                  </a:lnTo>
                  <a:lnTo>
                    <a:pt x="84" y="257"/>
                  </a:lnTo>
                  <a:lnTo>
                    <a:pt x="79" y="276"/>
                  </a:lnTo>
                  <a:lnTo>
                    <a:pt x="87" y="303"/>
                  </a:lnTo>
                  <a:lnTo>
                    <a:pt x="79" y="326"/>
                  </a:lnTo>
                  <a:lnTo>
                    <a:pt x="37" y="308"/>
                  </a:lnTo>
                  <a:lnTo>
                    <a:pt x="33" y="354"/>
                  </a:lnTo>
                  <a:lnTo>
                    <a:pt x="23" y="354"/>
                  </a:lnTo>
                  <a:lnTo>
                    <a:pt x="4" y="335"/>
                  </a:lnTo>
                  <a:lnTo>
                    <a:pt x="0" y="34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2" name="Freeform 174"/>
            <p:cNvSpPr>
              <a:spLocks noChangeAspect="1"/>
            </p:cNvSpPr>
            <p:nvPr/>
          </p:nvSpPr>
          <p:spPr bwMode="auto">
            <a:xfrm>
              <a:off x="2529" y="2006"/>
              <a:ext cx="501" cy="261"/>
            </a:xfrm>
            <a:custGeom>
              <a:avLst/>
              <a:gdLst>
                <a:gd name="T0" fmla="*/ 111 w 757"/>
                <a:gd name="T1" fmla="*/ 120 h 412"/>
                <a:gd name="T2" fmla="*/ 136 w 757"/>
                <a:gd name="T3" fmla="*/ 125 h 412"/>
                <a:gd name="T4" fmla="*/ 152 w 757"/>
                <a:gd name="T5" fmla="*/ 133 h 412"/>
                <a:gd name="T6" fmla="*/ 160 w 757"/>
                <a:gd name="T7" fmla="*/ 123 h 412"/>
                <a:gd name="T8" fmla="*/ 182 w 757"/>
                <a:gd name="T9" fmla="*/ 126 h 412"/>
                <a:gd name="T10" fmla="*/ 166 w 757"/>
                <a:gd name="T11" fmla="*/ 137 h 412"/>
                <a:gd name="T12" fmla="*/ 176 w 757"/>
                <a:gd name="T13" fmla="*/ 146 h 412"/>
                <a:gd name="T14" fmla="*/ 192 w 757"/>
                <a:gd name="T15" fmla="*/ 147 h 412"/>
                <a:gd name="T16" fmla="*/ 195 w 757"/>
                <a:gd name="T17" fmla="*/ 160 h 412"/>
                <a:gd name="T18" fmla="*/ 210 w 757"/>
                <a:gd name="T19" fmla="*/ 162 h 412"/>
                <a:gd name="T20" fmla="*/ 251 w 757"/>
                <a:gd name="T21" fmla="*/ 155 h 412"/>
                <a:gd name="T22" fmla="*/ 269 w 757"/>
                <a:gd name="T23" fmla="*/ 145 h 412"/>
                <a:gd name="T24" fmla="*/ 297 w 757"/>
                <a:gd name="T25" fmla="*/ 134 h 412"/>
                <a:gd name="T26" fmla="*/ 332 w 757"/>
                <a:gd name="T27" fmla="*/ 138 h 412"/>
                <a:gd name="T28" fmla="*/ 302 w 757"/>
                <a:gd name="T29" fmla="*/ 63 h 412"/>
                <a:gd name="T30" fmla="*/ 298 w 757"/>
                <a:gd name="T31" fmla="*/ 42 h 412"/>
                <a:gd name="T32" fmla="*/ 292 w 757"/>
                <a:gd name="T33" fmla="*/ 36 h 412"/>
                <a:gd name="T34" fmla="*/ 265 w 757"/>
                <a:gd name="T35" fmla="*/ 42 h 412"/>
                <a:gd name="T36" fmla="*/ 224 w 757"/>
                <a:gd name="T37" fmla="*/ 64 h 412"/>
                <a:gd name="T38" fmla="*/ 205 w 757"/>
                <a:gd name="T39" fmla="*/ 65 h 412"/>
                <a:gd name="T40" fmla="*/ 215 w 757"/>
                <a:gd name="T41" fmla="*/ 51 h 412"/>
                <a:gd name="T42" fmla="*/ 232 w 757"/>
                <a:gd name="T43" fmla="*/ 31 h 412"/>
                <a:gd name="T44" fmla="*/ 214 w 757"/>
                <a:gd name="T45" fmla="*/ 27 h 412"/>
                <a:gd name="T46" fmla="*/ 158 w 757"/>
                <a:gd name="T47" fmla="*/ 6 h 412"/>
                <a:gd name="T48" fmla="*/ 135 w 757"/>
                <a:gd name="T49" fmla="*/ 6 h 412"/>
                <a:gd name="T50" fmla="*/ 122 w 757"/>
                <a:gd name="T51" fmla="*/ 13 h 412"/>
                <a:gd name="T52" fmla="*/ 101 w 757"/>
                <a:gd name="T53" fmla="*/ 8 h 412"/>
                <a:gd name="T54" fmla="*/ 85 w 757"/>
                <a:gd name="T55" fmla="*/ 0 h 412"/>
                <a:gd name="T56" fmla="*/ 72 w 757"/>
                <a:gd name="T57" fmla="*/ 13 h 412"/>
                <a:gd name="T58" fmla="*/ 57 w 757"/>
                <a:gd name="T59" fmla="*/ 18 h 412"/>
                <a:gd name="T60" fmla="*/ 40 w 757"/>
                <a:gd name="T61" fmla="*/ 17 h 412"/>
                <a:gd name="T62" fmla="*/ 30 w 757"/>
                <a:gd name="T63" fmla="*/ 26 h 412"/>
                <a:gd name="T64" fmla="*/ 7 w 757"/>
                <a:gd name="T65" fmla="*/ 27 h 412"/>
                <a:gd name="T66" fmla="*/ 9 w 757"/>
                <a:gd name="T67" fmla="*/ 54 h 412"/>
                <a:gd name="T68" fmla="*/ 20 w 757"/>
                <a:gd name="T69" fmla="*/ 88 h 412"/>
                <a:gd name="T70" fmla="*/ 23 w 757"/>
                <a:gd name="T71" fmla="*/ 115 h 412"/>
                <a:gd name="T72" fmla="*/ 54 w 757"/>
                <a:gd name="T73" fmla="*/ 144 h 4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7" h="412">
                  <a:moveTo>
                    <a:pt x="218" y="343"/>
                  </a:moveTo>
                  <a:lnTo>
                    <a:pt x="253" y="298"/>
                  </a:lnTo>
                  <a:lnTo>
                    <a:pt x="298" y="298"/>
                  </a:lnTo>
                  <a:lnTo>
                    <a:pt x="309" y="312"/>
                  </a:lnTo>
                  <a:lnTo>
                    <a:pt x="321" y="311"/>
                  </a:lnTo>
                  <a:lnTo>
                    <a:pt x="347" y="332"/>
                  </a:lnTo>
                  <a:lnTo>
                    <a:pt x="358" y="321"/>
                  </a:lnTo>
                  <a:lnTo>
                    <a:pt x="366" y="306"/>
                  </a:lnTo>
                  <a:lnTo>
                    <a:pt x="404" y="307"/>
                  </a:lnTo>
                  <a:lnTo>
                    <a:pt x="416" y="314"/>
                  </a:lnTo>
                  <a:lnTo>
                    <a:pt x="405" y="326"/>
                  </a:lnTo>
                  <a:lnTo>
                    <a:pt x="380" y="341"/>
                  </a:lnTo>
                  <a:lnTo>
                    <a:pt x="376" y="352"/>
                  </a:lnTo>
                  <a:lnTo>
                    <a:pt x="402" y="365"/>
                  </a:lnTo>
                  <a:lnTo>
                    <a:pt x="431" y="362"/>
                  </a:lnTo>
                  <a:lnTo>
                    <a:pt x="438" y="366"/>
                  </a:lnTo>
                  <a:lnTo>
                    <a:pt x="444" y="375"/>
                  </a:lnTo>
                  <a:lnTo>
                    <a:pt x="445" y="399"/>
                  </a:lnTo>
                  <a:lnTo>
                    <a:pt x="454" y="412"/>
                  </a:lnTo>
                  <a:lnTo>
                    <a:pt x="481" y="402"/>
                  </a:lnTo>
                  <a:lnTo>
                    <a:pt x="495" y="408"/>
                  </a:lnTo>
                  <a:lnTo>
                    <a:pt x="573" y="385"/>
                  </a:lnTo>
                  <a:lnTo>
                    <a:pt x="595" y="362"/>
                  </a:lnTo>
                  <a:lnTo>
                    <a:pt x="615" y="362"/>
                  </a:lnTo>
                  <a:lnTo>
                    <a:pt x="638" y="339"/>
                  </a:lnTo>
                  <a:lnTo>
                    <a:pt x="679" y="335"/>
                  </a:lnTo>
                  <a:lnTo>
                    <a:pt x="706" y="344"/>
                  </a:lnTo>
                  <a:lnTo>
                    <a:pt x="757" y="344"/>
                  </a:lnTo>
                  <a:lnTo>
                    <a:pt x="746" y="266"/>
                  </a:lnTo>
                  <a:lnTo>
                    <a:pt x="689" y="158"/>
                  </a:lnTo>
                  <a:lnTo>
                    <a:pt x="696" y="113"/>
                  </a:lnTo>
                  <a:lnTo>
                    <a:pt x="681" y="104"/>
                  </a:lnTo>
                  <a:lnTo>
                    <a:pt x="677" y="92"/>
                  </a:lnTo>
                  <a:lnTo>
                    <a:pt x="666" y="90"/>
                  </a:lnTo>
                  <a:lnTo>
                    <a:pt x="624" y="78"/>
                  </a:lnTo>
                  <a:lnTo>
                    <a:pt x="605" y="105"/>
                  </a:lnTo>
                  <a:lnTo>
                    <a:pt x="555" y="125"/>
                  </a:lnTo>
                  <a:lnTo>
                    <a:pt x="512" y="159"/>
                  </a:lnTo>
                  <a:lnTo>
                    <a:pt x="481" y="166"/>
                  </a:lnTo>
                  <a:lnTo>
                    <a:pt x="468" y="161"/>
                  </a:lnTo>
                  <a:lnTo>
                    <a:pt x="472" y="146"/>
                  </a:lnTo>
                  <a:lnTo>
                    <a:pt x="491" y="128"/>
                  </a:lnTo>
                  <a:lnTo>
                    <a:pt x="500" y="110"/>
                  </a:lnTo>
                  <a:lnTo>
                    <a:pt x="531" y="78"/>
                  </a:lnTo>
                  <a:lnTo>
                    <a:pt x="525" y="72"/>
                  </a:lnTo>
                  <a:lnTo>
                    <a:pt x="489" y="66"/>
                  </a:lnTo>
                  <a:lnTo>
                    <a:pt x="390" y="13"/>
                  </a:lnTo>
                  <a:lnTo>
                    <a:pt x="360" y="14"/>
                  </a:lnTo>
                  <a:lnTo>
                    <a:pt x="329" y="35"/>
                  </a:lnTo>
                  <a:lnTo>
                    <a:pt x="308" y="15"/>
                  </a:lnTo>
                  <a:lnTo>
                    <a:pt x="303" y="15"/>
                  </a:lnTo>
                  <a:lnTo>
                    <a:pt x="278" y="32"/>
                  </a:lnTo>
                  <a:lnTo>
                    <a:pt x="242" y="35"/>
                  </a:lnTo>
                  <a:lnTo>
                    <a:pt x="229" y="19"/>
                  </a:lnTo>
                  <a:lnTo>
                    <a:pt x="216" y="6"/>
                  </a:lnTo>
                  <a:lnTo>
                    <a:pt x="193" y="0"/>
                  </a:lnTo>
                  <a:lnTo>
                    <a:pt x="184" y="5"/>
                  </a:lnTo>
                  <a:lnTo>
                    <a:pt x="165" y="32"/>
                  </a:lnTo>
                  <a:lnTo>
                    <a:pt x="147" y="37"/>
                  </a:lnTo>
                  <a:lnTo>
                    <a:pt x="130" y="44"/>
                  </a:lnTo>
                  <a:lnTo>
                    <a:pt x="106" y="37"/>
                  </a:lnTo>
                  <a:lnTo>
                    <a:pt x="92" y="42"/>
                  </a:lnTo>
                  <a:lnTo>
                    <a:pt x="83" y="59"/>
                  </a:lnTo>
                  <a:lnTo>
                    <a:pt x="70" y="65"/>
                  </a:lnTo>
                  <a:lnTo>
                    <a:pt x="42" y="59"/>
                  </a:lnTo>
                  <a:lnTo>
                    <a:pt x="17" y="66"/>
                  </a:lnTo>
                  <a:lnTo>
                    <a:pt x="0" y="69"/>
                  </a:lnTo>
                  <a:lnTo>
                    <a:pt x="21" y="134"/>
                  </a:lnTo>
                  <a:lnTo>
                    <a:pt x="8" y="167"/>
                  </a:lnTo>
                  <a:lnTo>
                    <a:pt x="46" y="219"/>
                  </a:lnTo>
                  <a:lnTo>
                    <a:pt x="49" y="240"/>
                  </a:lnTo>
                  <a:lnTo>
                    <a:pt x="51" y="288"/>
                  </a:lnTo>
                  <a:lnTo>
                    <a:pt x="92" y="323"/>
                  </a:lnTo>
                  <a:lnTo>
                    <a:pt x="122" y="358"/>
                  </a:lnTo>
                  <a:lnTo>
                    <a:pt x="218" y="343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3" name="Freeform 175"/>
            <p:cNvSpPr>
              <a:spLocks noChangeAspect="1"/>
            </p:cNvSpPr>
            <p:nvPr/>
          </p:nvSpPr>
          <p:spPr bwMode="auto">
            <a:xfrm>
              <a:off x="2531" y="1503"/>
              <a:ext cx="290" cy="290"/>
            </a:xfrm>
            <a:custGeom>
              <a:avLst/>
              <a:gdLst>
                <a:gd name="T0" fmla="*/ 0 w 437"/>
                <a:gd name="T1" fmla="*/ 166 h 459"/>
                <a:gd name="T2" fmla="*/ 2 w 437"/>
                <a:gd name="T3" fmla="*/ 136 h 459"/>
                <a:gd name="T4" fmla="*/ 0 w 437"/>
                <a:gd name="T5" fmla="*/ 124 h 459"/>
                <a:gd name="T6" fmla="*/ 10 w 437"/>
                <a:gd name="T7" fmla="*/ 111 h 459"/>
                <a:gd name="T8" fmla="*/ 5 w 437"/>
                <a:gd name="T9" fmla="*/ 102 h 459"/>
                <a:gd name="T10" fmla="*/ 5 w 437"/>
                <a:gd name="T11" fmla="*/ 92 h 459"/>
                <a:gd name="T12" fmla="*/ 0 w 437"/>
                <a:gd name="T13" fmla="*/ 83 h 459"/>
                <a:gd name="T14" fmla="*/ 5 w 437"/>
                <a:gd name="T15" fmla="*/ 76 h 459"/>
                <a:gd name="T16" fmla="*/ 14 w 437"/>
                <a:gd name="T17" fmla="*/ 71 h 459"/>
                <a:gd name="T18" fmla="*/ 14 w 437"/>
                <a:gd name="T19" fmla="*/ 67 h 459"/>
                <a:gd name="T20" fmla="*/ 8 w 437"/>
                <a:gd name="T21" fmla="*/ 54 h 459"/>
                <a:gd name="T22" fmla="*/ 10 w 437"/>
                <a:gd name="T23" fmla="*/ 39 h 459"/>
                <a:gd name="T24" fmla="*/ 8 w 437"/>
                <a:gd name="T25" fmla="*/ 35 h 459"/>
                <a:gd name="T26" fmla="*/ 0 w 437"/>
                <a:gd name="T27" fmla="*/ 32 h 459"/>
                <a:gd name="T28" fmla="*/ 2 w 437"/>
                <a:gd name="T29" fmla="*/ 11 h 459"/>
                <a:gd name="T30" fmla="*/ 6 w 437"/>
                <a:gd name="T31" fmla="*/ 8 h 459"/>
                <a:gd name="T32" fmla="*/ 36 w 437"/>
                <a:gd name="T33" fmla="*/ 0 h 459"/>
                <a:gd name="T34" fmla="*/ 53 w 437"/>
                <a:gd name="T35" fmla="*/ 8 h 459"/>
                <a:gd name="T36" fmla="*/ 54 w 437"/>
                <a:gd name="T37" fmla="*/ 18 h 459"/>
                <a:gd name="T38" fmla="*/ 58 w 437"/>
                <a:gd name="T39" fmla="*/ 22 h 459"/>
                <a:gd name="T40" fmla="*/ 48 w 437"/>
                <a:gd name="T41" fmla="*/ 46 h 459"/>
                <a:gd name="T42" fmla="*/ 50 w 437"/>
                <a:gd name="T43" fmla="*/ 50 h 459"/>
                <a:gd name="T44" fmla="*/ 54 w 437"/>
                <a:gd name="T45" fmla="*/ 52 h 459"/>
                <a:gd name="T46" fmla="*/ 67 w 437"/>
                <a:gd name="T47" fmla="*/ 48 h 459"/>
                <a:gd name="T48" fmla="*/ 73 w 437"/>
                <a:gd name="T49" fmla="*/ 61 h 459"/>
                <a:gd name="T50" fmla="*/ 87 w 437"/>
                <a:gd name="T51" fmla="*/ 56 h 459"/>
                <a:gd name="T52" fmla="*/ 106 w 437"/>
                <a:gd name="T53" fmla="*/ 64 h 459"/>
                <a:gd name="T54" fmla="*/ 117 w 437"/>
                <a:gd name="T55" fmla="*/ 64 h 459"/>
                <a:gd name="T56" fmla="*/ 123 w 437"/>
                <a:gd name="T57" fmla="*/ 74 h 459"/>
                <a:gd name="T58" fmla="*/ 135 w 437"/>
                <a:gd name="T59" fmla="*/ 68 h 459"/>
                <a:gd name="T60" fmla="*/ 150 w 437"/>
                <a:gd name="T61" fmla="*/ 72 h 459"/>
                <a:gd name="T62" fmla="*/ 154 w 437"/>
                <a:gd name="T63" fmla="*/ 67 h 459"/>
                <a:gd name="T64" fmla="*/ 174 w 437"/>
                <a:gd name="T65" fmla="*/ 71 h 459"/>
                <a:gd name="T66" fmla="*/ 181 w 437"/>
                <a:gd name="T67" fmla="*/ 88 h 459"/>
                <a:gd name="T68" fmla="*/ 192 w 437"/>
                <a:gd name="T69" fmla="*/ 111 h 459"/>
                <a:gd name="T70" fmla="*/ 186 w 437"/>
                <a:gd name="T71" fmla="*/ 122 h 459"/>
                <a:gd name="T72" fmla="*/ 161 w 437"/>
                <a:gd name="T73" fmla="*/ 128 h 459"/>
                <a:gd name="T74" fmla="*/ 142 w 437"/>
                <a:gd name="T75" fmla="*/ 130 h 459"/>
                <a:gd name="T76" fmla="*/ 134 w 437"/>
                <a:gd name="T77" fmla="*/ 128 h 459"/>
                <a:gd name="T78" fmla="*/ 122 w 437"/>
                <a:gd name="T79" fmla="*/ 133 h 459"/>
                <a:gd name="T80" fmla="*/ 119 w 437"/>
                <a:gd name="T81" fmla="*/ 135 h 459"/>
                <a:gd name="T82" fmla="*/ 122 w 437"/>
                <a:gd name="T83" fmla="*/ 148 h 459"/>
                <a:gd name="T84" fmla="*/ 117 w 437"/>
                <a:gd name="T85" fmla="*/ 152 h 459"/>
                <a:gd name="T86" fmla="*/ 108 w 437"/>
                <a:gd name="T87" fmla="*/ 150 h 459"/>
                <a:gd name="T88" fmla="*/ 106 w 437"/>
                <a:gd name="T89" fmla="*/ 152 h 459"/>
                <a:gd name="T90" fmla="*/ 106 w 437"/>
                <a:gd name="T91" fmla="*/ 164 h 459"/>
                <a:gd name="T92" fmla="*/ 102 w 437"/>
                <a:gd name="T93" fmla="*/ 170 h 459"/>
                <a:gd name="T94" fmla="*/ 106 w 437"/>
                <a:gd name="T95" fmla="*/ 178 h 459"/>
                <a:gd name="T96" fmla="*/ 99 w 437"/>
                <a:gd name="T97" fmla="*/ 181 h 459"/>
                <a:gd name="T98" fmla="*/ 91 w 437"/>
                <a:gd name="T99" fmla="*/ 178 h 459"/>
                <a:gd name="T100" fmla="*/ 72 w 437"/>
                <a:gd name="T101" fmla="*/ 183 h 459"/>
                <a:gd name="T102" fmla="*/ 65 w 437"/>
                <a:gd name="T103" fmla="*/ 181 h 459"/>
                <a:gd name="T104" fmla="*/ 53 w 437"/>
                <a:gd name="T105" fmla="*/ 178 h 459"/>
                <a:gd name="T106" fmla="*/ 45 w 437"/>
                <a:gd name="T107" fmla="*/ 175 h 459"/>
                <a:gd name="T108" fmla="*/ 35 w 437"/>
                <a:gd name="T109" fmla="*/ 178 h 459"/>
                <a:gd name="T110" fmla="*/ 23 w 437"/>
                <a:gd name="T111" fmla="*/ 174 h 459"/>
                <a:gd name="T112" fmla="*/ 19 w 437"/>
                <a:gd name="T113" fmla="*/ 169 h 459"/>
                <a:gd name="T114" fmla="*/ 10 w 437"/>
                <a:gd name="T115" fmla="*/ 170 h 459"/>
                <a:gd name="T116" fmla="*/ 0 w 437"/>
                <a:gd name="T117" fmla="*/ 166 h 4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7" h="459">
                  <a:moveTo>
                    <a:pt x="0" y="416"/>
                  </a:moveTo>
                  <a:lnTo>
                    <a:pt x="5" y="342"/>
                  </a:lnTo>
                  <a:lnTo>
                    <a:pt x="0" y="311"/>
                  </a:lnTo>
                  <a:lnTo>
                    <a:pt x="23" y="278"/>
                  </a:lnTo>
                  <a:lnTo>
                    <a:pt x="10" y="255"/>
                  </a:lnTo>
                  <a:lnTo>
                    <a:pt x="10" y="231"/>
                  </a:lnTo>
                  <a:lnTo>
                    <a:pt x="0" y="208"/>
                  </a:lnTo>
                  <a:lnTo>
                    <a:pt x="10" y="190"/>
                  </a:lnTo>
                  <a:lnTo>
                    <a:pt x="32" y="177"/>
                  </a:lnTo>
                  <a:lnTo>
                    <a:pt x="32" y="167"/>
                  </a:lnTo>
                  <a:lnTo>
                    <a:pt x="18" y="134"/>
                  </a:lnTo>
                  <a:lnTo>
                    <a:pt x="23" y="97"/>
                  </a:lnTo>
                  <a:lnTo>
                    <a:pt x="18" y="89"/>
                  </a:lnTo>
                  <a:lnTo>
                    <a:pt x="0" y="79"/>
                  </a:lnTo>
                  <a:lnTo>
                    <a:pt x="5" y="28"/>
                  </a:lnTo>
                  <a:lnTo>
                    <a:pt x="14" y="19"/>
                  </a:lnTo>
                  <a:lnTo>
                    <a:pt x="83" y="0"/>
                  </a:lnTo>
                  <a:lnTo>
                    <a:pt x="120" y="19"/>
                  </a:lnTo>
                  <a:lnTo>
                    <a:pt x="124" y="46"/>
                  </a:lnTo>
                  <a:lnTo>
                    <a:pt x="133" y="56"/>
                  </a:lnTo>
                  <a:lnTo>
                    <a:pt x="110" y="116"/>
                  </a:lnTo>
                  <a:lnTo>
                    <a:pt x="115" y="125"/>
                  </a:lnTo>
                  <a:lnTo>
                    <a:pt x="124" y="130"/>
                  </a:lnTo>
                  <a:lnTo>
                    <a:pt x="152" y="121"/>
                  </a:lnTo>
                  <a:lnTo>
                    <a:pt x="166" y="154"/>
                  </a:lnTo>
                  <a:lnTo>
                    <a:pt x="198" y="139"/>
                  </a:lnTo>
                  <a:lnTo>
                    <a:pt x="239" y="162"/>
                  </a:lnTo>
                  <a:lnTo>
                    <a:pt x="267" y="162"/>
                  </a:lnTo>
                  <a:lnTo>
                    <a:pt x="281" y="185"/>
                  </a:lnTo>
                  <a:lnTo>
                    <a:pt x="308" y="171"/>
                  </a:lnTo>
                  <a:lnTo>
                    <a:pt x="340" y="180"/>
                  </a:lnTo>
                  <a:lnTo>
                    <a:pt x="350" y="167"/>
                  </a:lnTo>
                  <a:lnTo>
                    <a:pt x="395" y="177"/>
                  </a:lnTo>
                  <a:lnTo>
                    <a:pt x="410" y="222"/>
                  </a:lnTo>
                  <a:lnTo>
                    <a:pt x="437" y="278"/>
                  </a:lnTo>
                  <a:lnTo>
                    <a:pt x="424" y="305"/>
                  </a:lnTo>
                  <a:lnTo>
                    <a:pt x="364" y="319"/>
                  </a:lnTo>
                  <a:lnTo>
                    <a:pt x="322" y="324"/>
                  </a:lnTo>
                  <a:lnTo>
                    <a:pt x="304" y="319"/>
                  </a:lnTo>
                  <a:lnTo>
                    <a:pt x="277" y="333"/>
                  </a:lnTo>
                  <a:lnTo>
                    <a:pt x="271" y="338"/>
                  </a:lnTo>
                  <a:lnTo>
                    <a:pt x="277" y="370"/>
                  </a:lnTo>
                  <a:lnTo>
                    <a:pt x="267" y="380"/>
                  </a:lnTo>
                  <a:lnTo>
                    <a:pt x="244" y="375"/>
                  </a:lnTo>
                  <a:lnTo>
                    <a:pt x="239" y="380"/>
                  </a:lnTo>
                  <a:lnTo>
                    <a:pt x="239" y="412"/>
                  </a:lnTo>
                  <a:lnTo>
                    <a:pt x="230" y="426"/>
                  </a:lnTo>
                  <a:lnTo>
                    <a:pt x="239" y="445"/>
                  </a:lnTo>
                  <a:lnTo>
                    <a:pt x="225" y="453"/>
                  </a:lnTo>
                  <a:lnTo>
                    <a:pt x="207" y="445"/>
                  </a:lnTo>
                  <a:lnTo>
                    <a:pt x="164" y="459"/>
                  </a:lnTo>
                  <a:lnTo>
                    <a:pt x="147" y="453"/>
                  </a:lnTo>
                  <a:lnTo>
                    <a:pt x="120" y="446"/>
                  </a:lnTo>
                  <a:lnTo>
                    <a:pt x="102" y="438"/>
                  </a:lnTo>
                  <a:lnTo>
                    <a:pt x="79" y="445"/>
                  </a:lnTo>
                  <a:lnTo>
                    <a:pt x="51" y="435"/>
                  </a:lnTo>
                  <a:lnTo>
                    <a:pt x="42" y="422"/>
                  </a:lnTo>
                  <a:lnTo>
                    <a:pt x="23" y="426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4" name="Freeform 176"/>
            <p:cNvSpPr>
              <a:spLocks noChangeAspect="1"/>
            </p:cNvSpPr>
            <p:nvPr/>
          </p:nvSpPr>
          <p:spPr bwMode="auto">
            <a:xfrm>
              <a:off x="2203" y="1480"/>
              <a:ext cx="351" cy="304"/>
            </a:xfrm>
            <a:custGeom>
              <a:avLst/>
              <a:gdLst>
                <a:gd name="T0" fmla="*/ 6 w 531"/>
                <a:gd name="T1" fmla="*/ 47 h 477"/>
                <a:gd name="T2" fmla="*/ 34 w 531"/>
                <a:gd name="T3" fmla="*/ 47 h 477"/>
                <a:gd name="T4" fmla="*/ 48 w 531"/>
                <a:gd name="T5" fmla="*/ 50 h 477"/>
                <a:gd name="T6" fmla="*/ 50 w 531"/>
                <a:gd name="T7" fmla="*/ 66 h 477"/>
                <a:gd name="T8" fmla="*/ 48 w 531"/>
                <a:gd name="T9" fmla="*/ 89 h 477"/>
                <a:gd name="T10" fmla="*/ 56 w 531"/>
                <a:gd name="T11" fmla="*/ 103 h 477"/>
                <a:gd name="T12" fmla="*/ 98 w 531"/>
                <a:gd name="T13" fmla="*/ 110 h 477"/>
                <a:gd name="T14" fmla="*/ 91 w 531"/>
                <a:gd name="T15" fmla="*/ 122 h 477"/>
                <a:gd name="T16" fmla="*/ 77 w 531"/>
                <a:gd name="T17" fmla="*/ 145 h 477"/>
                <a:gd name="T18" fmla="*/ 66 w 531"/>
                <a:gd name="T19" fmla="*/ 157 h 477"/>
                <a:gd name="T20" fmla="*/ 77 w 531"/>
                <a:gd name="T21" fmla="*/ 164 h 477"/>
                <a:gd name="T22" fmla="*/ 117 w 531"/>
                <a:gd name="T23" fmla="*/ 181 h 477"/>
                <a:gd name="T24" fmla="*/ 141 w 531"/>
                <a:gd name="T25" fmla="*/ 183 h 477"/>
                <a:gd name="T26" fmla="*/ 147 w 531"/>
                <a:gd name="T27" fmla="*/ 178 h 477"/>
                <a:gd name="T28" fmla="*/ 168 w 531"/>
                <a:gd name="T29" fmla="*/ 178 h 477"/>
                <a:gd name="T30" fmla="*/ 207 w 531"/>
                <a:gd name="T31" fmla="*/ 185 h 477"/>
                <a:gd name="T32" fmla="*/ 224 w 531"/>
                <a:gd name="T33" fmla="*/ 194 h 477"/>
                <a:gd name="T34" fmla="*/ 217 w 531"/>
                <a:gd name="T35" fmla="*/ 182 h 477"/>
                <a:gd name="T36" fmla="*/ 217 w 531"/>
                <a:gd name="T37" fmla="*/ 140 h 477"/>
                <a:gd name="T38" fmla="*/ 222 w 531"/>
                <a:gd name="T39" fmla="*/ 117 h 477"/>
                <a:gd name="T40" fmla="*/ 217 w 531"/>
                <a:gd name="T41" fmla="*/ 98 h 477"/>
                <a:gd name="T42" fmla="*/ 232 w 531"/>
                <a:gd name="T43" fmla="*/ 85 h 477"/>
                <a:gd name="T44" fmla="*/ 225 w 531"/>
                <a:gd name="T45" fmla="*/ 69 h 477"/>
                <a:gd name="T46" fmla="*/ 225 w 531"/>
                <a:gd name="T47" fmla="*/ 50 h 477"/>
                <a:gd name="T48" fmla="*/ 214 w 531"/>
                <a:gd name="T49" fmla="*/ 52 h 477"/>
                <a:gd name="T50" fmla="*/ 188 w 531"/>
                <a:gd name="T51" fmla="*/ 39 h 477"/>
                <a:gd name="T52" fmla="*/ 171 w 531"/>
                <a:gd name="T53" fmla="*/ 28 h 477"/>
                <a:gd name="T54" fmla="*/ 117 w 531"/>
                <a:gd name="T55" fmla="*/ 24 h 477"/>
                <a:gd name="T56" fmla="*/ 73 w 531"/>
                <a:gd name="T57" fmla="*/ 13 h 477"/>
                <a:gd name="T58" fmla="*/ 16 w 531"/>
                <a:gd name="T59" fmla="*/ 13 h 477"/>
                <a:gd name="T60" fmla="*/ 2 w 531"/>
                <a:gd name="T61" fmla="*/ 24 h 477"/>
                <a:gd name="T62" fmla="*/ 9 w 531"/>
                <a:gd name="T63" fmla="*/ 33 h 4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1" h="477">
                  <a:moveTo>
                    <a:pt x="0" y="110"/>
                  </a:moveTo>
                  <a:lnTo>
                    <a:pt x="14" y="115"/>
                  </a:lnTo>
                  <a:lnTo>
                    <a:pt x="42" y="110"/>
                  </a:lnTo>
                  <a:lnTo>
                    <a:pt x="79" y="115"/>
                  </a:lnTo>
                  <a:lnTo>
                    <a:pt x="102" y="115"/>
                  </a:lnTo>
                  <a:lnTo>
                    <a:pt x="111" y="124"/>
                  </a:lnTo>
                  <a:lnTo>
                    <a:pt x="107" y="156"/>
                  </a:lnTo>
                  <a:lnTo>
                    <a:pt x="115" y="161"/>
                  </a:lnTo>
                  <a:lnTo>
                    <a:pt x="120" y="179"/>
                  </a:lnTo>
                  <a:lnTo>
                    <a:pt x="111" y="220"/>
                  </a:lnTo>
                  <a:lnTo>
                    <a:pt x="115" y="247"/>
                  </a:lnTo>
                  <a:lnTo>
                    <a:pt x="129" y="252"/>
                  </a:lnTo>
                  <a:lnTo>
                    <a:pt x="185" y="247"/>
                  </a:lnTo>
                  <a:lnTo>
                    <a:pt x="226" y="270"/>
                  </a:lnTo>
                  <a:lnTo>
                    <a:pt x="231" y="280"/>
                  </a:lnTo>
                  <a:lnTo>
                    <a:pt x="208" y="302"/>
                  </a:lnTo>
                  <a:lnTo>
                    <a:pt x="198" y="334"/>
                  </a:lnTo>
                  <a:lnTo>
                    <a:pt x="176" y="358"/>
                  </a:lnTo>
                  <a:lnTo>
                    <a:pt x="152" y="361"/>
                  </a:lnTo>
                  <a:lnTo>
                    <a:pt x="151" y="387"/>
                  </a:lnTo>
                  <a:lnTo>
                    <a:pt x="156" y="402"/>
                  </a:lnTo>
                  <a:lnTo>
                    <a:pt x="177" y="405"/>
                  </a:lnTo>
                  <a:lnTo>
                    <a:pt x="180" y="412"/>
                  </a:lnTo>
                  <a:lnTo>
                    <a:pt x="268" y="445"/>
                  </a:lnTo>
                  <a:lnTo>
                    <a:pt x="301" y="433"/>
                  </a:lnTo>
                  <a:lnTo>
                    <a:pt x="322" y="451"/>
                  </a:lnTo>
                  <a:lnTo>
                    <a:pt x="332" y="454"/>
                  </a:lnTo>
                  <a:lnTo>
                    <a:pt x="337" y="439"/>
                  </a:lnTo>
                  <a:lnTo>
                    <a:pt x="351" y="430"/>
                  </a:lnTo>
                  <a:lnTo>
                    <a:pt x="384" y="438"/>
                  </a:lnTo>
                  <a:lnTo>
                    <a:pt x="434" y="444"/>
                  </a:lnTo>
                  <a:lnTo>
                    <a:pt x="474" y="456"/>
                  </a:lnTo>
                  <a:lnTo>
                    <a:pt x="499" y="477"/>
                  </a:lnTo>
                  <a:lnTo>
                    <a:pt x="513" y="477"/>
                  </a:lnTo>
                  <a:lnTo>
                    <a:pt x="521" y="458"/>
                  </a:lnTo>
                  <a:lnTo>
                    <a:pt x="498" y="449"/>
                  </a:lnTo>
                  <a:lnTo>
                    <a:pt x="503" y="375"/>
                  </a:lnTo>
                  <a:lnTo>
                    <a:pt x="498" y="344"/>
                  </a:lnTo>
                  <a:lnTo>
                    <a:pt x="521" y="311"/>
                  </a:lnTo>
                  <a:lnTo>
                    <a:pt x="508" y="289"/>
                  </a:lnTo>
                  <a:lnTo>
                    <a:pt x="508" y="266"/>
                  </a:lnTo>
                  <a:lnTo>
                    <a:pt x="498" y="242"/>
                  </a:lnTo>
                  <a:lnTo>
                    <a:pt x="508" y="225"/>
                  </a:lnTo>
                  <a:lnTo>
                    <a:pt x="531" y="211"/>
                  </a:lnTo>
                  <a:lnTo>
                    <a:pt x="531" y="201"/>
                  </a:lnTo>
                  <a:lnTo>
                    <a:pt x="516" y="169"/>
                  </a:lnTo>
                  <a:lnTo>
                    <a:pt x="521" y="133"/>
                  </a:lnTo>
                  <a:lnTo>
                    <a:pt x="516" y="124"/>
                  </a:lnTo>
                  <a:lnTo>
                    <a:pt x="498" y="115"/>
                  </a:lnTo>
                  <a:lnTo>
                    <a:pt x="490" y="128"/>
                  </a:lnTo>
                  <a:lnTo>
                    <a:pt x="467" y="101"/>
                  </a:lnTo>
                  <a:lnTo>
                    <a:pt x="430" y="96"/>
                  </a:lnTo>
                  <a:lnTo>
                    <a:pt x="406" y="73"/>
                  </a:lnTo>
                  <a:lnTo>
                    <a:pt x="392" y="69"/>
                  </a:lnTo>
                  <a:lnTo>
                    <a:pt x="379" y="73"/>
                  </a:lnTo>
                  <a:lnTo>
                    <a:pt x="268" y="59"/>
                  </a:lnTo>
                  <a:lnTo>
                    <a:pt x="218" y="27"/>
                  </a:lnTo>
                  <a:lnTo>
                    <a:pt x="166" y="32"/>
                  </a:lnTo>
                  <a:lnTo>
                    <a:pt x="88" y="0"/>
                  </a:lnTo>
                  <a:lnTo>
                    <a:pt x="37" y="32"/>
                  </a:lnTo>
                  <a:lnTo>
                    <a:pt x="23" y="51"/>
                  </a:lnTo>
                  <a:lnTo>
                    <a:pt x="5" y="59"/>
                  </a:lnTo>
                  <a:lnTo>
                    <a:pt x="5" y="78"/>
                  </a:lnTo>
                  <a:lnTo>
                    <a:pt x="19" y="82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5" name="Freeform 177"/>
            <p:cNvSpPr>
              <a:spLocks noChangeAspect="1"/>
            </p:cNvSpPr>
            <p:nvPr/>
          </p:nvSpPr>
          <p:spPr bwMode="auto">
            <a:xfrm>
              <a:off x="3176" y="1373"/>
              <a:ext cx="504" cy="468"/>
            </a:xfrm>
            <a:custGeom>
              <a:avLst/>
              <a:gdLst>
                <a:gd name="T0" fmla="*/ 3 w 1415"/>
                <a:gd name="T1" fmla="*/ 128 h 1372"/>
                <a:gd name="T2" fmla="*/ 10 w 1415"/>
                <a:gd name="T3" fmla="*/ 139 h 1372"/>
                <a:gd name="T4" fmla="*/ 19 w 1415"/>
                <a:gd name="T5" fmla="*/ 138 h 1372"/>
                <a:gd name="T6" fmla="*/ 42 w 1415"/>
                <a:gd name="T7" fmla="*/ 160 h 1372"/>
                <a:gd name="T8" fmla="*/ 54 w 1415"/>
                <a:gd name="T9" fmla="*/ 153 h 1372"/>
                <a:gd name="T10" fmla="*/ 55 w 1415"/>
                <a:gd name="T11" fmla="*/ 148 h 1372"/>
                <a:gd name="T12" fmla="*/ 69 w 1415"/>
                <a:gd name="T13" fmla="*/ 145 h 1372"/>
                <a:gd name="T14" fmla="*/ 69 w 1415"/>
                <a:gd name="T15" fmla="*/ 138 h 1372"/>
                <a:gd name="T16" fmla="*/ 84 w 1415"/>
                <a:gd name="T17" fmla="*/ 139 h 1372"/>
                <a:gd name="T18" fmla="*/ 94 w 1415"/>
                <a:gd name="T19" fmla="*/ 140 h 1372"/>
                <a:gd name="T20" fmla="*/ 105 w 1415"/>
                <a:gd name="T21" fmla="*/ 136 h 1372"/>
                <a:gd name="T22" fmla="*/ 109 w 1415"/>
                <a:gd name="T23" fmla="*/ 129 h 1372"/>
                <a:gd name="T24" fmla="*/ 118 w 1415"/>
                <a:gd name="T25" fmla="*/ 131 h 1372"/>
                <a:gd name="T26" fmla="*/ 117 w 1415"/>
                <a:gd name="T27" fmla="*/ 124 h 1372"/>
                <a:gd name="T28" fmla="*/ 124 w 1415"/>
                <a:gd name="T29" fmla="*/ 126 h 1372"/>
                <a:gd name="T30" fmla="*/ 135 w 1415"/>
                <a:gd name="T31" fmla="*/ 132 h 1372"/>
                <a:gd name="T32" fmla="*/ 161 w 1415"/>
                <a:gd name="T33" fmla="*/ 143 h 1372"/>
                <a:gd name="T34" fmla="*/ 170 w 1415"/>
                <a:gd name="T35" fmla="*/ 143 h 1372"/>
                <a:gd name="T36" fmla="*/ 180 w 1415"/>
                <a:gd name="T37" fmla="*/ 126 h 1372"/>
                <a:gd name="T38" fmla="*/ 168 w 1415"/>
                <a:gd name="T39" fmla="*/ 116 h 1372"/>
                <a:gd name="T40" fmla="*/ 161 w 1415"/>
                <a:gd name="T41" fmla="*/ 121 h 1372"/>
                <a:gd name="T42" fmla="*/ 146 w 1415"/>
                <a:gd name="T43" fmla="*/ 108 h 1372"/>
                <a:gd name="T44" fmla="*/ 139 w 1415"/>
                <a:gd name="T45" fmla="*/ 100 h 1372"/>
                <a:gd name="T46" fmla="*/ 128 w 1415"/>
                <a:gd name="T47" fmla="*/ 86 h 1372"/>
                <a:gd name="T48" fmla="*/ 111 w 1415"/>
                <a:gd name="T49" fmla="*/ 74 h 1372"/>
                <a:gd name="T50" fmla="*/ 99 w 1415"/>
                <a:gd name="T51" fmla="*/ 70 h 1372"/>
                <a:gd name="T52" fmla="*/ 90 w 1415"/>
                <a:gd name="T53" fmla="*/ 64 h 1372"/>
                <a:gd name="T54" fmla="*/ 97 w 1415"/>
                <a:gd name="T55" fmla="*/ 50 h 1372"/>
                <a:gd name="T56" fmla="*/ 97 w 1415"/>
                <a:gd name="T57" fmla="*/ 35 h 1372"/>
                <a:gd name="T58" fmla="*/ 92 w 1415"/>
                <a:gd name="T59" fmla="*/ 22 h 1372"/>
                <a:gd name="T60" fmla="*/ 91 w 1415"/>
                <a:gd name="T61" fmla="*/ 15 h 1372"/>
                <a:gd name="T62" fmla="*/ 88 w 1415"/>
                <a:gd name="T63" fmla="*/ 4 h 1372"/>
                <a:gd name="T64" fmla="*/ 82 w 1415"/>
                <a:gd name="T65" fmla="*/ 1 h 1372"/>
                <a:gd name="T66" fmla="*/ 57 w 1415"/>
                <a:gd name="T67" fmla="*/ 28 h 1372"/>
                <a:gd name="T68" fmla="*/ 51 w 1415"/>
                <a:gd name="T69" fmla="*/ 47 h 1372"/>
                <a:gd name="T70" fmla="*/ 57 w 1415"/>
                <a:gd name="T71" fmla="*/ 62 h 1372"/>
                <a:gd name="T72" fmla="*/ 53 w 1415"/>
                <a:gd name="T73" fmla="*/ 72 h 1372"/>
                <a:gd name="T74" fmla="*/ 20 w 1415"/>
                <a:gd name="T75" fmla="*/ 67 h 1372"/>
                <a:gd name="T76" fmla="*/ 24 w 1415"/>
                <a:gd name="T77" fmla="*/ 83 h 1372"/>
                <a:gd name="T78" fmla="*/ 20 w 1415"/>
                <a:gd name="T79" fmla="*/ 100 h 1372"/>
                <a:gd name="T80" fmla="*/ 15 w 1415"/>
                <a:gd name="T81" fmla="*/ 115 h 1372"/>
                <a:gd name="T82" fmla="*/ 8 w 1415"/>
                <a:gd name="T83" fmla="*/ 117 h 1372"/>
                <a:gd name="T84" fmla="*/ 3 w 1415"/>
                <a:gd name="T85" fmla="*/ 113 h 13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15" h="1372">
                  <a:moveTo>
                    <a:pt x="0" y="1066"/>
                  </a:moveTo>
                  <a:lnTo>
                    <a:pt x="25" y="1099"/>
                  </a:lnTo>
                  <a:lnTo>
                    <a:pt x="9" y="1142"/>
                  </a:lnTo>
                  <a:lnTo>
                    <a:pt x="77" y="1192"/>
                  </a:lnTo>
                  <a:lnTo>
                    <a:pt x="119" y="1168"/>
                  </a:lnTo>
                  <a:lnTo>
                    <a:pt x="145" y="1185"/>
                  </a:lnTo>
                  <a:lnTo>
                    <a:pt x="265" y="1329"/>
                  </a:lnTo>
                  <a:lnTo>
                    <a:pt x="333" y="1372"/>
                  </a:lnTo>
                  <a:lnTo>
                    <a:pt x="417" y="1347"/>
                  </a:lnTo>
                  <a:lnTo>
                    <a:pt x="427" y="1320"/>
                  </a:lnTo>
                  <a:lnTo>
                    <a:pt x="417" y="1287"/>
                  </a:lnTo>
                  <a:lnTo>
                    <a:pt x="435" y="1270"/>
                  </a:lnTo>
                  <a:lnTo>
                    <a:pt x="487" y="1244"/>
                  </a:lnTo>
                  <a:lnTo>
                    <a:pt x="546" y="1244"/>
                  </a:lnTo>
                  <a:lnTo>
                    <a:pt x="537" y="1192"/>
                  </a:lnTo>
                  <a:lnTo>
                    <a:pt x="546" y="1185"/>
                  </a:lnTo>
                  <a:lnTo>
                    <a:pt x="621" y="1160"/>
                  </a:lnTo>
                  <a:lnTo>
                    <a:pt x="664" y="1192"/>
                  </a:lnTo>
                  <a:lnTo>
                    <a:pt x="707" y="1185"/>
                  </a:lnTo>
                  <a:lnTo>
                    <a:pt x="741" y="1203"/>
                  </a:lnTo>
                  <a:lnTo>
                    <a:pt x="793" y="1203"/>
                  </a:lnTo>
                  <a:lnTo>
                    <a:pt x="827" y="1168"/>
                  </a:lnTo>
                  <a:lnTo>
                    <a:pt x="851" y="1192"/>
                  </a:lnTo>
                  <a:lnTo>
                    <a:pt x="862" y="1107"/>
                  </a:lnTo>
                  <a:lnTo>
                    <a:pt x="877" y="1099"/>
                  </a:lnTo>
                  <a:lnTo>
                    <a:pt x="929" y="1125"/>
                  </a:lnTo>
                  <a:lnTo>
                    <a:pt x="938" y="1099"/>
                  </a:lnTo>
                  <a:lnTo>
                    <a:pt x="920" y="1066"/>
                  </a:lnTo>
                  <a:lnTo>
                    <a:pt x="929" y="1049"/>
                  </a:lnTo>
                  <a:lnTo>
                    <a:pt x="981" y="1083"/>
                  </a:lnTo>
                  <a:lnTo>
                    <a:pt x="997" y="1107"/>
                  </a:lnTo>
                  <a:lnTo>
                    <a:pt x="1066" y="1134"/>
                  </a:lnTo>
                  <a:lnTo>
                    <a:pt x="1235" y="1235"/>
                  </a:lnTo>
                  <a:lnTo>
                    <a:pt x="1270" y="1227"/>
                  </a:lnTo>
                  <a:lnTo>
                    <a:pt x="1345" y="1270"/>
                  </a:lnTo>
                  <a:lnTo>
                    <a:pt x="1339" y="1227"/>
                  </a:lnTo>
                  <a:lnTo>
                    <a:pt x="1380" y="1125"/>
                  </a:lnTo>
                  <a:lnTo>
                    <a:pt x="1415" y="1083"/>
                  </a:lnTo>
                  <a:lnTo>
                    <a:pt x="1389" y="1023"/>
                  </a:lnTo>
                  <a:lnTo>
                    <a:pt x="1321" y="998"/>
                  </a:lnTo>
                  <a:lnTo>
                    <a:pt x="1303" y="1006"/>
                  </a:lnTo>
                  <a:lnTo>
                    <a:pt x="1270" y="1040"/>
                  </a:lnTo>
                  <a:lnTo>
                    <a:pt x="1235" y="1040"/>
                  </a:lnTo>
                  <a:lnTo>
                    <a:pt x="1150" y="929"/>
                  </a:lnTo>
                  <a:lnTo>
                    <a:pt x="1133" y="853"/>
                  </a:lnTo>
                  <a:lnTo>
                    <a:pt x="1091" y="862"/>
                  </a:lnTo>
                  <a:lnTo>
                    <a:pt x="1013" y="776"/>
                  </a:lnTo>
                  <a:lnTo>
                    <a:pt x="1005" y="742"/>
                  </a:lnTo>
                  <a:lnTo>
                    <a:pt x="938" y="742"/>
                  </a:lnTo>
                  <a:lnTo>
                    <a:pt x="877" y="640"/>
                  </a:lnTo>
                  <a:lnTo>
                    <a:pt x="836" y="631"/>
                  </a:lnTo>
                  <a:lnTo>
                    <a:pt x="784" y="597"/>
                  </a:lnTo>
                  <a:lnTo>
                    <a:pt x="707" y="588"/>
                  </a:lnTo>
                  <a:lnTo>
                    <a:pt x="707" y="554"/>
                  </a:lnTo>
                  <a:lnTo>
                    <a:pt x="734" y="530"/>
                  </a:lnTo>
                  <a:lnTo>
                    <a:pt x="767" y="427"/>
                  </a:lnTo>
                  <a:lnTo>
                    <a:pt x="776" y="308"/>
                  </a:lnTo>
                  <a:lnTo>
                    <a:pt x="767" y="300"/>
                  </a:lnTo>
                  <a:lnTo>
                    <a:pt x="734" y="334"/>
                  </a:lnTo>
                  <a:lnTo>
                    <a:pt x="725" y="189"/>
                  </a:lnTo>
                  <a:lnTo>
                    <a:pt x="707" y="172"/>
                  </a:lnTo>
                  <a:lnTo>
                    <a:pt x="716" y="129"/>
                  </a:lnTo>
                  <a:lnTo>
                    <a:pt x="673" y="87"/>
                  </a:lnTo>
                  <a:lnTo>
                    <a:pt x="691" y="35"/>
                  </a:lnTo>
                  <a:lnTo>
                    <a:pt x="682" y="0"/>
                  </a:lnTo>
                  <a:lnTo>
                    <a:pt x="648" y="11"/>
                  </a:lnTo>
                  <a:lnTo>
                    <a:pt x="537" y="120"/>
                  </a:lnTo>
                  <a:lnTo>
                    <a:pt x="452" y="240"/>
                  </a:lnTo>
                  <a:lnTo>
                    <a:pt x="452" y="334"/>
                  </a:lnTo>
                  <a:lnTo>
                    <a:pt x="401" y="402"/>
                  </a:lnTo>
                  <a:lnTo>
                    <a:pt x="409" y="504"/>
                  </a:lnTo>
                  <a:lnTo>
                    <a:pt x="452" y="530"/>
                  </a:lnTo>
                  <a:lnTo>
                    <a:pt x="435" y="597"/>
                  </a:lnTo>
                  <a:lnTo>
                    <a:pt x="417" y="615"/>
                  </a:lnTo>
                  <a:lnTo>
                    <a:pt x="324" y="640"/>
                  </a:lnTo>
                  <a:lnTo>
                    <a:pt x="154" y="572"/>
                  </a:lnTo>
                  <a:lnTo>
                    <a:pt x="154" y="631"/>
                  </a:lnTo>
                  <a:lnTo>
                    <a:pt x="188" y="716"/>
                  </a:lnTo>
                  <a:lnTo>
                    <a:pt x="180" y="793"/>
                  </a:lnTo>
                  <a:lnTo>
                    <a:pt x="154" y="862"/>
                  </a:lnTo>
                  <a:lnTo>
                    <a:pt x="112" y="862"/>
                  </a:lnTo>
                  <a:lnTo>
                    <a:pt x="119" y="988"/>
                  </a:lnTo>
                  <a:lnTo>
                    <a:pt x="103" y="1006"/>
                  </a:lnTo>
                  <a:lnTo>
                    <a:pt x="61" y="1006"/>
                  </a:lnTo>
                  <a:lnTo>
                    <a:pt x="43" y="972"/>
                  </a:lnTo>
                  <a:lnTo>
                    <a:pt x="25" y="972"/>
                  </a:lnTo>
                  <a:lnTo>
                    <a:pt x="0" y="106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6" name="Freeform 178"/>
            <p:cNvSpPr>
              <a:spLocks noChangeAspect="1"/>
            </p:cNvSpPr>
            <p:nvPr/>
          </p:nvSpPr>
          <p:spPr bwMode="auto">
            <a:xfrm>
              <a:off x="3323" y="2029"/>
              <a:ext cx="305" cy="384"/>
            </a:xfrm>
            <a:custGeom>
              <a:avLst/>
              <a:gdLst>
                <a:gd name="T0" fmla="*/ 2 w 461"/>
                <a:gd name="T1" fmla="*/ 127 h 604"/>
                <a:gd name="T2" fmla="*/ 47 w 461"/>
                <a:gd name="T3" fmla="*/ 147 h 604"/>
                <a:gd name="T4" fmla="*/ 37 w 461"/>
                <a:gd name="T5" fmla="*/ 183 h 604"/>
                <a:gd name="T6" fmla="*/ 42 w 461"/>
                <a:gd name="T7" fmla="*/ 203 h 604"/>
                <a:gd name="T8" fmla="*/ 83 w 461"/>
                <a:gd name="T9" fmla="*/ 209 h 604"/>
                <a:gd name="T10" fmla="*/ 99 w 461"/>
                <a:gd name="T11" fmla="*/ 233 h 604"/>
                <a:gd name="T12" fmla="*/ 110 w 461"/>
                <a:gd name="T13" fmla="*/ 242 h 604"/>
                <a:gd name="T14" fmla="*/ 129 w 461"/>
                <a:gd name="T15" fmla="*/ 240 h 604"/>
                <a:gd name="T16" fmla="*/ 128 w 461"/>
                <a:gd name="T17" fmla="*/ 228 h 604"/>
                <a:gd name="T18" fmla="*/ 171 w 461"/>
                <a:gd name="T19" fmla="*/ 215 h 604"/>
                <a:gd name="T20" fmla="*/ 193 w 461"/>
                <a:gd name="T21" fmla="*/ 215 h 604"/>
                <a:gd name="T22" fmla="*/ 189 w 461"/>
                <a:gd name="T23" fmla="*/ 202 h 604"/>
                <a:gd name="T24" fmla="*/ 173 w 461"/>
                <a:gd name="T25" fmla="*/ 174 h 604"/>
                <a:gd name="T26" fmla="*/ 159 w 461"/>
                <a:gd name="T27" fmla="*/ 128 h 604"/>
                <a:gd name="T28" fmla="*/ 173 w 461"/>
                <a:gd name="T29" fmla="*/ 88 h 604"/>
                <a:gd name="T30" fmla="*/ 161 w 461"/>
                <a:gd name="T31" fmla="*/ 62 h 604"/>
                <a:gd name="T32" fmla="*/ 135 w 461"/>
                <a:gd name="T33" fmla="*/ 67 h 604"/>
                <a:gd name="T34" fmla="*/ 109 w 461"/>
                <a:gd name="T35" fmla="*/ 67 h 604"/>
                <a:gd name="T36" fmla="*/ 89 w 461"/>
                <a:gd name="T37" fmla="*/ 49 h 604"/>
                <a:gd name="T38" fmla="*/ 71 w 461"/>
                <a:gd name="T39" fmla="*/ 37 h 604"/>
                <a:gd name="T40" fmla="*/ 50 w 461"/>
                <a:gd name="T41" fmla="*/ 38 h 604"/>
                <a:gd name="T42" fmla="*/ 48 w 461"/>
                <a:gd name="T43" fmla="*/ 27 h 604"/>
                <a:gd name="T44" fmla="*/ 54 w 461"/>
                <a:gd name="T45" fmla="*/ 21 h 604"/>
                <a:gd name="T46" fmla="*/ 56 w 461"/>
                <a:gd name="T47" fmla="*/ 13 h 604"/>
                <a:gd name="T48" fmla="*/ 40 w 461"/>
                <a:gd name="T49" fmla="*/ 8 h 604"/>
                <a:gd name="T50" fmla="*/ 26 w 461"/>
                <a:gd name="T51" fmla="*/ 0 h 604"/>
                <a:gd name="T52" fmla="*/ 19 w 461"/>
                <a:gd name="T53" fmla="*/ 7 h 604"/>
                <a:gd name="T54" fmla="*/ 12 w 461"/>
                <a:gd name="T55" fmla="*/ 16 h 604"/>
                <a:gd name="T56" fmla="*/ 17 w 461"/>
                <a:gd name="T57" fmla="*/ 21 h 604"/>
                <a:gd name="T58" fmla="*/ 46 w 461"/>
                <a:gd name="T59" fmla="*/ 38 h 604"/>
                <a:gd name="T60" fmla="*/ 41 w 461"/>
                <a:gd name="T61" fmla="*/ 51 h 604"/>
                <a:gd name="T62" fmla="*/ 32 w 461"/>
                <a:gd name="T63" fmla="*/ 83 h 604"/>
                <a:gd name="T64" fmla="*/ 0 w 461"/>
                <a:gd name="T65" fmla="*/ 114 h 6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1" h="604">
                  <a:moveTo>
                    <a:pt x="0" y="282"/>
                  </a:moveTo>
                  <a:lnTo>
                    <a:pt x="5" y="314"/>
                  </a:lnTo>
                  <a:lnTo>
                    <a:pt x="33" y="347"/>
                  </a:lnTo>
                  <a:lnTo>
                    <a:pt x="107" y="365"/>
                  </a:lnTo>
                  <a:lnTo>
                    <a:pt x="97" y="421"/>
                  </a:lnTo>
                  <a:lnTo>
                    <a:pt x="84" y="453"/>
                  </a:lnTo>
                  <a:lnTo>
                    <a:pt x="88" y="485"/>
                  </a:lnTo>
                  <a:lnTo>
                    <a:pt x="97" y="502"/>
                  </a:lnTo>
                  <a:lnTo>
                    <a:pt x="171" y="508"/>
                  </a:lnTo>
                  <a:lnTo>
                    <a:pt x="189" y="517"/>
                  </a:lnTo>
                  <a:lnTo>
                    <a:pt x="189" y="563"/>
                  </a:lnTo>
                  <a:lnTo>
                    <a:pt x="226" y="576"/>
                  </a:lnTo>
                  <a:lnTo>
                    <a:pt x="249" y="572"/>
                  </a:lnTo>
                  <a:lnTo>
                    <a:pt x="253" y="599"/>
                  </a:lnTo>
                  <a:lnTo>
                    <a:pt x="263" y="604"/>
                  </a:lnTo>
                  <a:lnTo>
                    <a:pt x="295" y="595"/>
                  </a:lnTo>
                  <a:lnTo>
                    <a:pt x="305" y="586"/>
                  </a:lnTo>
                  <a:lnTo>
                    <a:pt x="291" y="563"/>
                  </a:lnTo>
                  <a:lnTo>
                    <a:pt x="295" y="554"/>
                  </a:lnTo>
                  <a:lnTo>
                    <a:pt x="392" y="531"/>
                  </a:lnTo>
                  <a:lnTo>
                    <a:pt x="410" y="517"/>
                  </a:lnTo>
                  <a:lnTo>
                    <a:pt x="442" y="531"/>
                  </a:lnTo>
                  <a:lnTo>
                    <a:pt x="461" y="526"/>
                  </a:lnTo>
                  <a:lnTo>
                    <a:pt x="432" y="499"/>
                  </a:lnTo>
                  <a:lnTo>
                    <a:pt x="406" y="453"/>
                  </a:lnTo>
                  <a:lnTo>
                    <a:pt x="396" y="429"/>
                  </a:lnTo>
                  <a:lnTo>
                    <a:pt x="392" y="374"/>
                  </a:lnTo>
                  <a:lnTo>
                    <a:pt x="364" y="318"/>
                  </a:lnTo>
                  <a:lnTo>
                    <a:pt x="364" y="287"/>
                  </a:lnTo>
                  <a:lnTo>
                    <a:pt x="396" y="218"/>
                  </a:lnTo>
                  <a:lnTo>
                    <a:pt x="406" y="181"/>
                  </a:lnTo>
                  <a:lnTo>
                    <a:pt x="368" y="153"/>
                  </a:lnTo>
                  <a:lnTo>
                    <a:pt x="341" y="153"/>
                  </a:lnTo>
                  <a:lnTo>
                    <a:pt x="309" y="167"/>
                  </a:lnTo>
                  <a:lnTo>
                    <a:pt x="258" y="172"/>
                  </a:lnTo>
                  <a:lnTo>
                    <a:pt x="249" y="167"/>
                  </a:lnTo>
                  <a:lnTo>
                    <a:pt x="240" y="144"/>
                  </a:lnTo>
                  <a:lnTo>
                    <a:pt x="203" y="121"/>
                  </a:lnTo>
                  <a:lnTo>
                    <a:pt x="180" y="131"/>
                  </a:lnTo>
                  <a:lnTo>
                    <a:pt x="162" y="91"/>
                  </a:lnTo>
                  <a:lnTo>
                    <a:pt x="133" y="88"/>
                  </a:lnTo>
                  <a:lnTo>
                    <a:pt x="115" y="94"/>
                  </a:lnTo>
                  <a:lnTo>
                    <a:pt x="105" y="84"/>
                  </a:lnTo>
                  <a:lnTo>
                    <a:pt x="109" y="67"/>
                  </a:lnTo>
                  <a:lnTo>
                    <a:pt x="109" y="55"/>
                  </a:lnTo>
                  <a:lnTo>
                    <a:pt x="123" y="52"/>
                  </a:lnTo>
                  <a:lnTo>
                    <a:pt x="130" y="37"/>
                  </a:lnTo>
                  <a:lnTo>
                    <a:pt x="127" y="31"/>
                  </a:lnTo>
                  <a:lnTo>
                    <a:pt x="106" y="25"/>
                  </a:lnTo>
                  <a:lnTo>
                    <a:pt x="90" y="19"/>
                  </a:lnTo>
                  <a:lnTo>
                    <a:pt x="78" y="3"/>
                  </a:lnTo>
                  <a:lnTo>
                    <a:pt x="60" y="0"/>
                  </a:lnTo>
                  <a:lnTo>
                    <a:pt x="54" y="19"/>
                  </a:lnTo>
                  <a:lnTo>
                    <a:pt x="43" y="18"/>
                  </a:lnTo>
                  <a:lnTo>
                    <a:pt x="27" y="25"/>
                  </a:lnTo>
                  <a:lnTo>
                    <a:pt x="27" y="39"/>
                  </a:lnTo>
                  <a:lnTo>
                    <a:pt x="39" y="52"/>
                  </a:lnTo>
                  <a:lnTo>
                    <a:pt x="75" y="73"/>
                  </a:lnTo>
                  <a:lnTo>
                    <a:pt x="106" y="93"/>
                  </a:lnTo>
                  <a:lnTo>
                    <a:pt x="109" y="103"/>
                  </a:lnTo>
                  <a:lnTo>
                    <a:pt x="93" y="126"/>
                  </a:lnTo>
                  <a:lnTo>
                    <a:pt x="88" y="181"/>
                  </a:lnTo>
                  <a:lnTo>
                    <a:pt x="74" y="204"/>
                  </a:lnTo>
                  <a:lnTo>
                    <a:pt x="42" y="208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7" name="Freeform 179"/>
            <p:cNvSpPr>
              <a:spLocks noChangeAspect="1"/>
            </p:cNvSpPr>
            <p:nvPr/>
          </p:nvSpPr>
          <p:spPr bwMode="auto">
            <a:xfrm>
              <a:off x="2457" y="1779"/>
              <a:ext cx="326" cy="270"/>
            </a:xfrm>
            <a:custGeom>
              <a:avLst/>
              <a:gdLst>
                <a:gd name="T0" fmla="*/ 9 w 492"/>
                <a:gd name="T1" fmla="*/ 120 h 423"/>
                <a:gd name="T2" fmla="*/ 25 w 492"/>
                <a:gd name="T3" fmla="*/ 113 h 423"/>
                <a:gd name="T4" fmla="*/ 41 w 492"/>
                <a:gd name="T5" fmla="*/ 104 h 423"/>
                <a:gd name="T6" fmla="*/ 45 w 492"/>
                <a:gd name="T7" fmla="*/ 89 h 423"/>
                <a:gd name="T8" fmla="*/ 58 w 492"/>
                <a:gd name="T9" fmla="*/ 71 h 423"/>
                <a:gd name="T10" fmla="*/ 72 w 492"/>
                <a:gd name="T11" fmla="*/ 55 h 423"/>
                <a:gd name="T12" fmla="*/ 84 w 492"/>
                <a:gd name="T13" fmla="*/ 34 h 423"/>
                <a:gd name="T14" fmla="*/ 93 w 492"/>
                <a:gd name="T15" fmla="*/ 0 h 423"/>
                <a:gd name="T16" fmla="*/ 120 w 492"/>
                <a:gd name="T17" fmla="*/ 10 h 423"/>
                <a:gd name="T18" fmla="*/ 136 w 492"/>
                <a:gd name="T19" fmla="*/ 12 h 423"/>
                <a:gd name="T20" fmla="*/ 145 w 492"/>
                <a:gd name="T21" fmla="*/ 24 h 423"/>
                <a:gd name="T22" fmla="*/ 151 w 492"/>
                <a:gd name="T23" fmla="*/ 40 h 423"/>
                <a:gd name="T24" fmla="*/ 157 w 492"/>
                <a:gd name="T25" fmla="*/ 55 h 423"/>
                <a:gd name="T26" fmla="*/ 169 w 492"/>
                <a:gd name="T27" fmla="*/ 69 h 423"/>
                <a:gd name="T28" fmla="*/ 169 w 492"/>
                <a:gd name="T29" fmla="*/ 82 h 423"/>
                <a:gd name="T30" fmla="*/ 182 w 492"/>
                <a:gd name="T31" fmla="*/ 84 h 423"/>
                <a:gd name="T32" fmla="*/ 199 w 492"/>
                <a:gd name="T33" fmla="*/ 77 h 423"/>
                <a:gd name="T34" fmla="*/ 216 w 492"/>
                <a:gd name="T35" fmla="*/ 84 h 423"/>
                <a:gd name="T36" fmla="*/ 209 w 492"/>
                <a:gd name="T37" fmla="*/ 89 h 423"/>
                <a:gd name="T38" fmla="*/ 191 w 492"/>
                <a:gd name="T39" fmla="*/ 100 h 423"/>
                <a:gd name="T40" fmla="*/ 191 w 492"/>
                <a:gd name="T41" fmla="*/ 133 h 423"/>
                <a:gd name="T42" fmla="*/ 179 w 492"/>
                <a:gd name="T43" fmla="*/ 130 h 423"/>
                <a:gd name="T44" fmla="*/ 156 w 492"/>
                <a:gd name="T45" fmla="*/ 153 h 423"/>
                <a:gd name="T46" fmla="*/ 146 w 492"/>
                <a:gd name="T47" fmla="*/ 151 h 423"/>
                <a:gd name="T48" fmla="*/ 133 w 492"/>
                <a:gd name="T49" fmla="*/ 145 h 423"/>
                <a:gd name="T50" fmla="*/ 125 w 492"/>
                <a:gd name="T51" fmla="*/ 151 h 423"/>
                <a:gd name="T52" fmla="*/ 111 w 492"/>
                <a:gd name="T53" fmla="*/ 161 h 423"/>
                <a:gd name="T54" fmla="*/ 98 w 492"/>
                <a:gd name="T55" fmla="*/ 159 h 423"/>
                <a:gd name="T56" fmla="*/ 83 w 492"/>
                <a:gd name="T57" fmla="*/ 170 h 423"/>
                <a:gd name="T58" fmla="*/ 66 w 492"/>
                <a:gd name="T59" fmla="*/ 169 h 423"/>
                <a:gd name="T60" fmla="*/ 45 w 492"/>
                <a:gd name="T61" fmla="*/ 168 h 423"/>
                <a:gd name="T62" fmla="*/ 41 w 492"/>
                <a:gd name="T63" fmla="*/ 154 h 423"/>
                <a:gd name="T64" fmla="*/ 13 w 492"/>
                <a:gd name="T65" fmla="*/ 157 h 423"/>
                <a:gd name="T66" fmla="*/ 0 w 492"/>
                <a:gd name="T67" fmla="*/ 136 h 423"/>
                <a:gd name="T68" fmla="*/ 5 w 492"/>
                <a:gd name="T69" fmla="*/ 126 h 4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2" h="423">
                  <a:moveTo>
                    <a:pt x="12" y="309"/>
                  </a:moveTo>
                  <a:lnTo>
                    <a:pt x="21" y="294"/>
                  </a:lnTo>
                  <a:lnTo>
                    <a:pt x="38" y="284"/>
                  </a:lnTo>
                  <a:lnTo>
                    <a:pt x="56" y="278"/>
                  </a:lnTo>
                  <a:lnTo>
                    <a:pt x="81" y="277"/>
                  </a:lnTo>
                  <a:lnTo>
                    <a:pt x="93" y="256"/>
                  </a:lnTo>
                  <a:lnTo>
                    <a:pt x="78" y="242"/>
                  </a:lnTo>
                  <a:lnTo>
                    <a:pt x="102" y="218"/>
                  </a:lnTo>
                  <a:lnTo>
                    <a:pt x="115" y="190"/>
                  </a:lnTo>
                  <a:lnTo>
                    <a:pt x="133" y="175"/>
                  </a:lnTo>
                  <a:lnTo>
                    <a:pt x="152" y="158"/>
                  </a:lnTo>
                  <a:lnTo>
                    <a:pt x="165" y="135"/>
                  </a:lnTo>
                  <a:lnTo>
                    <a:pt x="182" y="116"/>
                  </a:lnTo>
                  <a:lnTo>
                    <a:pt x="192" y="85"/>
                  </a:lnTo>
                  <a:lnTo>
                    <a:pt x="196" y="9"/>
                  </a:lnTo>
                  <a:lnTo>
                    <a:pt x="211" y="0"/>
                  </a:lnTo>
                  <a:lnTo>
                    <a:pt x="242" y="12"/>
                  </a:lnTo>
                  <a:lnTo>
                    <a:pt x="273" y="24"/>
                  </a:lnTo>
                  <a:lnTo>
                    <a:pt x="301" y="12"/>
                  </a:lnTo>
                  <a:lnTo>
                    <a:pt x="310" y="30"/>
                  </a:lnTo>
                  <a:lnTo>
                    <a:pt x="322" y="45"/>
                  </a:lnTo>
                  <a:lnTo>
                    <a:pt x="331" y="60"/>
                  </a:lnTo>
                  <a:lnTo>
                    <a:pt x="339" y="76"/>
                  </a:lnTo>
                  <a:lnTo>
                    <a:pt x="344" y="97"/>
                  </a:lnTo>
                  <a:lnTo>
                    <a:pt x="354" y="116"/>
                  </a:lnTo>
                  <a:lnTo>
                    <a:pt x="358" y="135"/>
                  </a:lnTo>
                  <a:lnTo>
                    <a:pt x="372" y="151"/>
                  </a:lnTo>
                  <a:lnTo>
                    <a:pt x="385" y="169"/>
                  </a:lnTo>
                  <a:lnTo>
                    <a:pt x="396" y="180"/>
                  </a:lnTo>
                  <a:lnTo>
                    <a:pt x="385" y="201"/>
                  </a:lnTo>
                  <a:lnTo>
                    <a:pt x="393" y="213"/>
                  </a:lnTo>
                  <a:lnTo>
                    <a:pt x="415" y="206"/>
                  </a:lnTo>
                  <a:lnTo>
                    <a:pt x="432" y="201"/>
                  </a:lnTo>
                  <a:lnTo>
                    <a:pt x="453" y="190"/>
                  </a:lnTo>
                  <a:lnTo>
                    <a:pt x="471" y="196"/>
                  </a:lnTo>
                  <a:lnTo>
                    <a:pt x="492" y="205"/>
                  </a:lnTo>
                  <a:lnTo>
                    <a:pt x="484" y="211"/>
                  </a:lnTo>
                  <a:lnTo>
                    <a:pt x="475" y="220"/>
                  </a:lnTo>
                  <a:lnTo>
                    <a:pt x="462" y="220"/>
                  </a:lnTo>
                  <a:lnTo>
                    <a:pt x="436" y="244"/>
                  </a:lnTo>
                  <a:lnTo>
                    <a:pt x="434" y="310"/>
                  </a:lnTo>
                  <a:lnTo>
                    <a:pt x="434" y="326"/>
                  </a:lnTo>
                  <a:lnTo>
                    <a:pt x="427" y="322"/>
                  </a:lnTo>
                  <a:lnTo>
                    <a:pt x="408" y="320"/>
                  </a:lnTo>
                  <a:lnTo>
                    <a:pt x="387" y="341"/>
                  </a:lnTo>
                  <a:lnTo>
                    <a:pt x="356" y="376"/>
                  </a:lnTo>
                  <a:lnTo>
                    <a:pt x="351" y="386"/>
                  </a:lnTo>
                  <a:lnTo>
                    <a:pt x="333" y="370"/>
                  </a:lnTo>
                  <a:lnTo>
                    <a:pt x="318" y="357"/>
                  </a:lnTo>
                  <a:lnTo>
                    <a:pt x="304" y="355"/>
                  </a:lnTo>
                  <a:lnTo>
                    <a:pt x="294" y="363"/>
                  </a:lnTo>
                  <a:lnTo>
                    <a:pt x="283" y="370"/>
                  </a:lnTo>
                  <a:lnTo>
                    <a:pt x="278" y="386"/>
                  </a:lnTo>
                  <a:lnTo>
                    <a:pt x="254" y="395"/>
                  </a:lnTo>
                  <a:lnTo>
                    <a:pt x="228" y="400"/>
                  </a:lnTo>
                  <a:lnTo>
                    <a:pt x="223" y="390"/>
                  </a:lnTo>
                  <a:lnTo>
                    <a:pt x="197" y="397"/>
                  </a:lnTo>
                  <a:lnTo>
                    <a:pt x="190" y="417"/>
                  </a:lnTo>
                  <a:lnTo>
                    <a:pt x="175" y="419"/>
                  </a:lnTo>
                  <a:lnTo>
                    <a:pt x="150" y="414"/>
                  </a:lnTo>
                  <a:lnTo>
                    <a:pt x="114" y="423"/>
                  </a:lnTo>
                  <a:lnTo>
                    <a:pt x="102" y="412"/>
                  </a:lnTo>
                  <a:lnTo>
                    <a:pt x="102" y="381"/>
                  </a:lnTo>
                  <a:lnTo>
                    <a:pt x="93" y="377"/>
                  </a:lnTo>
                  <a:lnTo>
                    <a:pt x="65" y="385"/>
                  </a:lnTo>
                  <a:lnTo>
                    <a:pt x="30" y="385"/>
                  </a:lnTo>
                  <a:lnTo>
                    <a:pt x="5" y="362"/>
                  </a:lnTo>
                  <a:lnTo>
                    <a:pt x="0" y="333"/>
                  </a:lnTo>
                  <a:lnTo>
                    <a:pt x="3" y="326"/>
                  </a:lnTo>
                  <a:lnTo>
                    <a:pt x="12" y="30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8" name="Freeform 180"/>
            <p:cNvSpPr>
              <a:spLocks/>
            </p:cNvSpPr>
            <p:nvPr/>
          </p:nvSpPr>
          <p:spPr bwMode="auto">
            <a:xfrm>
              <a:off x="4393" y="2036"/>
              <a:ext cx="113" cy="73"/>
            </a:xfrm>
            <a:custGeom>
              <a:avLst/>
              <a:gdLst>
                <a:gd name="T0" fmla="*/ 0 w 296"/>
                <a:gd name="T1" fmla="*/ 7 h 203"/>
                <a:gd name="T2" fmla="*/ 0 w 296"/>
                <a:gd name="T3" fmla="*/ 10 h 203"/>
                <a:gd name="T4" fmla="*/ 4 w 296"/>
                <a:gd name="T5" fmla="*/ 16 h 203"/>
                <a:gd name="T6" fmla="*/ 15 w 296"/>
                <a:gd name="T7" fmla="*/ 15 h 203"/>
                <a:gd name="T8" fmla="*/ 22 w 296"/>
                <a:gd name="T9" fmla="*/ 17 h 203"/>
                <a:gd name="T10" fmla="*/ 34 w 296"/>
                <a:gd name="T11" fmla="*/ 25 h 203"/>
                <a:gd name="T12" fmla="*/ 41 w 296"/>
                <a:gd name="T13" fmla="*/ 26 h 203"/>
                <a:gd name="T14" fmla="*/ 42 w 296"/>
                <a:gd name="T15" fmla="*/ 25 h 203"/>
                <a:gd name="T16" fmla="*/ 41 w 296"/>
                <a:gd name="T17" fmla="*/ 21 h 203"/>
                <a:gd name="T18" fmla="*/ 43 w 296"/>
                <a:gd name="T19" fmla="*/ 18 h 203"/>
                <a:gd name="T20" fmla="*/ 37 w 296"/>
                <a:gd name="T21" fmla="*/ 9 h 203"/>
                <a:gd name="T22" fmla="*/ 30 w 296"/>
                <a:gd name="T23" fmla="*/ 7 h 203"/>
                <a:gd name="T24" fmla="*/ 30 w 296"/>
                <a:gd name="T25" fmla="*/ 0 h 203"/>
                <a:gd name="T26" fmla="*/ 26 w 296"/>
                <a:gd name="T27" fmla="*/ 0 h 203"/>
                <a:gd name="T28" fmla="*/ 25 w 296"/>
                <a:gd name="T29" fmla="*/ 4 h 203"/>
                <a:gd name="T30" fmla="*/ 23 w 296"/>
                <a:gd name="T31" fmla="*/ 4 h 203"/>
                <a:gd name="T32" fmla="*/ 19 w 296"/>
                <a:gd name="T33" fmla="*/ 0 h 203"/>
                <a:gd name="T34" fmla="*/ 17 w 296"/>
                <a:gd name="T35" fmla="*/ 2 h 203"/>
                <a:gd name="T36" fmla="*/ 12 w 296"/>
                <a:gd name="T37" fmla="*/ 1 h 203"/>
                <a:gd name="T38" fmla="*/ 7 w 296"/>
                <a:gd name="T39" fmla="*/ 4 h 203"/>
                <a:gd name="T40" fmla="*/ 1 w 296"/>
                <a:gd name="T41" fmla="*/ 5 h 203"/>
                <a:gd name="T42" fmla="*/ 0 w 296"/>
                <a:gd name="T43" fmla="*/ 7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6" h="203">
                  <a:moveTo>
                    <a:pt x="0" y="57"/>
                  </a:moveTo>
                  <a:lnTo>
                    <a:pt x="0" y="82"/>
                  </a:lnTo>
                  <a:lnTo>
                    <a:pt x="26" y="123"/>
                  </a:lnTo>
                  <a:lnTo>
                    <a:pt x="100" y="113"/>
                  </a:lnTo>
                  <a:lnTo>
                    <a:pt x="149" y="130"/>
                  </a:lnTo>
                  <a:lnTo>
                    <a:pt x="230" y="196"/>
                  </a:lnTo>
                  <a:lnTo>
                    <a:pt x="279" y="203"/>
                  </a:lnTo>
                  <a:lnTo>
                    <a:pt x="286" y="196"/>
                  </a:lnTo>
                  <a:lnTo>
                    <a:pt x="279" y="163"/>
                  </a:lnTo>
                  <a:lnTo>
                    <a:pt x="296" y="139"/>
                  </a:lnTo>
                  <a:lnTo>
                    <a:pt x="255" y="73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180" y="0"/>
                  </a:lnTo>
                  <a:lnTo>
                    <a:pt x="173" y="31"/>
                  </a:lnTo>
                  <a:lnTo>
                    <a:pt x="156" y="31"/>
                  </a:lnTo>
                  <a:lnTo>
                    <a:pt x="132" y="0"/>
                  </a:lnTo>
                  <a:lnTo>
                    <a:pt x="116" y="18"/>
                  </a:lnTo>
                  <a:lnTo>
                    <a:pt x="83" y="9"/>
                  </a:lnTo>
                  <a:lnTo>
                    <a:pt x="50" y="31"/>
                  </a:lnTo>
                  <a:lnTo>
                    <a:pt x="8" y="42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69" name="Freeform 181"/>
            <p:cNvSpPr>
              <a:spLocks/>
            </p:cNvSpPr>
            <p:nvPr/>
          </p:nvSpPr>
          <p:spPr bwMode="auto">
            <a:xfrm>
              <a:off x="4393" y="2036"/>
              <a:ext cx="113" cy="73"/>
            </a:xfrm>
            <a:custGeom>
              <a:avLst/>
              <a:gdLst>
                <a:gd name="T0" fmla="*/ 0 w 296"/>
                <a:gd name="T1" fmla="*/ 7 h 203"/>
                <a:gd name="T2" fmla="*/ 0 w 296"/>
                <a:gd name="T3" fmla="*/ 10 h 203"/>
                <a:gd name="T4" fmla="*/ 4 w 296"/>
                <a:gd name="T5" fmla="*/ 16 h 203"/>
                <a:gd name="T6" fmla="*/ 15 w 296"/>
                <a:gd name="T7" fmla="*/ 15 h 203"/>
                <a:gd name="T8" fmla="*/ 22 w 296"/>
                <a:gd name="T9" fmla="*/ 17 h 203"/>
                <a:gd name="T10" fmla="*/ 34 w 296"/>
                <a:gd name="T11" fmla="*/ 25 h 203"/>
                <a:gd name="T12" fmla="*/ 41 w 296"/>
                <a:gd name="T13" fmla="*/ 26 h 203"/>
                <a:gd name="T14" fmla="*/ 42 w 296"/>
                <a:gd name="T15" fmla="*/ 25 h 203"/>
                <a:gd name="T16" fmla="*/ 41 w 296"/>
                <a:gd name="T17" fmla="*/ 21 h 203"/>
                <a:gd name="T18" fmla="*/ 43 w 296"/>
                <a:gd name="T19" fmla="*/ 18 h 203"/>
                <a:gd name="T20" fmla="*/ 37 w 296"/>
                <a:gd name="T21" fmla="*/ 9 h 203"/>
                <a:gd name="T22" fmla="*/ 30 w 296"/>
                <a:gd name="T23" fmla="*/ 7 h 203"/>
                <a:gd name="T24" fmla="*/ 30 w 296"/>
                <a:gd name="T25" fmla="*/ 0 h 203"/>
                <a:gd name="T26" fmla="*/ 26 w 296"/>
                <a:gd name="T27" fmla="*/ 0 h 203"/>
                <a:gd name="T28" fmla="*/ 25 w 296"/>
                <a:gd name="T29" fmla="*/ 4 h 203"/>
                <a:gd name="T30" fmla="*/ 23 w 296"/>
                <a:gd name="T31" fmla="*/ 4 h 203"/>
                <a:gd name="T32" fmla="*/ 19 w 296"/>
                <a:gd name="T33" fmla="*/ 0 h 203"/>
                <a:gd name="T34" fmla="*/ 17 w 296"/>
                <a:gd name="T35" fmla="*/ 2 h 203"/>
                <a:gd name="T36" fmla="*/ 12 w 296"/>
                <a:gd name="T37" fmla="*/ 1 h 203"/>
                <a:gd name="T38" fmla="*/ 7 w 296"/>
                <a:gd name="T39" fmla="*/ 4 h 203"/>
                <a:gd name="T40" fmla="*/ 1 w 296"/>
                <a:gd name="T41" fmla="*/ 5 h 203"/>
                <a:gd name="T42" fmla="*/ 0 w 296"/>
                <a:gd name="T43" fmla="*/ 7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6" h="203">
                  <a:moveTo>
                    <a:pt x="0" y="57"/>
                  </a:moveTo>
                  <a:lnTo>
                    <a:pt x="0" y="82"/>
                  </a:lnTo>
                  <a:lnTo>
                    <a:pt x="26" y="123"/>
                  </a:lnTo>
                  <a:lnTo>
                    <a:pt x="100" y="113"/>
                  </a:lnTo>
                  <a:lnTo>
                    <a:pt x="149" y="130"/>
                  </a:lnTo>
                  <a:lnTo>
                    <a:pt x="230" y="196"/>
                  </a:lnTo>
                  <a:lnTo>
                    <a:pt x="279" y="203"/>
                  </a:lnTo>
                  <a:lnTo>
                    <a:pt x="286" y="196"/>
                  </a:lnTo>
                  <a:lnTo>
                    <a:pt x="279" y="163"/>
                  </a:lnTo>
                  <a:lnTo>
                    <a:pt x="296" y="139"/>
                  </a:lnTo>
                  <a:lnTo>
                    <a:pt x="255" y="73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180" y="0"/>
                  </a:lnTo>
                  <a:lnTo>
                    <a:pt x="173" y="31"/>
                  </a:lnTo>
                  <a:lnTo>
                    <a:pt x="156" y="31"/>
                  </a:lnTo>
                  <a:lnTo>
                    <a:pt x="132" y="0"/>
                  </a:lnTo>
                  <a:lnTo>
                    <a:pt x="116" y="18"/>
                  </a:lnTo>
                  <a:lnTo>
                    <a:pt x="83" y="9"/>
                  </a:lnTo>
                  <a:lnTo>
                    <a:pt x="50" y="31"/>
                  </a:lnTo>
                  <a:lnTo>
                    <a:pt x="8" y="42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17470" name="Group 182"/>
            <p:cNvGrpSpPr>
              <a:grpSpLocks/>
            </p:cNvGrpSpPr>
            <p:nvPr/>
          </p:nvGrpSpPr>
          <p:grpSpPr bwMode="auto">
            <a:xfrm>
              <a:off x="994" y="3205"/>
              <a:ext cx="933" cy="275"/>
              <a:chOff x="994" y="3205"/>
              <a:chExt cx="933" cy="275"/>
            </a:xfrm>
            <a:grpFill/>
          </p:grpSpPr>
          <p:sp>
            <p:nvSpPr>
              <p:cNvPr id="17517" name="Freeform 183"/>
              <p:cNvSpPr>
                <a:spLocks/>
              </p:cNvSpPr>
              <p:nvPr/>
            </p:nvSpPr>
            <p:spPr bwMode="auto">
              <a:xfrm>
                <a:off x="1823" y="3305"/>
                <a:ext cx="104" cy="100"/>
              </a:xfrm>
              <a:custGeom>
                <a:avLst/>
                <a:gdLst>
                  <a:gd name="T0" fmla="*/ 0 w 275"/>
                  <a:gd name="T1" fmla="*/ 35 h 275"/>
                  <a:gd name="T2" fmla="*/ 2 w 275"/>
                  <a:gd name="T3" fmla="*/ 36 h 275"/>
                  <a:gd name="T4" fmla="*/ 8 w 275"/>
                  <a:gd name="T5" fmla="*/ 36 h 275"/>
                  <a:gd name="T6" fmla="*/ 11 w 275"/>
                  <a:gd name="T7" fmla="*/ 33 h 275"/>
                  <a:gd name="T8" fmla="*/ 30 w 275"/>
                  <a:gd name="T9" fmla="*/ 25 h 275"/>
                  <a:gd name="T10" fmla="*/ 37 w 275"/>
                  <a:gd name="T11" fmla="*/ 20 h 275"/>
                  <a:gd name="T12" fmla="*/ 39 w 275"/>
                  <a:gd name="T13" fmla="*/ 5 h 275"/>
                  <a:gd name="T14" fmla="*/ 38 w 275"/>
                  <a:gd name="T15" fmla="*/ 1 h 275"/>
                  <a:gd name="T16" fmla="*/ 37 w 275"/>
                  <a:gd name="T17" fmla="*/ 0 h 275"/>
                  <a:gd name="T18" fmla="*/ 34 w 275"/>
                  <a:gd name="T19" fmla="*/ 1 h 275"/>
                  <a:gd name="T20" fmla="*/ 30 w 275"/>
                  <a:gd name="T21" fmla="*/ 9 h 275"/>
                  <a:gd name="T22" fmla="*/ 28 w 275"/>
                  <a:gd name="T23" fmla="*/ 9 h 275"/>
                  <a:gd name="T24" fmla="*/ 17 w 275"/>
                  <a:gd name="T25" fmla="*/ 11 h 275"/>
                  <a:gd name="T26" fmla="*/ 8 w 275"/>
                  <a:gd name="T27" fmla="*/ 14 h 275"/>
                  <a:gd name="T28" fmla="*/ 2 w 275"/>
                  <a:gd name="T29" fmla="*/ 29 h 275"/>
                  <a:gd name="T30" fmla="*/ 0 w 275"/>
                  <a:gd name="T31" fmla="*/ 35 h 2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5" h="275">
                    <a:moveTo>
                      <a:pt x="0" y="268"/>
                    </a:moveTo>
                    <a:lnTo>
                      <a:pt x="10" y="275"/>
                    </a:lnTo>
                    <a:lnTo>
                      <a:pt x="52" y="275"/>
                    </a:lnTo>
                    <a:lnTo>
                      <a:pt x="76" y="253"/>
                    </a:lnTo>
                    <a:lnTo>
                      <a:pt x="208" y="187"/>
                    </a:lnTo>
                    <a:lnTo>
                      <a:pt x="258" y="154"/>
                    </a:lnTo>
                    <a:lnTo>
                      <a:pt x="275" y="39"/>
                    </a:lnTo>
                    <a:lnTo>
                      <a:pt x="267" y="7"/>
                    </a:lnTo>
                    <a:lnTo>
                      <a:pt x="258" y="0"/>
                    </a:lnTo>
                    <a:lnTo>
                      <a:pt x="241" y="7"/>
                    </a:lnTo>
                    <a:lnTo>
                      <a:pt x="208" y="65"/>
                    </a:lnTo>
                    <a:lnTo>
                      <a:pt x="192" y="72"/>
                    </a:lnTo>
                    <a:lnTo>
                      <a:pt x="118" y="79"/>
                    </a:lnTo>
                    <a:lnTo>
                      <a:pt x="59" y="105"/>
                    </a:lnTo>
                    <a:lnTo>
                      <a:pt x="10" y="220"/>
                    </a:lnTo>
                    <a:lnTo>
                      <a:pt x="0" y="26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518" name="Freeform 184"/>
              <p:cNvSpPr>
                <a:spLocks/>
              </p:cNvSpPr>
              <p:nvPr/>
            </p:nvSpPr>
            <p:spPr bwMode="auto">
              <a:xfrm>
                <a:off x="1632" y="3247"/>
                <a:ext cx="160" cy="187"/>
              </a:xfrm>
              <a:custGeom>
                <a:avLst/>
                <a:gdLst>
                  <a:gd name="T0" fmla="*/ 0 w 420"/>
                  <a:gd name="T1" fmla="*/ 63 h 513"/>
                  <a:gd name="T2" fmla="*/ 3 w 420"/>
                  <a:gd name="T3" fmla="*/ 65 h 513"/>
                  <a:gd name="T4" fmla="*/ 10 w 420"/>
                  <a:gd name="T5" fmla="*/ 65 h 513"/>
                  <a:gd name="T6" fmla="*/ 16 w 420"/>
                  <a:gd name="T7" fmla="*/ 68 h 513"/>
                  <a:gd name="T8" fmla="*/ 22 w 420"/>
                  <a:gd name="T9" fmla="*/ 65 h 513"/>
                  <a:gd name="T10" fmla="*/ 27 w 420"/>
                  <a:gd name="T11" fmla="*/ 56 h 513"/>
                  <a:gd name="T12" fmla="*/ 48 w 420"/>
                  <a:gd name="T13" fmla="*/ 54 h 513"/>
                  <a:gd name="T14" fmla="*/ 51 w 420"/>
                  <a:gd name="T15" fmla="*/ 52 h 513"/>
                  <a:gd name="T16" fmla="*/ 57 w 420"/>
                  <a:gd name="T17" fmla="*/ 39 h 513"/>
                  <a:gd name="T18" fmla="*/ 61 w 420"/>
                  <a:gd name="T19" fmla="*/ 14 h 513"/>
                  <a:gd name="T20" fmla="*/ 61 w 420"/>
                  <a:gd name="T21" fmla="*/ 2 h 513"/>
                  <a:gd name="T22" fmla="*/ 60 w 420"/>
                  <a:gd name="T23" fmla="*/ 1 h 513"/>
                  <a:gd name="T24" fmla="*/ 51 w 420"/>
                  <a:gd name="T25" fmla="*/ 0 h 513"/>
                  <a:gd name="T26" fmla="*/ 45 w 420"/>
                  <a:gd name="T27" fmla="*/ 4 h 513"/>
                  <a:gd name="T28" fmla="*/ 27 w 420"/>
                  <a:gd name="T29" fmla="*/ 39 h 513"/>
                  <a:gd name="T30" fmla="*/ 25 w 420"/>
                  <a:gd name="T31" fmla="*/ 51 h 513"/>
                  <a:gd name="T32" fmla="*/ 18 w 420"/>
                  <a:gd name="T33" fmla="*/ 57 h 513"/>
                  <a:gd name="T34" fmla="*/ 13 w 420"/>
                  <a:gd name="T35" fmla="*/ 60 h 513"/>
                  <a:gd name="T36" fmla="*/ 5 w 420"/>
                  <a:gd name="T37" fmla="*/ 60 h 513"/>
                  <a:gd name="T38" fmla="*/ 0 w 420"/>
                  <a:gd name="T39" fmla="*/ 63 h 5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513">
                    <a:moveTo>
                      <a:pt x="0" y="473"/>
                    </a:moveTo>
                    <a:lnTo>
                      <a:pt x="18" y="488"/>
                    </a:lnTo>
                    <a:lnTo>
                      <a:pt x="66" y="488"/>
                    </a:lnTo>
                    <a:lnTo>
                      <a:pt x="108" y="513"/>
                    </a:lnTo>
                    <a:lnTo>
                      <a:pt x="149" y="488"/>
                    </a:lnTo>
                    <a:lnTo>
                      <a:pt x="189" y="421"/>
                    </a:lnTo>
                    <a:lnTo>
                      <a:pt x="330" y="407"/>
                    </a:lnTo>
                    <a:lnTo>
                      <a:pt x="354" y="390"/>
                    </a:lnTo>
                    <a:lnTo>
                      <a:pt x="394" y="291"/>
                    </a:lnTo>
                    <a:lnTo>
                      <a:pt x="420" y="105"/>
                    </a:lnTo>
                    <a:lnTo>
                      <a:pt x="420" y="15"/>
                    </a:lnTo>
                    <a:lnTo>
                      <a:pt x="411" y="7"/>
                    </a:lnTo>
                    <a:lnTo>
                      <a:pt x="354" y="0"/>
                    </a:lnTo>
                    <a:lnTo>
                      <a:pt x="312" y="31"/>
                    </a:lnTo>
                    <a:lnTo>
                      <a:pt x="189" y="291"/>
                    </a:lnTo>
                    <a:lnTo>
                      <a:pt x="174" y="381"/>
                    </a:lnTo>
                    <a:lnTo>
                      <a:pt x="123" y="431"/>
                    </a:lnTo>
                    <a:lnTo>
                      <a:pt x="92" y="449"/>
                    </a:lnTo>
                    <a:lnTo>
                      <a:pt x="33" y="449"/>
                    </a:lnTo>
                    <a:lnTo>
                      <a:pt x="0" y="47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519" name="Freeform 185"/>
              <p:cNvSpPr>
                <a:spLocks/>
              </p:cNvSpPr>
              <p:nvPr/>
            </p:nvSpPr>
            <p:spPr bwMode="auto">
              <a:xfrm>
                <a:off x="1424" y="3363"/>
                <a:ext cx="109" cy="117"/>
              </a:xfrm>
              <a:custGeom>
                <a:avLst/>
                <a:gdLst>
                  <a:gd name="T0" fmla="*/ 0 w 287"/>
                  <a:gd name="T1" fmla="*/ 19 h 319"/>
                  <a:gd name="T2" fmla="*/ 1 w 287"/>
                  <a:gd name="T3" fmla="*/ 24 h 319"/>
                  <a:gd name="T4" fmla="*/ 12 w 287"/>
                  <a:gd name="T5" fmla="*/ 39 h 319"/>
                  <a:gd name="T6" fmla="*/ 24 w 287"/>
                  <a:gd name="T7" fmla="*/ 43 h 319"/>
                  <a:gd name="T8" fmla="*/ 28 w 287"/>
                  <a:gd name="T9" fmla="*/ 39 h 319"/>
                  <a:gd name="T10" fmla="*/ 37 w 287"/>
                  <a:gd name="T11" fmla="*/ 37 h 319"/>
                  <a:gd name="T12" fmla="*/ 41 w 287"/>
                  <a:gd name="T13" fmla="*/ 31 h 319"/>
                  <a:gd name="T14" fmla="*/ 39 w 287"/>
                  <a:gd name="T15" fmla="*/ 0 h 319"/>
                  <a:gd name="T16" fmla="*/ 35 w 287"/>
                  <a:gd name="T17" fmla="*/ 0 h 319"/>
                  <a:gd name="T18" fmla="*/ 33 w 287"/>
                  <a:gd name="T19" fmla="*/ 4 h 319"/>
                  <a:gd name="T20" fmla="*/ 20 w 287"/>
                  <a:gd name="T21" fmla="*/ 4 h 319"/>
                  <a:gd name="T22" fmla="*/ 14 w 287"/>
                  <a:gd name="T23" fmla="*/ 1 h 319"/>
                  <a:gd name="T24" fmla="*/ 9 w 287"/>
                  <a:gd name="T25" fmla="*/ 12 h 319"/>
                  <a:gd name="T26" fmla="*/ 0 w 287"/>
                  <a:gd name="T27" fmla="*/ 19 h 3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7" h="319">
                    <a:moveTo>
                      <a:pt x="0" y="138"/>
                    </a:moveTo>
                    <a:lnTo>
                      <a:pt x="8" y="180"/>
                    </a:lnTo>
                    <a:lnTo>
                      <a:pt x="81" y="286"/>
                    </a:lnTo>
                    <a:lnTo>
                      <a:pt x="164" y="319"/>
                    </a:lnTo>
                    <a:lnTo>
                      <a:pt x="196" y="286"/>
                    </a:lnTo>
                    <a:lnTo>
                      <a:pt x="255" y="277"/>
                    </a:lnTo>
                    <a:lnTo>
                      <a:pt x="287" y="228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9" y="33"/>
                    </a:lnTo>
                    <a:lnTo>
                      <a:pt x="138" y="33"/>
                    </a:lnTo>
                    <a:lnTo>
                      <a:pt x="98" y="7"/>
                    </a:lnTo>
                    <a:lnTo>
                      <a:pt x="66" y="8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520" name="Freeform 186"/>
              <p:cNvSpPr>
                <a:spLocks/>
              </p:cNvSpPr>
              <p:nvPr/>
            </p:nvSpPr>
            <p:spPr bwMode="auto">
              <a:xfrm>
                <a:off x="1215" y="3205"/>
                <a:ext cx="186" cy="150"/>
              </a:xfrm>
              <a:custGeom>
                <a:avLst/>
                <a:gdLst>
                  <a:gd name="T0" fmla="*/ 0 w 491"/>
                  <a:gd name="T1" fmla="*/ 23 h 415"/>
                  <a:gd name="T2" fmla="*/ 0 w 491"/>
                  <a:gd name="T3" fmla="*/ 21 h 415"/>
                  <a:gd name="T4" fmla="*/ 6 w 491"/>
                  <a:gd name="T5" fmla="*/ 19 h 415"/>
                  <a:gd name="T6" fmla="*/ 23 w 491"/>
                  <a:gd name="T7" fmla="*/ 17 h 415"/>
                  <a:gd name="T8" fmla="*/ 34 w 491"/>
                  <a:gd name="T9" fmla="*/ 17 h 415"/>
                  <a:gd name="T10" fmla="*/ 40 w 491"/>
                  <a:gd name="T11" fmla="*/ 15 h 415"/>
                  <a:gd name="T12" fmla="*/ 46 w 491"/>
                  <a:gd name="T13" fmla="*/ 5 h 415"/>
                  <a:gd name="T14" fmla="*/ 52 w 491"/>
                  <a:gd name="T15" fmla="*/ 3 h 415"/>
                  <a:gd name="T16" fmla="*/ 68 w 491"/>
                  <a:gd name="T17" fmla="*/ 0 h 415"/>
                  <a:gd name="T18" fmla="*/ 70 w 491"/>
                  <a:gd name="T19" fmla="*/ 2 h 415"/>
                  <a:gd name="T20" fmla="*/ 70 w 491"/>
                  <a:gd name="T21" fmla="*/ 8 h 415"/>
                  <a:gd name="T22" fmla="*/ 63 w 491"/>
                  <a:gd name="T23" fmla="*/ 9 h 415"/>
                  <a:gd name="T24" fmla="*/ 53 w 491"/>
                  <a:gd name="T25" fmla="*/ 17 h 415"/>
                  <a:gd name="T26" fmla="*/ 49 w 491"/>
                  <a:gd name="T27" fmla="*/ 29 h 415"/>
                  <a:gd name="T28" fmla="*/ 36 w 491"/>
                  <a:gd name="T29" fmla="*/ 51 h 415"/>
                  <a:gd name="T30" fmla="*/ 19 w 491"/>
                  <a:gd name="T31" fmla="*/ 54 h 415"/>
                  <a:gd name="T32" fmla="*/ 15 w 491"/>
                  <a:gd name="T33" fmla="*/ 44 h 415"/>
                  <a:gd name="T34" fmla="*/ 9 w 491"/>
                  <a:gd name="T35" fmla="*/ 39 h 415"/>
                  <a:gd name="T36" fmla="*/ 6 w 491"/>
                  <a:gd name="T37" fmla="*/ 30 h 415"/>
                  <a:gd name="T38" fmla="*/ 0 w 491"/>
                  <a:gd name="T39" fmla="*/ 23 h 4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91" h="415">
                    <a:moveTo>
                      <a:pt x="0" y="179"/>
                    </a:moveTo>
                    <a:lnTo>
                      <a:pt x="0" y="163"/>
                    </a:lnTo>
                    <a:lnTo>
                      <a:pt x="40" y="146"/>
                    </a:lnTo>
                    <a:lnTo>
                      <a:pt x="163" y="130"/>
                    </a:lnTo>
                    <a:lnTo>
                      <a:pt x="237" y="130"/>
                    </a:lnTo>
                    <a:lnTo>
                      <a:pt x="277" y="115"/>
                    </a:lnTo>
                    <a:lnTo>
                      <a:pt x="319" y="40"/>
                    </a:lnTo>
                    <a:lnTo>
                      <a:pt x="359" y="25"/>
                    </a:lnTo>
                    <a:lnTo>
                      <a:pt x="475" y="0"/>
                    </a:lnTo>
                    <a:lnTo>
                      <a:pt x="491" y="16"/>
                    </a:lnTo>
                    <a:lnTo>
                      <a:pt x="491" y="58"/>
                    </a:lnTo>
                    <a:lnTo>
                      <a:pt x="440" y="73"/>
                    </a:lnTo>
                    <a:lnTo>
                      <a:pt x="369" y="130"/>
                    </a:lnTo>
                    <a:lnTo>
                      <a:pt x="343" y="221"/>
                    </a:lnTo>
                    <a:lnTo>
                      <a:pt x="253" y="390"/>
                    </a:lnTo>
                    <a:lnTo>
                      <a:pt x="130" y="415"/>
                    </a:lnTo>
                    <a:lnTo>
                      <a:pt x="106" y="340"/>
                    </a:lnTo>
                    <a:lnTo>
                      <a:pt x="64" y="300"/>
                    </a:lnTo>
                    <a:lnTo>
                      <a:pt x="40" y="22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521" name="Freeform 187"/>
              <p:cNvSpPr>
                <a:spLocks/>
              </p:cNvSpPr>
              <p:nvPr/>
            </p:nvSpPr>
            <p:spPr bwMode="auto">
              <a:xfrm>
                <a:off x="1155" y="3287"/>
                <a:ext cx="60" cy="53"/>
              </a:xfrm>
              <a:custGeom>
                <a:avLst/>
                <a:gdLst>
                  <a:gd name="T0" fmla="*/ 0 w 158"/>
                  <a:gd name="T1" fmla="*/ 7 h 146"/>
                  <a:gd name="T2" fmla="*/ 1 w 158"/>
                  <a:gd name="T3" fmla="*/ 15 h 146"/>
                  <a:gd name="T4" fmla="*/ 6 w 158"/>
                  <a:gd name="T5" fmla="*/ 19 h 146"/>
                  <a:gd name="T6" fmla="*/ 12 w 158"/>
                  <a:gd name="T7" fmla="*/ 19 h 146"/>
                  <a:gd name="T8" fmla="*/ 20 w 158"/>
                  <a:gd name="T9" fmla="*/ 14 h 146"/>
                  <a:gd name="T10" fmla="*/ 23 w 158"/>
                  <a:gd name="T11" fmla="*/ 11 h 146"/>
                  <a:gd name="T12" fmla="*/ 11 w 158"/>
                  <a:gd name="T13" fmla="*/ 0 h 146"/>
                  <a:gd name="T14" fmla="*/ 5 w 158"/>
                  <a:gd name="T15" fmla="*/ 2 h 146"/>
                  <a:gd name="T16" fmla="*/ 0 w 158"/>
                  <a:gd name="T17" fmla="*/ 7 h 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8" h="146">
                    <a:moveTo>
                      <a:pt x="0" y="56"/>
                    </a:moveTo>
                    <a:lnTo>
                      <a:pt x="9" y="113"/>
                    </a:lnTo>
                    <a:lnTo>
                      <a:pt x="42" y="146"/>
                    </a:lnTo>
                    <a:lnTo>
                      <a:pt x="83" y="146"/>
                    </a:lnTo>
                    <a:lnTo>
                      <a:pt x="140" y="106"/>
                    </a:lnTo>
                    <a:lnTo>
                      <a:pt x="158" y="82"/>
                    </a:lnTo>
                    <a:lnTo>
                      <a:pt x="76" y="0"/>
                    </a:lnTo>
                    <a:lnTo>
                      <a:pt x="35" y="1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522" name="Freeform 188"/>
              <p:cNvSpPr>
                <a:spLocks/>
              </p:cNvSpPr>
              <p:nvPr/>
            </p:nvSpPr>
            <p:spPr bwMode="auto">
              <a:xfrm>
                <a:off x="1073" y="3434"/>
                <a:ext cx="71" cy="45"/>
              </a:xfrm>
              <a:custGeom>
                <a:avLst/>
                <a:gdLst>
                  <a:gd name="T0" fmla="*/ 0 w 189"/>
                  <a:gd name="T1" fmla="*/ 6 h 123"/>
                  <a:gd name="T2" fmla="*/ 4 w 189"/>
                  <a:gd name="T3" fmla="*/ 4 h 123"/>
                  <a:gd name="T4" fmla="*/ 10 w 189"/>
                  <a:gd name="T5" fmla="*/ 8 h 123"/>
                  <a:gd name="T6" fmla="*/ 14 w 189"/>
                  <a:gd name="T7" fmla="*/ 8 h 123"/>
                  <a:gd name="T8" fmla="*/ 24 w 189"/>
                  <a:gd name="T9" fmla="*/ 0 h 123"/>
                  <a:gd name="T10" fmla="*/ 27 w 189"/>
                  <a:gd name="T11" fmla="*/ 0 h 123"/>
                  <a:gd name="T12" fmla="*/ 16 w 189"/>
                  <a:gd name="T13" fmla="*/ 16 h 123"/>
                  <a:gd name="T14" fmla="*/ 10 w 189"/>
                  <a:gd name="T15" fmla="*/ 13 h 123"/>
                  <a:gd name="T16" fmla="*/ 5 w 189"/>
                  <a:gd name="T17" fmla="*/ 12 h 123"/>
                  <a:gd name="T18" fmla="*/ 0 w 189"/>
                  <a:gd name="T19" fmla="*/ 6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9" h="123">
                    <a:moveTo>
                      <a:pt x="0" y="46"/>
                    </a:moveTo>
                    <a:lnTo>
                      <a:pt x="26" y="33"/>
                    </a:lnTo>
                    <a:lnTo>
                      <a:pt x="68" y="57"/>
                    </a:lnTo>
                    <a:lnTo>
                      <a:pt x="99" y="57"/>
                    </a:lnTo>
                    <a:lnTo>
                      <a:pt x="172" y="0"/>
                    </a:lnTo>
                    <a:lnTo>
                      <a:pt x="189" y="0"/>
                    </a:lnTo>
                    <a:lnTo>
                      <a:pt x="114" y="123"/>
                    </a:lnTo>
                    <a:lnTo>
                      <a:pt x="73" y="97"/>
                    </a:lnTo>
                    <a:lnTo>
                      <a:pt x="33" y="88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523" name="Freeform 189"/>
              <p:cNvSpPr>
                <a:spLocks/>
              </p:cNvSpPr>
              <p:nvPr/>
            </p:nvSpPr>
            <p:spPr bwMode="auto">
              <a:xfrm>
                <a:off x="994" y="3223"/>
                <a:ext cx="66" cy="98"/>
              </a:xfrm>
              <a:custGeom>
                <a:avLst/>
                <a:gdLst>
                  <a:gd name="T0" fmla="*/ 0 w 173"/>
                  <a:gd name="T1" fmla="*/ 8 h 268"/>
                  <a:gd name="T2" fmla="*/ 6 w 173"/>
                  <a:gd name="T3" fmla="*/ 21 h 268"/>
                  <a:gd name="T4" fmla="*/ 11 w 173"/>
                  <a:gd name="T5" fmla="*/ 26 h 268"/>
                  <a:gd name="T6" fmla="*/ 13 w 173"/>
                  <a:gd name="T7" fmla="*/ 34 h 268"/>
                  <a:gd name="T8" fmla="*/ 16 w 173"/>
                  <a:gd name="T9" fmla="*/ 36 h 268"/>
                  <a:gd name="T10" fmla="*/ 20 w 173"/>
                  <a:gd name="T11" fmla="*/ 29 h 268"/>
                  <a:gd name="T12" fmla="*/ 25 w 173"/>
                  <a:gd name="T13" fmla="*/ 15 h 268"/>
                  <a:gd name="T14" fmla="*/ 24 w 173"/>
                  <a:gd name="T15" fmla="*/ 7 h 268"/>
                  <a:gd name="T16" fmla="*/ 20 w 173"/>
                  <a:gd name="T17" fmla="*/ 4 h 268"/>
                  <a:gd name="T18" fmla="*/ 10 w 173"/>
                  <a:gd name="T19" fmla="*/ 0 h 268"/>
                  <a:gd name="T20" fmla="*/ 0 w 173"/>
                  <a:gd name="T21" fmla="*/ 8 h 2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3" h="268">
                    <a:moveTo>
                      <a:pt x="0" y="57"/>
                    </a:moveTo>
                    <a:lnTo>
                      <a:pt x="40" y="156"/>
                    </a:lnTo>
                    <a:lnTo>
                      <a:pt x="74" y="194"/>
                    </a:lnTo>
                    <a:lnTo>
                      <a:pt x="90" y="251"/>
                    </a:lnTo>
                    <a:lnTo>
                      <a:pt x="107" y="268"/>
                    </a:lnTo>
                    <a:lnTo>
                      <a:pt x="139" y="218"/>
                    </a:lnTo>
                    <a:lnTo>
                      <a:pt x="173" y="114"/>
                    </a:lnTo>
                    <a:lnTo>
                      <a:pt x="165" y="50"/>
                    </a:lnTo>
                    <a:lnTo>
                      <a:pt x="139" y="26"/>
                    </a:lnTo>
                    <a:lnTo>
                      <a:pt x="66" y="0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478" name="Oval 197"/>
            <p:cNvSpPr>
              <a:spLocks noChangeArrowheads="1"/>
            </p:cNvSpPr>
            <p:nvPr/>
          </p:nvSpPr>
          <p:spPr bwMode="auto">
            <a:xfrm>
              <a:off x="2290" y="2342"/>
              <a:ext cx="46" cy="45"/>
            </a:xfrm>
            <a:prstGeom prst="ellipse">
              <a:avLst/>
            </a:prstGeom>
            <a:grp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ES" altLang="es-ES" dirty="0"/>
            </a:p>
          </p:txBody>
        </p:sp>
        <p:sp>
          <p:nvSpPr>
            <p:cNvPr id="17479" name="Oval 198"/>
            <p:cNvSpPr>
              <a:spLocks noChangeArrowheads="1"/>
            </p:cNvSpPr>
            <p:nvPr/>
          </p:nvSpPr>
          <p:spPr bwMode="auto">
            <a:xfrm>
              <a:off x="3560" y="2025"/>
              <a:ext cx="46" cy="45"/>
            </a:xfrm>
            <a:prstGeom prst="ellipse">
              <a:avLst/>
            </a:prstGeom>
            <a:solidFill>
              <a:srgbClr val="FA852E"/>
            </a:solidFill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ES" altLang="es-ES" dirty="0"/>
            </a:p>
          </p:txBody>
        </p:sp>
        <p:sp>
          <p:nvSpPr>
            <p:cNvPr id="17480" name="Oval 199"/>
            <p:cNvSpPr>
              <a:spLocks noChangeArrowheads="1"/>
            </p:cNvSpPr>
            <p:nvPr/>
          </p:nvSpPr>
          <p:spPr bwMode="auto">
            <a:xfrm>
              <a:off x="3514" y="1480"/>
              <a:ext cx="46" cy="45"/>
            </a:xfrm>
            <a:prstGeom prst="ellipse">
              <a:avLst/>
            </a:prstGeom>
            <a:grp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ES" altLang="es-ES" dirty="0"/>
            </a:p>
          </p:txBody>
        </p:sp>
        <p:sp>
          <p:nvSpPr>
            <p:cNvPr id="17516" name="Oval 235"/>
            <p:cNvSpPr>
              <a:spLocks noChangeArrowheads="1"/>
            </p:cNvSpPr>
            <p:nvPr/>
          </p:nvSpPr>
          <p:spPr bwMode="auto">
            <a:xfrm>
              <a:off x="2835" y="1933"/>
              <a:ext cx="46" cy="45"/>
            </a:xfrm>
            <a:prstGeom prst="ellipse">
              <a:avLst/>
            </a:prstGeom>
            <a:grp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ES" altLang="es-ES" dirty="0"/>
            </a:p>
          </p:txBody>
        </p:sp>
      </p:grpSp>
      <p:pic>
        <p:nvPicPr>
          <p:cNvPr id="116" name="Picture 14" descr="LOGO-SUBSE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9768" y="5885061"/>
            <a:ext cx="77126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00" dirty="0" smtClean="0">
                <a:latin typeface="Calibri" pitchFamily="34" charset="0"/>
              </a:rPr>
              <a:t>MAE. First pilot: Parliamentary Electionra </a:t>
            </a:r>
            <a:r>
              <a:rPr lang="es-ES" sz="700" dirty="0">
                <a:latin typeface="Calibri" pitchFamily="34" charset="0"/>
              </a:rPr>
              <a:t>2008 The Central Electoral Commission authorized the </a:t>
            </a:r>
            <a:r>
              <a:rPr lang="es-ES" sz="700" dirty="0" smtClean="0">
                <a:latin typeface="Calibri" pitchFamily="34" charset="0"/>
              </a:rPr>
              <a:t>MININT </a:t>
            </a:r>
            <a:r>
              <a:rPr lang="es-ES" sz="700" dirty="0">
                <a:latin typeface="Calibri" pitchFamily="34" charset="0"/>
              </a:rPr>
              <a:t>to run the first pilot  in several Ebs: Alcobendas, Toledo and Valladolid. </a:t>
            </a:r>
            <a:endParaRPr lang="en-US" sz="700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9768" y="6237312"/>
            <a:ext cx="7712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700" dirty="0" smtClean="0">
                <a:latin typeface="Calibri" panose="020F0502020204030204" pitchFamily="34" charset="0"/>
              </a:rPr>
              <a:t>Local Elections 2015  MAE 21 </a:t>
            </a:r>
            <a:r>
              <a:rPr lang="es-ES" sz="700" dirty="0">
                <a:latin typeface="Calibri" panose="020F0502020204030204" pitchFamily="34" charset="0"/>
              </a:rPr>
              <a:t>municipalities . N.B. </a:t>
            </a:r>
            <a:r>
              <a:rPr lang="es-ES" sz="700" dirty="0" smtClean="0">
                <a:latin typeface="Calibri" panose="020F0502020204030204" pitchFamily="34" charset="0"/>
              </a:rPr>
              <a:t>As </a:t>
            </a:r>
            <a:r>
              <a:rPr lang="es-ES" sz="700" dirty="0" err="1" smtClean="0">
                <a:latin typeface="Calibri" panose="020F0502020204030204" pitchFamily="34" charset="0"/>
              </a:rPr>
              <a:t>it</a:t>
            </a:r>
            <a:r>
              <a:rPr lang="es-ES" sz="700" dirty="0" smtClean="0">
                <a:latin typeface="Calibri" panose="020F0502020204030204" pitchFamily="34" charset="0"/>
              </a:rPr>
              <a:t> </a:t>
            </a:r>
            <a:r>
              <a:rPr lang="es-ES" sz="700" dirty="0" err="1" smtClean="0">
                <a:latin typeface="Calibri" panose="020F0502020204030204" pitchFamily="34" charset="0"/>
              </a:rPr>
              <a:t>also</a:t>
            </a:r>
            <a:r>
              <a:rPr lang="es-ES" sz="700" dirty="0" smtClean="0">
                <a:latin typeface="Calibri" panose="020F0502020204030204" pitchFamily="34" charset="0"/>
              </a:rPr>
              <a:t> </a:t>
            </a:r>
            <a:r>
              <a:rPr lang="es-ES" sz="700" dirty="0" err="1" smtClean="0">
                <a:latin typeface="Calibri" panose="020F0502020204030204" pitchFamily="34" charset="0"/>
              </a:rPr>
              <a:t>had</a:t>
            </a:r>
            <a:r>
              <a:rPr lang="es-ES" sz="700" dirty="0" smtClean="0">
                <a:latin typeface="Calibri" panose="020F0502020204030204" pitchFamily="34" charset="0"/>
              </a:rPr>
              <a:t> </a:t>
            </a:r>
            <a:r>
              <a:rPr lang="es-ES" sz="700" dirty="0" err="1" smtClean="0">
                <a:latin typeface="Calibri" panose="020F0502020204030204" pitchFamily="34" charset="0"/>
              </a:rPr>
              <a:t>happened</a:t>
            </a:r>
            <a:r>
              <a:rPr lang="es-ES" sz="700" dirty="0" smtClean="0">
                <a:latin typeface="Calibri" panose="020F0502020204030204" pitchFamily="34" charset="0"/>
              </a:rPr>
              <a:t> in 2011 Local Elections, </a:t>
            </a:r>
            <a:r>
              <a:rPr lang="es-ES" sz="700" dirty="0" err="1" smtClean="0">
                <a:latin typeface="Calibri" panose="020F0502020204030204" pitchFamily="34" charset="0"/>
              </a:rPr>
              <a:t>there</a:t>
            </a:r>
            <a:r>
              <a:rPr lang="es-ES" sz="700" dirty="0" smtClean="0">
                <a:latin typeface="Calibri" panose="020F0502020204030204" pitchFamily="34" charset="0"/>
              </a:rPr>
              <a:t> </a:t>
            </a:r>
            <a:r>
              <a:rPr lang="es-ES" sz="700" dirty="0" err="1" smtClean="0">
                <a:latin typeface="Calibri" panose="020F0502020204030204" pitchFamily="34" charset="0"/>
              </a:rPr>
              <a:t>was</a:t>
            </a:r>
            <a:r>
              <a:rPr lang="es-ES" sz="700" dirty="0" smtClean="0">
                <a:latin typeface="Calibri" panose="020F0502020204030204" pitchFamily="34" charset="0"/>
              </a:rPr>
              <a:t> a </a:t>
            </a:r>
            <a:r>
              <a:rPr lang="es-ES" sz="700" dirty="0" err="1" smtClean="0">
                <a:latin typeface="Calibri" panose="020F0502020204030204" pitchFamily="34" charset="0"/>
              </a:rPr>
              <a:t>co</a:t>
            </a:r>
            <a:r>
              <a:rPr lang="es-ES" sz="700" dirty="0" smtClean="0">
                <a:latin typeface="Calibri" panose="020F0502020204030204" pitchFamily="34" charset="0"/>
              </a:rPr>
              <a:t>-operation </a:t>
            </a:r>
            <a:r>
              <a:rPr lang="es-ES" sz="700" dirty="0" err="1" smtClean="0">
                <a:latin typeface="Calibri" panose="020F0502020204030204" pitchFamily="34" charset="0"/>
              </a:rPr>
              <a:t>agreement</a:t>
            </a:r>
            <a:r>
              <a:rPr lang="es-ES" sz="700" dirty="0" smtClean="0">
                <a:latin typeface="Calibri" panose="020F0502020204030204" pitchFamily="34" charset="0"/>
              </a:rPr>
              <a:t> with </a:t>
            </a:r>
            <a:r>
              <a:rPr lang="es-ES" sz="700" dirty="0" err="1" smtClean="0">
                <a:latin typeface="Calibri" panose="020F0502020204030204" pitchFamily="34" charset="0"/>
              </a:rPr>
              <a:t>Autonomous</a:t>
            </a:r>
            <a:r>
              <a:rPr lang="es-ES" sz="700" dirty="0" smtClean="0">
                <a:latin typeface="Calibri" panose="020F0502020204030204" pitchFamily="34" charset="0"/>
              </a:rPr>
              <a:t> Communities EMBs  to use </a:t>
            </a:r>
            <a:r>
              <a:rPr lang="es-ES" sz="700" dirty="0" err="1" smtClean="0">
                <a:latin typeface="Calibri" panose="020F0502020204030204" pitchFamily="34" charset="0"/>
              </a:rPr>
              <a:t>MAEs</a:t>
            </a:r>
            <a:r>
              <a:rPr lang="es-ES" sz="700" dirty="0" smtClean="0">
                <a:latin typeface="Calibri" panose="020F0502020204030204" pitchFamily="34" charset="0"/>
              </a:rPr>
              <a:t> </a:t>
            </a:r>
            <a:r>
              <a:rPr lang="es-ES" sz="700" dirty="0" err="1" smtClean="0">
                <a:latin typeface="Calibri" panose="020F0502020204030204" pitchFamily="34" charset="0"/>
              </a:rPr>
              <a:t>simultaneously</a:t>
            </a:r>
            <a:r>
              <a:rPr lang="es-ES" sz="700" dirty="0" smtClean="0">
                <a:latin typeface="Calibri" panose="020F0502020204030204" pitchFamily="34" charset="0"/>
              </a:rPr>
              <a:t> in local and </a:t>
            </a:r>
            <a:r>
              <a:rPr lang="es-ES" sz="700" dirty="0" err="1" smtClean="0">
                <a:latin typeface="Calibri" panose="020F0502020204030204" pitchFamily="34" charset="0"/>
              </a:rPr>
              <a:t>Autonomous</a:t>
            </a:r>
            <a:r>
              <a:rPr lang="es-ES" sz="700" dirty="0" smtClean="0">
                <a:latin typeface="Calibri" panose="020F0502020204030204" pitchFamily="34" charset="0"/>
              </a:rPr>
              <a:t> </a:t>
            </a:r>
            <a:r>
              <a:rPr lang="es-ES" sz="700" dirty="0">
                <a:latin typeface="Calibri" panose="020F0502020204030204" pitchFamily="34" charset="0"/>
              </a:rPr>
              <a:t>Communities´ </a:t>
            </a:r>
            <a:r>
              <a:rPr lang="es-ES" sz="700" dirty="0" smtClean="0">
                <a:latin typeface="Calibri" panose="020F0502020204030204" pitchFamily="34" charset="0"/>
              </a:rPr>
              <a:t>elections. </a:t>
            </a:r>
            <a:r>
              <a:rPr lang="en-US" sz="700" dirty="0">
                <a:latin typeface="Calibri" panose="020F0502020204030204" pitchFamily="34" charset="0"/>
              </a:rPr>
              <a:t>Alcobendas(Madrid), Avilés (Asturias), Badalona (Barcelona), Burgos, Candelaria (SantaCruz de Tenerife), Ceuta, A Coruña, Huesca, Ingenio (Las Palmas de </a:t>
            </a:r>
            <a:r>
              <a:rPr lang="en-US" sz="700" dirty="0" smtClean="0">
                <a:latin typeface="Calibri" panose="020F0502020204030204" pitchFamily="34" charset="0"/>
              </a:rPr>
              <a:t>Gran Canaria</a:t>
            </a:r>
            <a:r>
              <a:rPr lang="en-US" sz="700" dirty="0">
                <a:latin typeface="Calibri" panose="020F0502020204030204" pitchFamily="34" charset="0"/>
              </a:rPr>
              <a:t>), J</a:t>
            </a:r>
            <a:r>
              <a:rPr lang="en-US" sz="700" dirty="0" smtClean="0">
                <a:latin typeface="Calibri" panose="020F0502020204030204" pitchFamily="34" charset="0"/>
              </a:rPr>
              <a:t>aén</a:t>
            </a:r>
            <a:r>
              <a:rPr lang="en-US" sz="700" dirty="0">
                <a:latin typeface="Calibri" panose="020F0502020204030204" pitchFamily="34" charset="0"/>
              </a:rPr>
              <a:t>, Marratxí (Illes Balears), Melilla, Mérida (Badajoz), Molina </a:t>
            </a:r>
            <a:r>
              <a:rPr lang="en-US" sz="700" dirty="0" smtClean="0">
                <a:latin typeface="Calibri" panose="020F0502020204030204" pitchFamily="34" charset="0"/>
              </a:rPr>
              <a:t>de </a:t>
            </a:r>
            <a:r>
              <a:rPr lang="es-ES" sz="700" dirty="0" smtClean="0">
                <a:latin typeface="Calibri" panose="020F0502020204030204" pitchFamily="34" charset="0"/>
              </a:rPr>
              <a:t>Segura </a:t>
            </a:r>
            <a:r>
              <a:rPr lang="es-ES" sz="700" dirty="0">
                <a:latin typeface="Calibri" panose="020F0502020204030204" pitchFamily="34" charset="0"/>
              </a:rPr>
              <a:t>(Murcia), Pamplona, Santander, Sevilla, Talavera de la Reina (Toledo</a:t>
            </a:r>
            <a:r>
              <a:rPr lang="es-ES" sz="700" dirty="0" smtClean="0">
                <a:latin typeface="Calibri" panose="020F0502020204030204" pitchFamily="34" charset="0"/>
              </a:rPr>
              <a:t>), Tarragona</a:t>
            </a:r>
            <a:r>
              <a:rPr lang="es-ES" sz="700" dirty="0">
                <a:latin typeface="Calibri" panose="020F0502020204030204" pitchFamily="34" charset="0"/>
              </a:rPr>
              <a:t>, Torrent (Valencia) y Vitoria-Gasteiz. </a:t>
            </a:r>
            <a:endParaRPr lang="en-US" sz="700" dirty="0"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H="1" flipV="1">
            <a:off x="2961480" y="5010100"/>
            <a:ext cx="508795" cy="79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"/>
          <p:cNvCxnSpPr/>
          <p:nvPr/>
        </p:nvCxnSpPr>
        <p:spPr>
          <a:xfrm flipH="1">
            <a:off x="1734342" y="5010100"/>
            <a:ext cx="1210546" cy="3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" y="1666977"/>
            <a:ext cx="959502" cy="528095"/>
          </a:xfrm>
          <a:prstGeom prst="rect">
            <a:avLst/>
          </a:prstGeom>
        </p:spPr>
      </p:pic>
      <p:pic>
        <p:nvPicPr>
          <p:cNvPr id="260" name="25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" y="4144587"/>
            <a:ext cx="969198" cy="370107"/>
          </a:xfrm>
          <a:prstGeom prst="rect">
            <a:avLst/>
          </a:prstGeom>
        </p:spPr>
      </p:pic>
      <p:pic>
        <p:nvPicPr>
          <p:cNvPr id="261" name="26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" y="3431572"/>
            <a:ext cx="971163" cy="64031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" y="2981777"/>
            <a:ext cx="971163" cy="3228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" y="2310848"/>
            <a:ext cx="959502" cy="580439"/>
          </a:xfrm>
          <a:prstGeom prst="rect">
            <a:avLst/>
          </a:prstGeom>
        </p:spPr>
      </p:pic>
      <p:pic>
        <p:nvPicPr>
          <p:cNvPr id="264" name="26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8" y="4607855"/>
            <a:ext cx="1035768" cy="527843"/>
          </a:xfrm>
          <a:prstGeom prst="rect">
            <a:avLst/>
          </a:prstGeom>
        </p:spPr>
      </p:pic>
      <p:sp>
        <p:nvSpPr>
          <p:cNvPr id="16" name="15 Anillo"/>
          <p:cNvSpPr/>
          <p:nvPr/>
        </p:nvSpPr>
        <p:spPr>
          <a:xfrm>
            <a:off x="1029690" y="1931024"/>
            <a:ext cx="109544" cy="114915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2" name="271 Anillo"/>
          <p:cNvSpPr/>
          <p:nvPr/>
        </p:nvSpPr>
        <p:spPr>
          <a:xfrm>
            <a:off x="1031310" y="2523134"/>
            <a:ext cx="109544" cy="114915"/>
          </a:xfrm>
          <a:prstGeom prst="donut">
            <a:avLst/>
          </a:prstGeom>
          <a:solidFill>
            <a:srgbClr val="FA8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94594" y="1676495"/>
            <a:ext cx="71998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1.Lleida, 2.Pontevedra 3.Salamanca</a:t>
            </a:r>
            <a:r>
              <a:rPr lang="en-US" sz="7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461 MAES </a:t>
            </a:r>
            <a:endParaRPr lang="en-US" sz="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4" name="273 CuadroTexto"/>
          <p:cNvSpPr txBox="1"/>
          <p:nvPr/>
        </p:nvSpPr>
        <p:spPr>
          <a:xfrm>
            <a:off x="1231116" y="2293398"/>
            <a:ext cx="719981" cy="630942"/>
          </a:xfrm>
          <a:prstGeom prst="rect">
            <a:avLst/>
          </a:prstGeom>
          <a:solidFill>
            <a:srgbClr val="FA852E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1.Castellón 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2.Ceuta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3.Huesca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5. Mérida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452 MAES </a:t>
            </a:r>
          </a:p>
        </p:txBody>
      </p:sp>
      <p:sp>
        <p:nvSpPr>
          <p:cNvPr id="275" name="274 CuadroTexto"/>
          <p:cNvSpPr txBox="1"/>
          <p:nvPr/>
        </p:nvSpPr>
        <p:spPr>
          <a:xfrm>
            <a:off x="1246272" y="3021994"/>
            <a:ext cx="719981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1.Madrid. 1.763 MAES</a:t>
            </a:r>
            <a:endParaRPr lang="en-US" sz="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" name="275 Anillo"/>
          <p:cNvSpPr/>
          <p:nvPr/>
        </p:nvSpPr>
        <p:spPr>
          <a:xfrm>
            <a:off x="1041606" y="3060324"/>
            <a:ext cx="109544" cy="114915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276 CuadroTexto"/>
          <p:cNvSpPr txBox="1"/>
          <p:nvPr/>
        </p:nvSpPr>
        <p:spPr>
          <a:xfrm>
            <a:off x="1259632" y="3523424"/>
            <a:ext cx="71998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1.Barcelona.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2.Córdoba.</a:t>
            </a:r>
          </a:p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3.Valladolid. </a:t>
            </a:r>
            <a:r>
              <a:rPr lang="en-US" sz="700" dirty="0" smtClean="0">
                <a:solidFill>
                  <a:schemeClr val="bg1"/>
                </a:solidFill>
              </a:rPr>
              <a:t>1.746 MAES</a:t>
            </a:r>
            <a:endParaRPr lang="en-US" sz="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8" name="277 Anillo"/>
          <p:cNvSpPr/>
          <p:nvPr/>
        </p:nvSpPr>
        <p:spPr>
          <a:xfrm>
            <a:off x="1041606" y="3637603"/>
            <a:ext cx="109544" cy="11491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0" name="279 Anillo"/>
          <p:cNvSpPr/>
          <p:nvPr/>
        </p:nvSpPr>
        <p:spPr>
          <a:xfrm>
            <a:off x="1041606" y="4257598"/>
            <a:ext cx="109544" cy="114915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1" name="280 CuadroTexto"/>
          <p:cNvSpPr txBox="1"/>
          <p:nvPr/>
        </p:nvSpPr>
        <p:spPr>
          <a:xfrm>
            <a:off x="1231116" y="4100024"/>
            <a:ext cx="819022" cy="5078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 </a:t>
            </a:r>
            <a:r>
              <a:rPr lang="en-US" sz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MUNICIPALITIES*</a:t>
            </a:r>
          </a:p>
          <a:p>
            <a:r>
              <a:rPr lang="es-ES" sz="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3.194 MAES</a:t>
            </a:r>
            <a:endParaRPr lang="es-ES" sz="7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2" name="281 Anillo"/>
          <p:cNvSpPr/>
          <p:nvPr/>
        </p:nvSpPr>
        <p:spPr>
          <a:xfrm>
            <a:off x="1044615" y="4790392"/>
            <a:ext cx="109544" cy="114915"/>
          </a:xfrm>
          <a:prstGeom prst="donut">
            <a:avLst/>
          </a:prstGeom>
          <a:solidFill>
            <a:srgbClr val="5D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3" name="282 CuadroTexto"/>
          <p:cNvSpPr txBox="1"/>
          <p:nvPr/>
        </p:nvSpPr>
        <p:spPr>
          <a:xfrm>
            <a:off x="1259632" y="4671350"/>
            <a:ext cx="719981" cy="276999"/>
          </a:xfrm>
          <a:prstGeom prst="rect">
            <a:avLst/>
          </a:prstGeom>
          <a:solidFill>
            <a:srgbClr val="5DA824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1.MADRID.</a:t>
            </a:r>
          </a:p>
          <a:p>
            <a:r>
              <a:rPr lang="en-US" sz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3.305 MAES</a:t>
            </a:r>
          </a:p>
        </p:txBody>
      </p:sp>
      <p:sp>
        <p:nvSpPr>
          <p:cNvPr id="284" name="283 Anillo"/>
          <p:cNvSpPr/>
          <p:nvPr/>
        </p:nvSpPr>
        <p:spPr>
          <a:xfrm>
            <a:off x="6482090" y="2611547"/>
            <a:ext cx="109544" cy="11491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" name="285 Anillo"/>
          <p:cNvSpPr/>
          <p:nvPr/>
        </p:nvSpPr>
        <p:spPr>
          <a:xfrm>
            <a:off x="6329355" y="2662656"/>
            <a:ext cx="109544" cy="114915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2" name="Oval 199"/>
          <p:cNvSpPr>
            <a:spLocks noChangeArrowheads="1"/>
          </p:cNvSpPr>
          <p:nvPr/>
        </p:nvSpPr>
        <p:spPr bwMode="auto">
          <a:xfrm>
            <a:off x="3720680" y="2948760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456" name="Oval 199"/>
          <p:cNvSpPr>
            <a:spLocks noChangeArrowheads="1"/>
          </p:cNvSpPr>
          <p:nvPr/>
        </p:nvSpPr>
        <p:spPr bwMode="auto">
          <a:xfrm>
            <a:off x="3088479" y="2254502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457" name="Oval 127"/>
          <p:cNvSpPr>
            <a:spLocks noChangeArrowheads="1"/>
          </p:cNvSpPr>
          <p:nvPr/>
        </p:nvSpPr>
        <p:spPr bwMode="auto">
          <a:xfrm>
            <a:off x="4130648" y="5062956"/>
            <a:ext cx="114300" cy="115888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458" name="Oval 127"/>
          <p:cNvSpPr>
            <a:spLocks noChangeArrowheads="1"/>
          </p:cNvSpPr>
          <p:nvPr/>
        </p:nvSpPr>
        <p:spPr bwMode="auto">
          <a:xfrm>
            <a:off x="3885404" y="5019810"/>
            <a:ext cx="114300" cy="115888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42" name="Oval 198"/>
          <p:cNvSpPr>
            <a:spLocks noChangeArrowheads="1"/>
          </p:cNvSpPr>
          <p:nvPr/>
        </p:nvSpPr>
        <p:spPr bwMode="auto">
          <a:xfrm>
            <a:off x="3971130" y="5081213"/>
            <a:ext cx="73025" cy="71438"/>
          </a:xfrm>
          <a:prstGeom prst="ellipse">
            <a:avLst/>
          </a:prstGeom>
          <a:solidFill>
            <a:srgbClr val="FA852E"/>
          </a:solidFill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44" name="Oval 235"/>
          <p:cNvSpPr>
            <a:spLocks noChangeArrowheads="1"/>
          </p:cNvSpPr>
          <p:nvPr/>
        </p:nvSpPr>
        <p:spPr bwMode="auto">
          <a:xfrm>
            <a:off x="6463837" y="2638554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48" name="Oval 197"/>
          <p:cNvSpPr>
            <a:spLocks noChangeArrowheads="1"/>
          </p:cNvSpPr>
          <p:nvPr/>
        </p:nvSpPr>
        <p:spPr bwMode="auto">
          <a:xfrm>
            <a:off x="5374481" y="4258202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0" name="Oval 197"/>
          <p:cNvSpPr>
            <a:spLocks noChangeArrowheads="1"/>
          </p:cNvSpPr>
          <p:nvPr/>
        </p:nvSpPr>
        <p:spPr bwMode="auto">
          <a:xfrm>
            <a:off x="6754018" y="3501223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1" name="Oval 197"/>
          <p:cNvSpPr>
            <a:spLocks noChangeArrowheads="1"/>
          </p:cNvSpPr>
          <p:nvPr/>
        </p:nvSpPr>
        <p:spPr bwMode="auto">
          <a:xfrm>
            <a:off x="4645642" y="4148728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2" name="Oval 197"/>
          <p:cNvSpPr>
            <a:spLocks noChangeArrowheads="1"/>
          </p:cNvSpPr>
          <p:nvPr/>
        </p:nvSpPr>
        <p:spPr bwMode="auto">
          <a:xfrm>
            <a:off x="4320286" y="3448807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3" name="Oval 197"/>
          <p:cNvSpPr>
            <a:spLocks noChangeArrowheads="1"/>
          </p:cNvSpPr>
          <p:nvPr/>
        </p:nvSpPr>
        <p:spPr bwMode="auto">
          <a:xfrm>
            <a:off x="3872401" y="2011241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4" name="Oval 197"/>
          <p:cNvSpPr>
            <a:spLocks noChangeArrowheads="1"/>
          </p:cNvSpPr>
          <p:nvPr/>
        </p:nvSpPr>
        <p:spPr bwMode="auto">
          <a:xfrm>
            <a:off x="3135930" y="2077663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5" name="Oval 197"/>
          <p:cNvSpPr>
            <a:spLocks noChangeArrowheads="1"/>
          </p:cNvSpPr>
          <p:nvPr/>
        </p:nvSpPr>
        <p:spPr bwMode="auto">
          <a:xfrm>
            <a:off x="4612001" y="2447551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6" name="Oval 197"/>
          <p:cNvSpPr>
            <a:spLocks noChangeArrowheads="1"/>
          </p:cNvSpPr>
          <p:nvPr/>
        </p:nvSpPr>
        <p:spPr bwMode="auto">
          <a:xfrm>
            <a:off x="5111354" y="2284384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7" name="Oval 197"/>
          <p:cNvSpPr>
            <a:spLocks noChangeArrowheads="1"/>
          </p:cNvSpPr>
          <p:nvPr/>
        </p:nvSpPr>
        <p:spPr bwMode="auto">
          <a:xfrm>
            <a:off x="4448792" y="2031174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558" name="Oval 197"/>
          <p:cNvSpPr>
            <a:spLocks noChangeArrowheads="1"/>
          </p:cNvSpPr>
          <p:nvPr/>
        </p:nvSpPr>
        <p:spPr bwMode="auto">
          <a:xfrm>
            <a:off x="4962632" y="2253679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627" name="Oval 197"/>
          <p:cNvSpPr>
            <a:spLocks noChangeArrowheads="1"/>
          </p:cNvSpPr>
          <p:nvPr/>
        </p:nvSpPr>
        <p:spPr bwMode="auto">
          <a:xfrm>
            <a:off x="3872400" y="4429092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628" name="Oval 200"/>
          <p:cNvSpPr>
            <a:spLocks noChangeArrowheads="1"/>
          </p:cNvSpPr>
          <p:nvPr/>
        </p:nvSpPr>
        <p:spPr bwMode="auto">
          <a:xfrm>
            <a:off x="6017242" y="2870349"/>
            <a:ext cx="65088" cy="66675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629" name="Oval 200"/>
          <p:cNvSpPr>
            <a:spLocks noChangeArrowheads="1"/>
          </p:cNvSpPr>
          <p:nvPr/>
        </p:nvSpPr>
        <p:spPr bwMode="auto">
          <a:xfrm>
            <a:off x="2078654" y="5278247"/>
            <a:ext cx="65088" cy="66675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630" name="Oval 200"/>
          <p:cNvSpPr>
            <a:spLocks noChangeArrowheads="1"/>
          </p:cNvSpPr>
          <p:nvPr/>
        </p:nvSpPr>
        <p:spPr bwMode="auto">
          <a:xfrm>
            <a:off x="2382121" y="5471287"/>
            <a:ext cx="65088" cy="66675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632" name="631 Anillo"/>
          <p:cNvSpPr/>
          <p:nvPr/>
        </p:nvSpPr>
        <p:spPr>
          <a:xfrm>
            <a:off x="5572642" y="3665711"/>
            <a:ext cx="109544" cy="114915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3" name="632 Anillo"/>
          <p:cNvSpPr/>
          <p:nvPr/>
        </p:nvSpPr>
        <p:spPr>
          <a:xfrm>
            <a:off x="4676532" y="3094799"/>
            <a:ext cx="109544" cy="114915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4" name="Oval 197"/>
          <p:cNvSpPr>
            <a:spLocks noChangeArrowheads="1"/>
          </p:cNvSpPr>
          <p:nvPr/>
        </p:nvSpPr>
        <p:spPr bwMode="auto">
          <a:xfrm>
            <a:off x="5621995" y="3649630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635" name="Oval 197"/>
          <p:cNvSpPr>
            <a:spLocks noChangeArrowheads="1"/>
          </p:cNvSpPr>
          <p:nvPr/>
        </p:nvSpPr>
        <p:spPr bwMode="auto">
          <a:xfrm>
            <a:off x="3629642" y="3452076"/>
            <a:ext cx="73025" cy="71438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 dirty="0">
              <a:latin typeface="Tahoma" pitchFamily="34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686072" y="1419224"/>
            <a:ext cx="8347075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endParaRPr lang="es-ES" altLang="es-ES" sz="12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1.Ministry of the Interior: 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2"/>
              </a:rPr>
              <a:t>http://www.interior.gob.es/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1.1 Parliamentary Elections 2015 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/>
              </a:rPr>
              <a:t>http://generales2015.interior.es/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1.2 Electoral results data base: 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4"/>
              </a:rPr>
              <a:t>http://</a:t>
            </a: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4"/>
              </a:rPr>
              <a:t>www.infoelectoral.interior.es/min/</a:t>
            </a:r>
            <a:endParaRPr lang="es-ES" altLang="es-ES" sz="14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1.3 Electoral information permanent 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web site</a:t>
            </a: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5"/>
              </a:rPr>
              <a:t>http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5"/>
              </a:rPr>
              <a:t>://www.infoelectoral.interior.es</a:t>
            </a: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5"/>
              </a:rPr>
              <a:t>/</a:t>
            </a:r>
            <a:endParaRPr lang="es-ES" altLang="es-ES" sz="14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2. Junta Electoral Central (Central Electoral Commission)</a:t>
            </a:r>
          </a:p>
          <a:p>
            <a:pPr eaLnBrk="1" hangingPunct="1"/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6"/>
              </a:rPr>
              <a:t>http://www.juntaelectoralcentral.es/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/>
            <a:endParaRPr lang="es-ES" alt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Oficina del Censo </a:t>
            </a: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Electoral/Electoral Census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Office </a:t>
            </a:r>
          </a:p>
          <a:p>
            <a:pPr eaLnBrk="1" hangingPunct="1"/>
            <a:r>
              <a:rPr lang="es-ES" altLang="es-ES" sz="1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(Ministry 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of Economy and Competitiveness) </a:t>
            </a:r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7"/>
              </a:rPr>
              <a:t>http://www.ine.es/oficina_censo/presentacion.htm</a:t>
            </a:r>
            <a:endParaRPr lang="es-ES" alt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altLang="es-ES" sz="1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 Ministry of Foreign Affairs and Cooperation </a:t>
            </a:r>
          </a:p>
          <a:p>
            <a:pPr eaLnBrk="1" hangingPunct="1"/>
            <a:r>
              <a:rPr lang="es-ES" altLang="es-ES" sz="1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8"/>
              </a:rPr>
              <a:t>http://www.exteriores.gob.es/Portal/es/ServiciosAlCiudadano/SiEstasEnElExtranjero/Paginas/ParticipaEnLasElecciones.aspx</a:t>
            </a:r>
            <a:endParaRPr lang="es-ES" altLang="es-ES" sz="1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altLang="es-ES" sz="10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000" dirty="0"/>
              <a:t>	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600" dirty="0">
              <a:solidFill>
                <a:srgbClr val="4D91AF"/>
              </a:solidFill>
              <a:latin typeface="Tahoma" pitchFamily="34" charset="0"/>
            </a:endParaRPr>
          </a:p>
        </p:txBody>
      </p:sp>
      <p:pic>
        <p:nvPicPr>
          <p:cNvPr id="18437" name="Picture 10" descr="LOGO-SUBSE-NUEV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07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4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. LINKS.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 dirty="0">
              <a:latin typeface="Tahoma" pitchFamily="34" charset="0"/>
            </a:endParaRPr>
          </a:p>
        </p:txBody>
      </p:sp>
      <p:grpSp>
        <p:nvGrpSpPr>
          <p:cNvPr id="19459" name="Group 47"/>
          <p:cNvGrpSpPr>
            <a:grpSpLocks/>
          </p:cNvGrpSpPr>
          <p:nvPr/>
        </p:nvGrpSpPr>
        <p:grpSpPr bwMode="auto">
          <a:xfrm>
            <a:off x="1023938" y="1474788"/>
            <a:ext cx="7056437" cy="3960812"/>
            <a:chOff x="748" y="1706"/>
            <a:chExt cx="4445" cy="2495"/>
          </a:xfrm>
        </p:grpSpPr>
        <p:sp>
          <p:nvSpPr>
            <p:cNvPr id="19460" name="Oval 48"/>
            <p:cNvSpPr>
              <a:spLocks noChangeArrowheads="1"/>
            </p:cNvSpPr>
            <p:nvPr/>
          </p:nvSpPr>
          <p:spPr bwMode="auto">
            <a:xfrm>
              <a:off x="3036" y="3912"/>
              <a:ext cx="168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ES" altLang="es-ES" dirty="0"/>
            </a:p>
          </p:txBody>
        </p:sp>
        <p:sp>
          <p:nvSpPr>
            <p:cNvPr id="19461" name="Oval 49"/>
            <p:cNvSpPr>
              <a:spLocks noChangeArrowheads="1"/>
            </p:cNvSpPr>
            <p:nvPr/>
          </p:nvSpPr>
          <p:spPr bwMode="auto">
            <a:xfrm>
              <a:off x="2517" y="3475"/>
              <a:ext cx="726" cy="7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s-ES" altLang="es-ES" sz="1400" b="1" dirty="0">
                <a:solidFill>
                  <a:srgbClr val="66CCFF"/>
                </a:solidFill>
              </a:endParaRPr>
            </a:p>
          </p:txBody>
        </p:sp>
        <p:pic>
          <p:nvPicPr>
            <p:cNvPr id="19462" name="Picture 50" descr="WEBMI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06"/>
              <a:ext cx="3266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0" name="Text Box 52">
              <a:hlinkClick r:id="rId4"/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48" y="3884"/>
              <a:ext cx="222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hlink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de-DE" altLang="es-ES" sz="2100">
                  <a:solidFill>
                    <a:srgbClr val="33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www.interior.gob.es                                                  </a:t>
              </a:r>
            </a:p>
          </p:txBody>
        </p:sp>
        <p:pic>
          <p:nvPicPr>
            <p:cNvPr id="19464" name="Picture 53" descr="NEW_WEBMIR_TWITTER_20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630"/>
              <a:ext cx="54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1 Elipse"/>
          <p:cNvSpPr>
            <a:spLocks noChangeArrowheads="1"/>
          </p:cNvSpPr>
          <p:nvPr/>
        </p:nvSpPr>
        <p:spPr bwMode="auto">
          <a:xfrm>
            <a:off x="107950" y="3195638"/>
            <a:ext cx="3078163" cy="23209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ES" sz="1600" dirty="0">
                <a:latin typeface="Arial Narrow" pitchFamily="34" charset="0"/>
                <a:cs typeface="Arial" charset="0"/>
              </a:rPr>
              <a:t>Electoral Commissions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(mainly judiciary) -candidatures,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claims, final results…)</a:t>
            </a:r>
          </a:p>
          <a:p>
            <a:pPr algn="ctr">
              <a:defRPr/>
            </a:pPr>
            <a:r>
              <a:rPr lang="es-ES" sz="1600" dirty="0">
                <a:latin typeface="Arial Narrow" pitchFamily="34" charset="0"/>
                <a:cs typeface="Arial" charset="0"/>
              </a:rPr>
              <a:t>and Electoral Boards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(They consist of 3 electors with certain education level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ramdomly chosen. Compulsory duty.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Compensation: 62 euros –paid by MIR-)</a:t>
            </a:r>
          </a:p>
        </p:txBody>
      </p:sp>
      <p:sp>
        <p:nvSpPr>
          <p:cNvPr id="3077" name="8 Elipse"/>
          <p:cNvSpPr>
            <a:spLocks noChangeArrowheads="1"/>
          </p:cNvSpPr>
          <p:nvPr/>
        </p:nvSpPr>
        <p:spPr bwMode="auto">
          <a:xfrm>
            <a:off x="4238625" y="3032125"/>
            <a:ext cx="2978150" cy="21447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ES" sz="1400" b="1" dirty="0">
                <a:latin typeface="Arial Narrow" pitchFamily="34" charset="0"/>
                <a:cs typeface="Arial" charset="0"/>
              </a:rPr>
              <a:t>Ministry of the Interior (MIR)</a:t>
            </a:r>
          </a:p>
          <a:p>
            <a:pPr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(Nation wide elections&amp;referenda: </a:t>
            </a:r>
          </a:p>
          <a:p>
            <a:pPr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electoral budget and logistics,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preliminary results  collection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and dissemination,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political parties´register…)</a:t>
            </a:r>
          </a:p>
        </p:txBody>
      </p:sp>
      <p:sp>
        <p:nvSpPr>
          <p:cNvPr id="3078" name="2 CuadroTexto"/>
          <p:cNvSpPr txBox="1">
            <a:spLocks noChangeArrowheads="1"/>
          </p:cNvSpPr>
          <p:nvPr/>
        </p:nvSpPr>
        <p:spPr bwMode="auto">
          <a:xfrm>
            <a:off x="827584" y="1808163"/>
            <a:ext cx="1907679" cy="923330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sz="1800" dirty="0" smtClean="0">
                <a:latin typeface="Arial Narrow" pitchFamily="34" charset="0"/>
                <a:cs typeface="Arial" charset="0"/>
              </a:rPr>
              <a:t>ELECTORAL ADMINISTRATION (EMB)</a:t>
            </a:r>
          </a:p>
        </p:txBody>
      </p:sp>
      <p:sp>
        <p:nvSpPr>
          <p:cNvPr id="3079" name="11 CuadroTexto"/>
          <p:cNvSpPr txBox="1">
            <a:spLocks noChangeArrowheads="1"/>
          </p:cNvSpPr>
          <p:nvPr/>
        </p:nvSpPr>
        <p:spPr bwMode="auto">
          <a:xfrm>
            <a:off x="2298761" y="1124744"/>
            <a:ext cx="385127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SPAIN:  EMB HYBRID SYSTEM</a:t>
            </a:r>
          </a:p>
        </p:txBody>
      </p:sp>
      <p:sp>
        <p:nvSpPr>
          <p:cNvPr id="3080" name="12 CuadroTexto"/>
          <p:cNvSpPr txBox="1">
            <a:spLocks noChangeArrowheads="1"/>
          </p:cNvSpPr>
          <p:nvPr/>
        </p:nvSpPr>
        <p:spPr bwMode="auto">
          <a:xfrm>
            <a:off x="3308351" y="1844675"/>
            <a:ext cx="5008066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PUBLIC </a:t>
            </a:r>
          </a:p>
          <a:p>
            <a:pPr algn="ctr" eaLnBrk="1" hangingPunct="1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ADMINISTRATION </a:t>
            </a:r>
          </a:p>
          <a:p>
            <a:pPr algn="ctr" eaLnBrk="1" hangingPunct="1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(EMB)</a:t>
            </a:r>
          </a:p>
        </p:txBody>
      </p:sp>
      <p:sp>
        <p:nvSpPr>
          <p:cNvPr id="3081" name="13 Elipse"/>
          <p:cNvSpPr>
            <a:spLocks noChangeArrowheads="1"/>
          </p:cNvSpPr>
          <p:nvPr/>
        </p:nvSpPr>
        <p:spPr bwMode="auto">
          <a:xfrm>
            <a:off x="3186113" y="3403600"/>
            <a:ext cx="1035050" cy="1062038"/>
          </a:xfrm>
          <a:prstGeom prst="ellipse">
            <a:avLst/>
          </a:prstGeom>
          <a:gradFill>
            <a:gsLst>
              <a:gs pos="27650">
                <a:srgbClr val="F4E9BA"/>
              </a:gs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ES" sz="1400" b="1" dirty="0">
                <a:latin typeface="Arial Narrow" pitchFamily="34" charset="0"/>
                <a:cs typeface="Arial" charset="0"/>
              </a:rPr>
              <a:t>Electoral </a:t>
            </a:r>
          </a:p>
          <a:p>
            <a:pPr algn="ctr">
              <a:defRPr/>
            </a:pPr>
            <a:r>
              <a:rPr lang="es-ES" sz="1400" b="1" dirty="0">
                <a:latin typeface="Arial Narrow" pitchFamily="34" charset="0"/>
                <a:cs typeface="Arial" charset="0"/>
              </a:rPr>
              <a:t>Census Office</a:t>
            </a: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3082" name="14 Elipse"/>
          <p:cNvSpPr>
            <a:spLocks noChangeArrowheads="1"/>
          </p:cNvSpPr>
          <p:nvPr/>
        </p:nvSpPr>
        <p:spPr bwMode="auto">
          <a:xfrm>
            <a:off x="4337050" y="5348288"/>
            <a:ext cx="2655888" cy="13049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Provincial level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Administration.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(Administración Periférica)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and Local Administration.</a:t>
            </a:r>
          </a:p>
        </p:txBody>
      </p:sp>
      <p:sp>
        <p:nvSpPr>
          <p:cNvPr id="3083" name="15 Elipse"/>
          <p:cNvSpPr>
            <a:spLocks noChangeArrowheads="1"/>
          </p:cNvSpPr>
          <p:nvPr/>
        </p:nvSpPr>
        <p:spPr bwMode="auto">
          <a:xfrm>
            <a:off x="7218363" y="3200400"/>
            <a:ext cx="1774825" cy="1584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ES" sz="1400" b="1" dirty="0">
                <a:latin typeface="Arial Narrow" pitchFamily="34" charset="0"/>
                <a:cs typeface="Arial" charset="0"/>
              </a:rPr>
              <a:t>Ministry </a:t>
            </a:r>
          </a:p>
          <a:p>
            <a:pPr algn="ctr">
              <a:defRPr/>
            </a:pPr>
            <a:r>
              <a:rPr lang="es-ES" sz="1400" b="1" dirty="0">
                <a:latin typeface="Arial Narrow" pitchFamily="34" charset="0"/>
                <a:cs typeface="Arial" charset="0"/>
              </a:rPr>
              <a:t>of Foreign Affairs </a:t>
            </a:r>
          </a:p>
          <a:p>
            <a:pPr algn="ctr">
              <a:defRPr/>
            </a:pPr>
            <a:r>
              <a:rPr lang="es-ES" sz="1400" b="1" dirty="0">
                <a:latin typeface="Arial Narrow" pitchFamily="34" charset="0"/>
                <a:cs typeface="Arial" charset="0"/>
              </a:rPr>
              <a:t>and Cooperation</a:t>
            </a:r>
            <a:r>
              <a:rPr lang="es-ES" sz="1200" b="1" dirty="0">
                <a:latin typeface="Arial Narrow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(Some tasks related to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Out of country voting </a:t>
            </a:r>
          </a:p>
          <a:p>
            <a:pPr algn="ctr">
              <a:defRPr/>
            </a:pPr>
            <a:r>
              <a:rPr lang="es-ES" sz="1200" dirty="0">
                <a:latin typeface="Arial Narrow" pitchFamily="34" charset="0"/>
                <a:cs typeface="Arial" charset="0"/>
              </a:rPr>
              <a:t>and OSCE visits)</a:t>
            </a:r>
          </a:p>
          <a:p>
            <a:pPr algn="ctr">
              <a:defRPr/>
            </a:pPr>
            <a:endParaRPr lang="es-ES" sz="14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3084" name="16 Elipse"/>
          <p:cNvSpPr>
            <a:spLocks noChangeArrowheads="1"/>
          </p:cNvSpPr>
          <p:nvPr/>
        </p:nvSpPr>
        <p:spPr bwMode="auto">
          <a:xfrm>
            <a:off x="7140575" y="5373688"/>
            <a:ext cx="1284288" cy="815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Embassies </a:t>
            </a:r>
          </a:p>
          <a:p>
            <a:pPr algn="ctr">
              <a:defRPr/>
            </a:pPr>
            <a:r>
              <a:rPr lang="es-ES" sz="1400" dirty="0">
                <a:latin typeface="Arial Narrow" pitchFamily="34" charset="0"/>
                <a:cs typeface="Arial" charset="0"/>
              </a:rPr>
              <a:t>and Consulates.</a:t>
            </a:r>
          </a:p>
        </p:txBody>
      </p:sp>
      <p:sp>
        <p:nvSpPr>
          <p:cNvPr id="8203" name="17 CuadroTexto"/>
          <p:cNvSpPr txBox="1">
            <a:spLocks noChangeArrowheads="1"/>
          </p:cNvSpPr>
          <p:nvPr/>
        </p:nvSpPr>
        <p:spPr bwMode="auto">
          <a:xfrm>
            <a:off x="2652713" y="1962150"/>
            <a:ext cx="684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ES" sz="4000" dirty="0">
                <a:cs typeface="Arial" pitchFamily="34" charset="0"/>
              </a:rPr>
              <a:t>+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624513" y="5159375"/>
            <a:ext cx="0" cy="233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stCxn id="3083" idx="4"/>
          </p:cNvCxnSpPr>
          <p:nvPr/>
        </p:nvCxnSpPr>
        <p:spPr>
          <a:xfrm flipH="1">
            <a:off x="7981950" y="4784725"/>
            <a:ext cx="123825" cy="582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28" name="86027 Conector recto"/>
          <p:cNvCxnSpPr>
            <a:stCxn id="3076" idx="7"/>
          </p:cNvCxnSpPr>
          <p:nvPr/>
        </p:nvCxnSpPr>
        <p:spPr>
          <a:xfrm>
            <a:off x="2735263" y="3535363"/>
            <a:ext cx="601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LOGO-SUBSE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13783" y="713959"/>
            <a:ext cx="79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s-ES" alt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EMB SYSTEM AND ELECTIONS.</a:t>
            </a:r>
            <a:endParaRPr lang="es-ES" altLang="es-E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OGO-SUBSE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97241" y="1916832"/>
            <a:ext cx="79200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PARLIAMENTARY ELECTIONS: CONGRESS AND SENATE. 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3"/>
              </a:rPr>
              <a:t>http://generales2015.interior.es/es/las-elecciones-en-cifras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3"/>
              </a:rPr>
              <a:t>/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	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LOCAL ELECTIONS.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       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4"/>
              </a:rPr>
              <a:t>http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4"/>
              </a:rPr>
              <a:t>://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4"/>
              </a:rPr>
              <a:t>elecciones.mir.es/locales2015/web/locales2015/home.html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		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3.     EUROPEAN 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PARLIAMENT ELECTIONS.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       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5"/>
              </a:rPr>
              <a:t>http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5"/>
              </a:rPr>
              <a:t>://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5"/>
              </a:rPr>
              <a:t>elecciones.mir.es/europeas2014/web/europeas2014/home.html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	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4.     NATION 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WIDE REFERENDA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       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6"/>
              </a:rPr>
              <a:t>http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6"/>
              </a:rPr>
              <a:t>://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  <a:hlinkClick r:id="rId6"/>
              </a:rPr>
              <a:t>elecciones.mir.es/eleccanteriores/referendum2005/home.htm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EMB SYSTEM  AND ELECTIONS.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2051720" y="1437295"/>
            <a:ext cx="482453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SPAIN:  </a:t>
            </a:r>
            <a:r>
              <a:rPr lang="es-ES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NATION WIDE ELECTIONS AND REFERENDA.</a:t>
            </a:r>
            <a:endParaRPr lang="es-ES" sz="1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00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8371" y="1268760"/>
            <a:ext cx="663567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2.1 Ministry 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the </a:t>
            </a:r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Interior competences </a:t>
            </a:r>
            <a:r>
              <a:rPr lang="en-GB" sz="12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(nation </a:t>
            </a:r>
            <a:r>
              <a:rPr lang="en-GB" sz="12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wide elections and referenda</a:t>
            </a:r>
            <a:r>
              <a:rPr lang="en-GB" sz="12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): </a:t>
            </a: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electoral budget (</a:t>
            </a:r>
            <a:r>
              <a:rPr 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 2015 130 million euros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);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logistics and </a:t>
            </a:r>
            <a:r>
              <a:rPr lang="en-GB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management </a:t>
            </a:r>
            <a:r>
              <a:rPr lang="en-GB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(I.e. The </a:t>
            </a:r>
            <a:r>
              <a:rPr lang="en-GB" sz="12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Ministry of the Interior opens several calls for </a:t>
            </a:r>
            <a:r>
              <a:rPr lang="en-GB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tenders.</a:t>
            </a:r>
            <a:r>
              <a:rPr lang="en-GB" altLang="es-ES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s-ES" sz="12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voter education campaigns on Public Radio, TV and online (art. 50 Electoral Act 5/1985);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all tasks required to ensure that Government makes public the provisional electoral results on election day (art. 98.2 Electoral Act); </a:t>
            </a:r>
            <a:endParaRPr lang="es-ES" sz="12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implementation of regulations related to elections and accessibility;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Political Parties Register and public funding of political parties;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coordination of all Administrations which play a role in the managing of elections and referenda;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b="1" u="sng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design and development of strategies to innovate </a:t>
            </a:r>
            <a:r>
              <a:rPr lang="en-GB" sz="12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Electoral </a:t>
            </a:r>
            <a:r>
              <a:rPr lang="en-GB" sz="1200" b="1" u="sng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Management (I.e. the use of ICTs etc.); </a:t>
            </a:r>
            <a:endParaRPr lang="es-ES" sz="12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running pilots in the field of elections (i.e. Electronically Managed Electoral Board -</a:t>
            </a:r>
            <a:r>
              <a:rPr lang="en-GB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MAE-), 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with the previous authorization of the Central Electoral Commission (</a:t>
            </a:r>
            <a:r>
              <a:rPr lang="en-GB" sz="1200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www.juntaelectoralcentral.es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Security.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Picture 14" descr="LOGO-SUBSE-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2. MINISTRY OF THE INTERIOR (EMB).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onector"/>
          <p:cNvSpPr/>
          <p:nvPr/>
        </p:nvSpPr>
        <p:spPr>
          <a:xfrm>
            <a:off x="514350" y="84138"/>
            <a:ext cx="7921625" cy="6696075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" name="3 Anillo"/>
          <p:cNvSpPr/>
          <p:nvPr/>
        </p:nvSpPr>
        <p:spPr>
          <a:xfrm>
            <a:off x="455613" y="150813"/>
            <a:ext cx="8039100" cy="6696075"/>
          </a:xfrm>
          <a:prstGeom prst="donut">
            <a:avLst>
              <a:gd name="adj" fmla="val 40646"/>
            </a:avLst>
          </a:prstGeom>
          <a:solidFill>
            <a:srgbClr val="00206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28" name="27 Diagrama"/>
          <p:cNvGraphicFramePr/>
          <p:nvPr/>
        </p:nvGraphicFramePr>
        <p:xfrm>
          <a:off x="2843808" y="367984"/>
          <a:ext cx="6421086" cy="19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419475" y="2963863"/>
            <a:ext cx="1728788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002060"/>
                </a:solidFill>
                <a:latin typeface="Arial Narrow" pitchFamily="34" charset="0"/>
              </a:rPr>
              <a:t>The electoral cycle : the Ministry of  Interior </a:t>
            </a:r>
          </a:p>
          <a:p>
            <a:pPr algn="ctr">
              <a:defRPr/>
            </a:pPr>
            <a:r>
              <a:rPr lang="es-ES" sz="1100" b="1" dirty="0">
                <a:solidFill>
                  <a:srgbClr val="002060"/>
                </a:solidFill>
                <a:latin typeface="Arial Narrow" pitchFamily="34" charset="0"/>
              </a:rPr>
              <a:t> tasks and competences</a:t>
            </a:r>
            <a:r>
              <a:rPr lang="es-ES" sz="1100" b="1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128" name="127 Diagrama"/>
          <p:cNvGraphicFramePr/>
          <p:nvPr/>
        </p:nvGraphicFramePr>
        <p:xfrm>
          <a:off x="4387013" y="4770167"/>
          <a:ext cx="3076771" cy="31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5" name="124 Diagrama"/>
          <p:cNvGraphicFramePr/>
          <p:nvPr>
            <p:extLst>
              <p:ext uri="{D42A27DB-BD31-4B8C-83A1-F6EECF244321}">
                <p14:modId xmlns:p14="http://schemas.microsoft.com/office/powerpoint/2010/main" val="3076742080"/>
              </p:ext>
            </p:extLst>
          </p:nvPr>
        </p:nvGraphicFramePr>
        <p:xfrm>
          <a:off x="3995936" y="1988840"/>
          <a:ext cx="1265313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3" name="122 Diagrama"/>
          <p:cNvGraphicFramePr/>
          <p:nvPr>
            <p:extLst>
              <p:ext uri="{D42A27DB-BD31-4B8C-83A1-F6EECF244321}">
                <p14:modId xmlns:p14="http://schemas.microsoft.com/office/powerpoint/2010/main" val="431050757"/>
              </p:ext>
            </p:extLst>
          </p:nvPr>
        </p:nvGraphicFramePr>
        <p:xfrm>
          <a:off x="4860032" y="2515978"/>
          <a:ext cx="1293648" cy="52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4" name="123 Diagrama"/>
          <p:cNvGraphicFramePr/>
          <p:nvPr/>
        </p:nvGraphicFramePr>
        <p:xfrm>
          <a:off x="4991848" y="3557068"/>
          <a:ext cx="1440160" cy="47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9" name="118 Diagrama"/>
          <p:cNvGraphicFramePr/>
          <p:nvPr/>
        </p:nvGraphicFramePr>
        <p:xfrm>
          <a:off x="4213921" y="468907"/>
          <a:ext cx="1356695" cy="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0" name="119 Diagrama"/>
          <p:cNvGraphicFramePr/>
          <p:nvPr/>
        </p:nvGraphicFramePr>
        <p:xfrm>
          <a:off x="4211961" y="1160978"/>
          <a:ext cx="1152127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2" name="121 Diagrama"/>
          <p:cNvGraphicFramePr/>
          <p:nvPr/>
        </p:nvGraphicFramePr>
        <p:xfrm>
          <a:off x="5436096" y="1133367"/>
          <a:ext cx="734901" cy="22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1" name="120 Diagrama"/>
          <p:cNvGraphicFramePr/>
          <p:nvPr/>
        </p:nvGraphicFramePr>
        <p:xfrm>
          <a:off x="4186090" y="835012"/>
          <a:ext cx="1755312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35" name="134 Diagrama"/>
          <p:cNvGraphicFramePr/>
          <p:nvPr/>
        </p:nvGraphicFramePr>
        <p:xfrm>
          <a:off x="5508104" y="3139828"/>
          <a:ext cx="3471326" cy="58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38" name="137 Diagrama"/>
          <p:cNvGraphicFramePr/>
          <p:nvPr>
            <p:extLst>
              <p:ext uri="{D42A27DB-BD31-4B8C-83A1-F6EECF244321}">
                <p14:modId xmlns:p14="http://schemas.microsoft.com/office/powerpoint/2010/main" val="2710484515"/>
              </p:ext>
            </p:extLst>
          </p:nvPr>
        </p:nvGraphicFramePr>
        <p:xfrm>
          <a:off x="6228184" y="2348880"/>
          <a:ext cx="1800199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39" name="138 Diagrama"/>
          <p:cNvGraphicFramePr/>
          <p:nvPr/>
        </p:nvGraphicFramePr>
        <p:xfrm>
          <a:off x="6660232" y="2865567"/>
          <a:ext cx="1569234" cy="48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41" name="140 Diagrama"/>
          <p:cNvGraphicFramePr/>
          <p:nvPr>
            <p:extLst>
              <p:ext uri="{D42A27DB-BD31-4B8C-83A1-F6EECF244321}">
                <p14:modId xmlns:p14="http://schemas.microsoft.com/office/powerpoint/2010/main" val="1761271147"/>
              </p:ext>
            </p:extLst>
          </p:nvPr>
        </p:nvGraphicFramePr>
        <p:xfrm>
          <a:off x="5364088" y="1556792"/>
          <a:ext cx="14401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42" name="141 Diagrama"/>
          <p:cNvGraphicFramePr/>
          <p:nvPr/>
        </p:nvGraphicFramePr>
        <p:xfrm>
          <a:off x="5724128" y="5013176"/>
          <a:ext cx="1192163" cy="27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sp>
        <p:nvSpPr>
          <p:cNvPr id="153" name="152 Rectángulo"/>
          <p:cNvSpPr/>
          <p:nvPr/>
        </p:nvSpPr>
        <p:spPr>
          <a:xfrm rot="2258705">
            <a:off x="1393825" y="1547813"/>
            <a:ext cx="2020888" cy="2587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ES" sz="1300" dirty="0"/>
          </a:p>
        </p:txBody>
      </p:sp>
      <p:graphicFrame>
        <p:nvGraphicFramePr>
          <p:cNvPr id="154" name="153 Diagrama"/>
          <p:cNvGraphicFramePr/>
          <p:nvPr/>
        </p:nvGraphicFramePr>
        <p:xfrm>
          <a:off x="2555776" y="1610065"/>
          <a:ext cx="1358748" cy="2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155" name="154 Diagrama"/>
          <p:cNvGraphicFramePr/>
          <p:nvPr/>
        </p:nvGraphicFramePr>
        <p:xfrm>
          <a:off x="4224072" y="1522507"/>
          <a:ext cx="1159205" cy="36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graphicFrame>
        <p:nvGraphicFramePr>
          <p:cNvPr id="156" name="155 Diagrama"/>
          <p:cNvGraphicFramePr/>
          <p:nvPr/>
        </p:nvGraphicFramePr>
        <p:xfrm>
          <a:off x="5874364" y="4135820"/>
          <a:ext cx="2064499" cy="38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graphicFrame>
        <p:nvGraphicFramePr>
          <p:cNvPr id="158" name="157 Diagrama"/>
          <p:cNvGraphicFramePr/>
          <p:nvPr>
            <p:extLst>
              <p:ext uri="{D42A27DB-BD31-4B8C-83A1-F6EECF244321}">
                <p14:modId xmlns:p14="http://schemas.microsoft.com/office/powerpoint/2010/main" val="105121082"/>
              </p:ext>
            </p:extLst>
          </p:nvPr>
        </p:nvGraphicFramePr>
        <p:xfrm>
          <a:off x="5868144" y="3717032"/>
          <a:ext cx="2268252" cy="48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7" r:lo="rId88" r:qs="rId89" r:cs="rId90"/>
          </a:graphicData>
        </a:graphic>
      </p:graphicFrame>
      <p:graphicFrame>
        <p:nvGraphicFramePr>
          <p:cNvPr id="165" name="164 Diagrama"/>
          <p:cNvGraphicFramePr/>
          <p:nvPr/>
        </p:nvGraphicFramePr>
        <p:xfrm>
          <a:off x="4572000" y="5085184"/>
          <a:ext cx="189262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2" r:lo="rId93" r:qs="rId94" r:cs="rId95"/>
          </a:graphicData>
        </a:graphic>
      </p:graphicFrame>
      <p:graphicFrame>
        <p:nvGraphicFramePr>
          <p:cNvPr id="169" name="168 Diagrama"/>
          <p:cNvGraphicFramePr/>
          <p:nvPr>
            <p:extLst>
              <p:ext uri="{D42A27DB-BD31-4B8C-83A1-F6EECF244321}">
                <p14:modId xmlns:p14="http://schemas.microsoft.com/office/powerpoint/2010/main" val="4145571192"/>
              </p:ext>
            </p:extLst>
          </p:nvPr>
        </p:nvGraphicFramePr>
        <p:xfrm>
          <a:off x="3203848" y="5589240"/>
          <a:ext cx="144882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7" r:lo="rId98" r:qs="rId99" r:cs="rId100"/>
          </a:graphicData>
        </a:graphic>
      </p:graphicFrame>
      <p:graphicFrame>
        <p:nvGraphicFramePr>
          <p:cNvPr id="170" name="169 Diagrama"/>
          <p:cNvGraphicFramePr/>
          <p:nvPr/>
        </p:nvGraphicFramePr>
        <p:xfrm>
          <a:off x="2042373" y="5157192"/>
          <a:ext cx="144882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2" r:lo="rId103" r:qs="rId104" r:cs="rId105"/>
          </a:graphicData>
        </a:graphic>
      </p:graphicFrame>
      <p:graphicFrame>
        <p:nvGraphicFramePr>
          <p:cNvPr id="171" name="170 Diagrama"/>
          <p:cNvGraphicFramePr/>
          <p:nvPr/>
        </p:nvGraphicFramePr>
        <p:xfrm>
          <a:off x="6084168" y="4509120"/>
          <a:ext cx="1368152" cy="45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7" r:lo="rId108" r:qs="rId109" r:cs="rId110"/>
          </a:graphicData>
        </a:graphic>
      </p:graphicFrame>
      <p:graphicFrame>
        <p:nvGraphicFramePr>
          <p:cNvPr id="172" name="171 Diagrama"/>
          <p:cNvGraphicFramePr/>
          <p:nvPr/>
        </p:nvGraphicFramePr>
        <p:xfrm>
          <a:off x="2307980" y="5373216"/>
          <a:ext cx="213328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2" r:lo="rId113" r:qs="rId114" r:cs="rId115"/>
          </a:graphicData>
        </a:graphic>
      </p:graphicFrame>
      <p:graphicFrame>
        <p:nvGraphicFramePr>
          <p:cNvPr id="48" name="47 Diagrama"/>
          <p:cNvGraphicFramePr/>
          <p:nvPr/>
        </p:nvGraphicFramePr>
        <p:xfrm>
          <a:off x="5121746" y="4797152"/>
          <a:ext cx="254659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7" r:lo="rId118" r:qs="rId119" r:cs="rId120"/>
          </a:graphicData>
        </a:graphic>
      </p:graphicFrame>
      <p:graphicFrame>
        <p:nvGraphicFramePr>
          <p:cNvPr id="50" name="49 Diagrama"/>
          <p:cNvGraphicFramePr/>
          <p:nvPr/>
        </p:nvGraphicFramePr>
        <p:xfrm>
          <a:off x="-2268760" y="4221088"/>
          <a:ext cx="497076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2" r:lo="rId123" r:qs="rId124" r:cs="rId125"/>
          </a:graphicData>
        </a:graphic>
      </p:graphicFrame>
      <p:graphicFrame>
        <p:nvGraphicFramePr>
          <p:cNvPr id="51" name="50 Diagrama"/>
          <p:cNvGraphicFramePr/>
          <p:nvPr>
            <p:extLst>
              <p:ext uri="{D42A27DB-BD31-4B8C-83A1-F6EECF244321}">
                <p14:modId xmlns:p14="http://schemas.microsoft.com/office/powerpoint/2010/main" val="2366245618"/>
              </p:ext>
            </p:extLst>
          </p:nvPr>
        </p:nvGraphicFramePr>
        <p:xfrm>
          <a:off x="-2695975" y="-531440"/>
          <a:ext cx="6421086" cy="19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7" r:lo="rId128" r:qs="rId129" r:cs="rId130"/>
          </a:graphicData>
        </a:graphic>
      </p:graphicFrame>
      <p:graphicFrame>
        <p:nvGraphicFramePr>
          <p:cNvPr id="52" name="51 Diagrama"/>
          <p:cNvGraphicFramePr/>
          <p:nvPr/>
        </p:nvGraphicFramePr>
        <p:xfrm>
          <a:off x="2195736" y="2971132"/>
          <a:ext cx="1265313" cy="41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2" r:lo="rId133" r:qs="rId134" r:cs="rId135"/>
          </a:graphicData>
        </a:graphic>
      </p:graphicFrame>
      <p:graphicFrame>
        <p:nvGraphicFramePr>
          <p:cNvPr id="53" name="52 Diagrama"/>
          <p:cNvGraphicFramePr/>
          <p:nvPr/>
        </p:nvGraphicFramePr>
        <p:xfrm>
          <a:off x="3419872" y="3891461"/>
          <a:ext cx="1265313" cy="41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7" r:lo="rId138" r:qs="rId139" r:cs="rId140"/>
          </a:graphicData>
        </a:graphic>
      </p:graphicFrame>
      <p:graphicFrame>
        <p:nvGraphicFramePr>
          <p:cNvPr id="54" name="53 Diagrama"/>
          <p:cNvGraphicFramePr/>
          <p:nvPr/>
        </p:nvGraphicFramePr>
        <p:xfrm>
          <a:off x="1011153" y="1628800"/>
          <a:ext cx="1368152" cy="45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2" r:lo="rId143" r:qs="rId144" r:cs="rId145"/>
          </a:graphicData>
        </a:graphic>
      </p:graphicFrame>
      <p:graphicFrame>
        <p:nvGraphicFramePr>
          <p:cNvPr id="44" name="43 Diagrama"/>
          <p:cNvGraphicFramePr/>
          <p:nvPr/>
        </p:nvGraphicFramePr>
        <p:xfrm>
          <a:off x="899592" y="2166877"/>
          <a:ext cx="1692409" cy="45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7" r:lo="rId148" r:qs="rId149" r:cs="rId150"/>
          </a:graphicData>
        </a:graphic>
      </p:graphicFrame>
      <p:graphicFrame>
        <p:nvGraphicFramePr>
          <p:cNvPr id="45" name="44 Diagrama"/>
          <p:cNvGraphicFramePr/>
          <p:nvPr/>
        </p:nvGraphicFramePr>
        <p:xfrm>
          <a:off x="686349" y="2774134"/>
          <a:ext cx="1368152" cy="65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2" r:lo="rId153" r:qs="rId154" r:cs="rId155"/>
          </a:graphicData>
        </a:graphic>
      </p:graphicFrame>
      <p:graphicFrame>
        <p:nvGraphicFramePr>
          <p:cNvPr id="46" name="45 Diagrama"/>
          <p:cNvGraphicFramePr/>
          <p:nvPr>
            <p:extLst>
              <p:ext uri="{D42A27DB-BD31-4B8C-83A1-F6EECF244321}">
                <p14:modId xmlns:p14="http://schemas.microsoft.com/office/powerpoint/2010/main" val="3097625458"/>
              </p:ext>
            </p:extLst>
          </p:nvPr>
        </p:nvGraphicFramePr>
        <p:xfrm>
          <a:off x="6084168" y="1916832"/>
          <a:ext cx="1800200" cy="61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7" r:lo="rId158" r:qs="rId159" r:cs="rId160"/>
          </a:graphicData>
        </a:graphic>
      </p:graphicFrame>
      <p:graphicFrame>
        <p:nvGraphicFramePr>
          <p:cNvPr id="47" name="46 Diagrama"/>
          <p:cNvGraphicFramePr/>
          <p:nvPr/>
        </p:nvGraphicFramePr>
        <p:xfrm>
          <a:off x="1637426" y="1772816"/>
          <a:ext cx="2624984" cy="31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2" r:lo="rId163" r:qs="rId164" r:cs="rId165"/>
          </a:graphicData>
        </a:graphic>
      </p:graphicFrame>
      <p:graphicFrame>
        <p:nvGraphicFramePr>
          <p:cNvPr id="55" name="54 Diagrama"/>
          <p:cNvGraphicFramePr/>
          <p:nvPr/>
        </p:nvGraphicFramePr>
        <p:xfrm>
          <a:off x="683568" y="3605740"/>
          <a:ext cx="201622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7" r:lo="rId168" r:qs="rId169" r:cs="rId170"/>
          </a:graphicData>
        </a:graphic>
      </p:graphicFrame>
      <p:graphicFrame>
        <p:nvGraphicFramePr>
          <p:cNvPr id="56" name="55 Diagrama"/>
          <p:cNvGraphicFramePr/>
          <p:nvPr/>
        </p:nvGraphicFramePr>
        <p:xfrm>
          <a:off x="1576061" y="4653136"/>
          <a:ext cx="1656184" cy="49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2" r:lo="rId173" r:qs="rId174" r:cs="rId175"/>
          </a:graphicData>
        </a:graphic>
      </p:graphicFrame>
      <p:graphicFrame>
        <p:nvGraphicFramePr>
          <p:cNvPr id="57" name="56 Diagrama"/>
          <p:cNvGraphicFramePr/>
          <p:nvPr/>
        </p:nvGraphicFramePr>
        <p:xfrm>
          <a:off x="1115616" y="3933056"/>
          <a:ext cx="1944216" cy="49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7" r:lo="rId178" r:qs="rId179" r:cs="rId180"/>
          </a:graphicData>
        </a:graphic>
      </p:graphicFrame>
      <p:graphicFrame>
        <p:nvGraphicFramePr>
          <p:cNvPr id="49" name="48 Diagrama"/>
          <p:cNvGraphicFramePr/>
          <p:nvPr/>
        </p:nvGraphicFramePr>
        <p:xfrm>
          <a:off x="2845982" y="646812"/>
          <a:ext cx="162902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2" r:lo="rId183" r:qs="rId184" r:cs="rId185"/>
          </a:graphicData>
        </a:graphic>
      </p:graphicFrame>
      <p:graphicFrame>
        <p:nvGraphicFramePr>
          <p:cNvPr id="59" name="58 Diagrama"/>
          <p:cNvGraphicFramePr/>
          <p:nvPr/>
        </p:nvGraphicFramePr>
        <p:xfrm>
          <a:off x="2699792" y="1772816"/>
          <a:ext cx="1358748" cy="40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7" r:lo="rId188" r:qs="rId189" r:cs="rId190"/>
          </a:graphicData>
        </a:graphic>
      </p:graphicFrame>
      <p:graphicFrame>
        <p:nvGraphicFramePr>
          <p:cNvPr id="60" name="59 Diagrama"/>
          <p:cNvGraphicFramePr/>
          <p:nvPr/>
        </p:nvGraphicFramePr>
        <p:xfrm>
          <a:off x="5220072" y="4941168"/>
          <a:ext cx="1164164" cy="49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2" r:lo="rId193" r:qs="rId194" r:cs="rId19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LOGO-SUBSE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2. MINISTRY OF THE INTERIOR (EMB).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98830" y="1193004"/>
            <a:ext cx="762952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2.2 Ministry of the Interior. Election day: electronic </a:t>
            </a:r>
            <a:r>
              <a:rPr lang="es-ES" altLang="es-ES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data collection, transmission and dissemination.</a:t>
            </a:r>
            <a:endParaRPr lang="es-ES" altLang="es-ES" sz="1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Portable electronic </a:t>
            </a:r>
            <a:r>
              <a:rPr lang="es-ES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devices: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PDAS/tablets/smartphone s</a:t>
            </a:r>
            <a:r>
              <a:rPr lang="es-ES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 </a:t>
            </a:r>
            <a:r>
              <a:rPr lang="es-ES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(MAES) –Electronically Managed Electoral Boards- </a:t>
            </a:r>
            <a:r>
              <a:rPr lang="es-ES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are </a:t>
            </a:r>
            <a:r>
              <a:rPr lang="es-ES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used to send </a:t>
            </a:r>
            <a:r>
              <a:rPr lang="es-ES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data from the Electoral </a:t>
            </a:r>
            <a:r>
              <a:rPr lang="es-ES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boards to the </a:t>
            </a:r>
            <a:r>
              <a:rPr lang="es-ES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Central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Data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Dissemination Center (Madrid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)</a:t>
            </a:r>
            <a:endParaRPr lang="en-GB" alt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 Government’s representative at every polling station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reports turn-out data and preliminary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electoral results of one or several Electoral Boards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</a:t>
            </a:r>
            <a:endParaRPr lang="en-GB" altLang="es-ES" sz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Preliminary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electoral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results, as well as turn out data, are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transmitted electronically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via portable electronic devices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or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via MAES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:</a:t>
            </a:r>
          </a:p>
          <a:p>
            <a:pPr marL="228600" indent="-228600" eaLnBrk="1" hangingPunct="1">
              <a:spcBef>
                <a:spcPct val="50000"/>
              </a:spcBef>
              <a:buAutoNum type="alphaLcParenR"/>
            </a:pP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PE 2008: all municipalities over 50.000 inhabitants (46% of the electoral census).</a:t>
            </a:r>
          </a:p>
          <a:p>
            <a:pPr marL="228600" indent="-228600" eaLnBrk="1" hangingPunct="1">
              <a:spcBef>
                <a:spcPct val="50000"/>
              </a:spcBef>
              <a:buAutoNum type="alphaLcParenR"/>
            </a:pP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PE 2011: all municipalities over 2.000 inhabitants (86% of the electoral census). In Madrid, Barcelona and the Canary Islands: 100% of the electoral census.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Municipalities under 2.000 inhabitants (only 14% of the electoral census) used telephones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MAE (Electronically Managed Electoral Board) 1.753 Electoral Boards in the city of Madrid used MAEs.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c)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PE 2015: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Portable electronic devices: 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21.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400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(90,96% of the electoral census)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Telephones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: 4.169 Electoral Boards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MAE </a:t>
            </a:r>
            <a:r>
              <a:rPr lang="es-ES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(E-managed Electoral Board)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: </a:t>
            </a:r>
            <a:r>
              <a:rPr lang="en-GB" altLang="es-ES" sz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3.305 </a:t>
            </a:r>
            <a:r>
              <a:rPr lang="en-GB" altLang="es-ES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(All Electoral Boards in the municipality of Madrid)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ES" altLang="es-E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435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OGO-SUBSE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03648" y="2204864"/>
            <a:ext cx="59823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Intensive ICTs use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 *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*(N.B. The electoral law does not regulate e-voting)</a:t>
            </a:r>
            <a:endParaRPr lang="es-ES" altLang="es-ES" sz="16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Streamlining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: 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rationalization, cost cutting measures </a:t>
            </a: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 technology 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updates.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Increasing competitive concurrence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</a:t>
            </a:r>
            <a:endParaRPr lang="es-ES" altLang="es-ES" sz="16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2. MINISTRY OF THE INTERIOR (EMB).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6451" y="141277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MININT ICTs approach: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14490"/>
              </p:ext>
            </p:extLst>
          </p:nvPr>
        </p:nvGraphicFramePr>
        <p:xfrm>
          <a:off x="2051720" y="1700808"/>
          <a:ext cx="4747260" cy="1156716"/>
        </p:xfrm>
        <a:graphic>
          <a:graphicData uri="http://schemas.openxmlformats.org/drawingml/2006/table">
            <a:tbl>
              <a:tblPr firstRow="1" firstCol="1" bandRow="1"/>
              <a:tblGrid>
                <a:gridCol w="1508760"/>
                <a:gridCol w="1440180"/>
                <a:gridCol w="1798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Electoral Budget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Parliamentary Elections 2011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Parliamentary Elections </a:t>
                      </a:r>
                      <a:endParaRPr lang="es-ES" sz="1100" b="1" dirty="0" smtClean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2015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124.838.130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130.244.505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Preliminary results ‘dissemination and ICTs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18.925.000 euros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12.839.000 euros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01108"/>
              </p:ext>
            </p:extLst>
          </p:nvPr>
        </p:nvGraphicFramePr>
        <p:xfrm>
          <a:off x="2051720" y="3212976"/>
          <a:ext cx="4747260" cy="1156716"/>
        </p:xfrm>
        <a:graphic>
          <a:graphicData uri="http://schemas.openxmlformats.org/drawingml/2006/table">
            <a:tbl>
              <a:tblPr firstRow="1" firstCol="1" bandRow="1"/>
              <a:tblGrid>
                <a:gridCol w="1508760"/>
                <a:gridCol w="1440180"/>
                <a:gridCol w="1798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Electoral Budget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European Parliament Elections 2009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European Parliament Elections 2014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136.480.000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120.584.914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Preliminary </a:t>
                      </a:r>
                      <a:r>
                        <a:rPr lang="en-US" sz="11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results‘ dissemination </a:t>
                      </a:r>
                      <a:r>
                        <a:rPr lang="en-U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and ICTs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14.630.000 euros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14.676.618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1316"/>
              </p:ext>
            </p:extLst>
          </p:nvPr>
        </p:nvGraphicFramePr>
        <p:xfrm>
          <a:off x="2051720" y="4725144"/>
          <a:ext cx="4747260" cy="963930"/>
        </p:xfrm>
        <a:graphic>
          <a:graphicData uri="http://schemas.openxmlformats.org/drawingml/2006/table">
            <a:tbl>
              <a:tblPr firstRow="1" firstCol="1" bandRow="1"/>
              <a:tblGrid>
                <a:gridCol w="1508760"/>
                <a:gridCol w="1440180"/>
                <a:gridCol w="1798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Electoral Budget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Local Elections 2011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Local Elections 2015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112.781.550 euros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127.990.000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Preliminary results ‘dissemination and ICTs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17.000.000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euros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15.970.258 euros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2. MINISTRY OF THE INTERIOR (EMB).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51992" y="855830"/>
            <a:ext cx="7920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6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2.3 The electoral budget. MINISTRY OF THE INTERIOR.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676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OGO-SUBSE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riángulo isósceles"/>
          <p:cNvSpPr/>
          <p:nvPr/>
        </p:nvSpPr>
        <p:spPr>
          <a:xfrm>
            <a:off x="1669464" y="2344539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5862175" y="1638522"/>
            <a:ext cx="914400" cy="914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PECS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874075" y="2559088"/>
            <a:ext cx="3384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Arial Narrow" panose="020B0606020202030204" pitchFamily="34" charset="0"/>
              </a:rPr>
              <a:t>On site voting.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 Narrow" panose="020B0606020202030204" pitchFamily="34" charset="0"/>
              </a:rPr>
              <a:t>Postal voting: </a:t>
            </a:r>
          </a:p>
          <a:p>
            <a:pPr lvl="1"/>
            <a:r>
              <a:rPr lang="en-US" sz="1400" dirty="0" smtClean="0">
                <a:latin typeface="Arial Narrow" panose="020B0606020202030204" pitchFamily="34" charset="0"/>
              </a:rPr>
              <a:t>+ in country postal voting.</a:t>
            </a:r>
          </a:p>
          <a:p>
            <a:pPr lvl="1"/>
            <a:r>
              <a:rPr lang="en-US" sz="1400" dirty="0" smtClean="0">
                <a:latin typeface="Arial Narrow" panose="020B0606020202030204" pitchFamily="34" charset="0"/>
              </a:rPr>
              <a:t>+ temporarily out of country postal voting (Voto ERTA).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60781" y="2797185"/>
            <a:ext cx="338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Arial Narrow" panose="020B0606020202030204" pitchFamily="34" charset="0"/>
              </a:rPr>
              <a:t>Permanently out of country voting (Voto CERA).</a:t>
            </a:r>
          </a:p>
          <a:p>
            <a:r>
              <a:rPr lang="en-US" sz="1400" dirty="0" smtClean="0">
                <a:latin typeface="Arial Narrow" panose="020B0606020202030204" pitchFamily="34" charset="0"/>
              </a:rPr>
              <a:t>- Preliminary counting protocols issued by the Electoral Boards + claims + invalid votes/ballots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729405" y="3733515"/>
            <a:ext cx="84789" cy="333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6292658" y="3751292"/>
            <a:ext cx="53434" cy="225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827583" y="4079415"/>
            <a:ext cx="36004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Election day: preliminary results dissemination Ministry of the Interior I.e. PE </a:t>
            </a:r>
            <a:r>
              <a:rPr lang="en-US" sz="1400" b="1" dirty="0">
                <a:latin typeface="Arial Narrow" panose="020B0606020202030204" pitchFamily="34" charset="0"/>
              </a:rPr>
              <a:t>2015 </a:t>
            </a:r>
            <a:r>
              <a:rPr lang="en-US" sz="1400" b="1" dirty="0">
                <a:latin typeface="Arial Narrow" panose="020B0606020202030204" pitchFamily="34" charset="0"/>
                <a:hlinkClick r:id="rId5"/>
              </a:rPr>
              <a:t>http://resultadosgenerales2015.interior.es</a:t>
            </a:r>
            <a:r>
              <a:rPr lang="en-US" sz="1400" b="1" dirty="0" smtClean="0">
                <a:latin typeface="Arial Narrow" panose="020B0606020202030204" pitchFamily="34" charset="0"/>
                <a:hlinkClick r:id="rId5"/>
              </a:rPr>
              <a:t>/#/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46155" y="4076229"/>
            <a:ext cx="3154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Final/definitive results </a:t>
            </a:r>
            <a:r>
              <a:rPr lang="en-US" sz="1400" dirty="0" smtClean="0">
                <a:latin typeface="Arial Narrow" panose="020B0606020202030204" pitchFamily="34" charset="0"/>
              </a:rPr>
              <a:t>published in the Official Gazette </a:t>
            </a:r>
            <a:r>
              <a:rPr lang="en-US" sz="1400" dirty="0" smtClean="0">
                <a:latin typeface="Arial Narrow" panose="020B0606020202030204" pitchFamily="34" charset="0"/>
                <a:hlinkClick r:id="rId6"/>
              </a:rPr>
              <a:t>www.boe.es</a:t>
            </a:r>
            <a:r>
              <a:rPr lang="en-US" sz="1400" dirty="0" smtClean="0">
                <a:latin typeface="Arial Narrow" panose="020B0606020202030204" pitchFamily="34" charset="0"/>
              </a:rPr>
              <a:t> by the </a:t>
            </a:r>
            <a:r>
              <a:rPr lang="en-US" sz="1400" b="1" dirty="0" smtClean="0">
                <a:latin typeface="Arial Narrow" panose="020B0606020202030204" pitchFamily="34" charset="0"/>
              </a:rPr>
              <a:t>Central Electoral Commission </a:t>
            </a:r>
            <a:r>
              <a:rPr lang="en-US" sz="1400" dirty="0" smtClean="0">
                <a:latin typeface="Arial Narrow" panose="020B0606020202030204" pitchFamily="34" charset="0"/>
                <a:hlinkClick r:id="rId7"/>
              </a:rPr>
              <a:t>www.juntaelectoralcentral.es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2956254" y="4988823"/>
            <a:ext cx="72008" cy="441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6084168" y="4998520"/>
            <a:ext cx="5343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339752" y="5517232"/>
            <a:ext cx="4392488" cy="36933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http://www.infoelectoral.interior.es/min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28 Triángulo isósceles"/>
          <p:cNvSpPr/>
          <p:nvPr/>
        </p:nvSpPr>
        <p:spPr>
          <a:xfrm>
            <a:off x="1355242" y="2063780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29 Triángulo isósceles"/>
          <p:cNvSpPr/>
          <p:nvPr/>
        </p:nvSpPr>
        <p:spPr>
          <a:xfrm>
            <a:off x="3172278" y="2437580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30 Triángulo isósceles"/>
          <p:cNvSpPr/>
          <p:nvPr/>
        </p:nvSpPr>
        <p:spPr>
          <a:xfrm>
            <a:off x="2704226" y="2144010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31 Triángulo isósceles"/>
          <p:cNvSpPr/>
          <p:nvPr/>
        </p:nvSpPr>
        <p:spPr>
          <a:xfrm>
            <a:off x="2375755" y="2294724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32 Triángulo isósceles"/>
          <p:cNvSpPr/>
          <p:nvPr/>
        </p:nvSpPr>
        <p:spPr>
          <a:xfrm>
            <a:off x="2300770" y="1841724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33 Triángulo isósceles"/>
          <p:cNvSpPr/>
          <p:nvPr/>
        </p:nvSpPr>
        <p:spPr>
          <a:xfrm>
            <a:off x="1098785" y="2294612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4 Triángulo isósceles"/>
          <p:cNvSpPr/>
          <p:nvPr/>
        </p:nvSpPr>
        <p:spPr>
          <a:xfrm>
            <a:off x="1727179" y="1849834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35 Triángulo isósceles"/>
          <p:cNvSpPr/>
          <p:nvPr/>
        </p:nvSpPr>
        <p:spPr>
          <a:xfrm>
            <a:off x="2051720" y="2201878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6 Triángulo isósceles"/>
          <p:cNvSpPr/>
          <p:nvPr/>
        </p:nvSpPr>
        <p:spPr>
          <a:xfrm>
            <a:off x="2771799" y="2387347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37 Triángulo isósceles"/>
          <p:cNvSpPr/>
          <p:nvPr/>
        </p:nvSpPr>
        <p:spPr>
          <a:xfrm>
            <a:off x="3757205" y="1769368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8 Triángulo isósceles"/>
          <p:cNvSpPr/>
          <p:nvPr/>
        </p:nvSpPr>
        <p:spPr>
          <a:xfrm>
            <a:off x="3539684" y="2414838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39 Triángulo isósceles"/>
          <p:cNvSpPr/>
          <p:nvPr/>
        </p:nvSpPr>
        <p:spPr>
          <a:xfrm>
            <a:off x="2814194" y="1862103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40 Triángulo isósceles"/>
          <p:cNvSpPr/>
          <p:nvPr/>
        </p:nvSpPr>
        <p:spPr>
          <a:xfrm>
            <a:off x="1268016" y="1830939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41 Triángulo isósceles"/>
          <p:cNvSpPr/>
          <p:nvPr/>
        </p:nvSpPr>
        <p:spPr>
          <a:xfrm>
            <a:off x="3793704" y="2201876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42 Triángulo isósceles"/>
          <p:cNvSpPr/>
          <p:nvPr/>
        </p:nvSpPr>
        <p:spPr>
          <a:xfrm>
            <a:off x="1645287" y="2109143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43 Triángulo isósceles"/>
          <p:cNvSpPr/>
          <p:nvPr/>
        </p:nvSpPr>
        <p:spPr>
          <a:xfrm>
            <a:off x="3172278" y="2051147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45 Triángulo isósceles"/>
          <p:cNvSpPr/>
          <p:nvPr/>
        </p:nvSpPr>
        <p:spPr>
          <a:xfrm>
            <a:off x="2054144" y="1878311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46 Triángulo isósceles"/>
          <p:cNvSpPr/>
          <p:nvPr/>
        </p:nvSpPr>
        <p:spPr>
          <a:xfrm>
            <a:off x="2342176" y="2047710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47 Triángulo isósceles"/>
          <p:cNvSpPr/>
          <p:nvPr/>
        </p:nvSpPr>
        <p:spPr>
          <a:xfrm>
            <a:off x="3450907" y="2150396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48 Triángulo isósceles"/>
          <p:cNvSpPr/>
          <p:nvPr/>
        </p:nvSpPr>
        <p:spPr>
          <a:xfrm>
            <a:off x="2956254" y="2247191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49 Triángulo isósceles"/>
          <p:cNvSpPr/>
          <p:nvPr/>
        </p:nvSpPr>
        <p:spPr>
          <a:xfrm>
            <a:off x="1727179" y="1971046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50 Triángulo isósceles"/>
          <p:cNvSpPr/>
          <p:nvPr/>
        </p:nvSpPr>
        <p:spPr>
          <a:xfrm>
            <a:off x="3288170" y="1923674"/>
            <a:ext cx="288032" cy="185469"/>
          </a:xfrm>
          <a:prstGeom prst="triangle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51 CuadroTexto"/>
          <p:cNvSpPr txBox="1"/>
          <p:nvPr/>
        </p:nvSpPr>
        <p:spPr>
          <a:xfrm>
            <a:off x="1114991" y="806507"/>
            <a:ext cx="3097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Preliminary tally/counting of the votes:  </a:t>
            </a:r>
            <a:r>
              <a:rPr lang="en-US" sz="1400" b="1" u="sng" dirty="0">
                <a:latin typeface="Arial Narrow" panose="020B0606020202030204" pitchFamily="34" charset="0"/>
              </a:rPr>
              <a:t>Electoral Boards</a:t>
            </a:r>
            <a:r>
              <a:rPr lang="en-US" sz="1400" b="1" u="sng" dirty="0" smtClean="0">
                <a:latin typeface="Arial Narrow" panose="020B0606020202030204" pitchFamily="34" charset="0"/>
              </a:rPr>
              <a:t>.</a:t>
            </a:r>
            <a:endParaRPr lang="es-ES" sz="1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(57.486 EBs ) 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4377631" y="85245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Final/definitive tally: </a:t>
            </a:r>
          </a:p>
          <a:p>
            <a:pPr algn="ctr"/>
            <a:r>
              <a:rPr lang="en-US" sz="1200" b="1" dirty="0" smtClean="0"/>
              <a:t>50 Province Electoral Commissions</a:t>
            </a:r>
            <a:endParaRPr lang="en-US" sz="1200" b="1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986137" y="513904"/>
            <a:ext cx="740228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3. D</a:t>
            </a:r>
            <a:r>
              <a:rPr lang="en-U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ATA COLLECTION AND DISSEMINATION OF ELECTORAL RESULTS. </a:t>
            </a:r>
            <a:r>
              <a:rPr lang="es-ES" altLang="es-E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 </a:t>
            </a:r>
            <a:endParaRPr lang="es-ES" altLang="es-ES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3029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578hTQpVESNYuVpLYcggQ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2413</TotalTime>
  <Words>1294</Words>
  <Application>Microsoft Office PowerPoint</Application>
  <PresentationFormat>Affichage à l'écran (4:3)</PresentationFormat>
  <Paragraphs>224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Chincheta</vt:lpstr>
      <vt:lpstr>"The use of ICTs in nation wide elections in Spain:  data collection and dissemination of preliminary results."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Ministerio del Interior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Elections Spain.Nov. 20th 2011</dc:title>
  <dc:creator>aclopez</dc:creator>
  <cp:lastModifiedBy>DI-POL Rosy</cp:lastModifiedBy>
  <cp:revision>161</cp:revision>
  <cp:lastPrinted>1601-01-01T00:00:00Z</cp:lastPrinted>
  <dcterms:created xsi:type="dcterms:W3CDTF">2012-04-12T08:25:48Z</dcterms:created>
  <dcterms:modified xsi:type="dcterms:W3CDTF">2016-05-24T14:15:12Z</dcterms:modified>
</cp:coreProperties>
</file>