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1"/>
  </p:notesMasterIdLst>
  <p:sldIdLst>
    <p:sldId id="256" r:id="rId6"/>
    <p:sldId id="257" r:id="rId7"/>
    <p:sldId id="266" r:id="rId8"/>
    <p:sldId id="259" r:id="rId9"/>
    <p:sldId id="267" r:id="rId10"/>
    <p:sldId id="268" r:id="rId11"/>
    <p:sldId id="269" r:id="rId12"/>
    <p:sldId id="264" r:id="rId13"/>
    <p:sldId id="270" r:id="rId14"/>
    <p:sldId id="261" r:id="rId15"/>
    <p:sldId id="271" r:id="rId16"/>
    <p:sldId id="272" r:id="rId17"/>
    <p:sldId id="273" r:id="rId18"/>
    <p:sldId id="262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Moulton" initials="SM" lastIdx="1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58" autoAdjust="0"/>
  </p:normalViewPr>
  <p:slideViewPr>
    <p:cSldViewPr>
      <p:cViewPr>
        <p:scale>
          <a:sx n="66" d="100"/>
          <a:sy n="66" d="100"/>
        </p:scale>
        <p:origin x="-12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B362E-7BAC-459F-A3C3-DE19DFFD79BF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BEC42-626B-4F3C-9858-B99CE68F5B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0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50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14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05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9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36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2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Kenya</a:t>
            </a:r>
            <a:r>
              <a:rPr lang="en-US" baseline="0" dirty="0" smtClean="0"/>
              <a:t> faced a lot of challenges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Indecision of </a:t>
            </a:r>
            <a:r>
              <a:rPr lang="en-US" baseline="0" dirty="0" err="1" smtClean="0"/>
              <a:t>govt</a:t>
            </a:r>
            <a:r>
              <a:rPr lang="en-US" baseline="0" dirty="0" smtClean="0"/>
              <a:t> on system to be used, resulting in: 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Too short of procurement time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Not enough time to properly test systems before deployment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Results transmission system initially contained a calculation error in the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5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020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BEC42-626B-4F3C-9858-B99CE68F5BBE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6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3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4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274638"/>
            <a:ext cx="426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1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2400"/>
            <a:ext cx="7013171" cy="10668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73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6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1799"/>
            <a:ext cx="4040188" cy="3154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362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71799"/>
            <a:ext cx="4041775" cy="3154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6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10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505200"/>
            <a:ext cx="3008313" cy="2620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10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5410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E6C38D-AFC4-408E-BDEC-E8F40A67916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9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0828" y="609600"/>
            <a:ext cx="701317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5344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324600"/>
            <a:ext cx="2362200" cy="533400"/>
          </a:xfrm>
          <a:prstGeom prst="rect">
            <a:avLst/>
          </a:prstGeom>
          <a:solidFill>
            <a:srgbClr val="B267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48592" y="6324600"/>
            <a:ext cx="6795407" cy="533400"/>
          </a:xfrm>
          <a:prstGeom prst="rect">
            <a:avLst/>
          </a:prstGeom>
          <a:solidFill>
            <a:srgbClr val="0020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0" y="0"/>
            <a:ext cx="9144000" cy="1428736"/>
          </a:xfrm>
          <a:custGeom>
            <a:avLst/>
            <a:gdLst>
              <a:gd name="connsiteX0" fmla="*/ 0 w 9144000"/>
              <a:gd name="connsiteY0" fmla="*/ 0 h 1643050"/>
              <a:gd name="connsiteX1" fmla="*/ 9144000 w 9144000"/>
              <a:gd name="connsiteY1" fmla="*/ 0 h 1643050"/>
              <a:gd name="connsiteX2" fmla="*/ 9144000 w 9144000"/>
              <a:gd name="connsiteY2" fmla="*/ 1643050 h 1643050"/>
              <a:gd name="connsiteX3" fmla="*/ 0 w 9144000"/>
              <a:gd name="connsiteY3" fmla="*/ 1643050 h 1643050"/>
              <a:gd name="connsiteX4" fmla="*/ 0 w 9144000"/>
              <a:gd name="connsiteY4" fmla="*/ 0 h 1643050"/>
              <a:gd name="connsiteX0" fmla="*/ 0 w 9144000"/>
              <a:gd name="connsiteY0" fmla="*/ 0 h 1643050"/>
              <a:gd name="connsiteX1" fmla="*/ 9144000 w 9144000"/>
              <a:gd name="connsiteY1" fmla="*/ 0 h 1643050"/>
              <a:gd name="connsiteX2" fmla="*/ 9144000 w 9144000"/>
              <a:gd name="connsiteY2" fmla="*/ 857208 h 1643050"/>
              <a:gd name="connsiteX3" fmla="*/ 0 w 9144000"/>
              <a:gd name="connsiteY3" fmla="*/ 1643050 h 1643050"/>
              <a:gd name="connsiteX4" fmla="*/ 0 w 9144000"/>
              <a:gd name="connsiteY4" fmla="*/ 0 h 1643050"/>
              <a:gd name="connsiteX0" fmla="*/ 0 w 9144000"/>
              <a:gd name="connsiteY0" fmla="*/ 0 h 1643050"/>
              <a:gd name="connsiteX1" fmla="*/ 9144000 w 9144000"/>
              <a:gd name="connsiteY1" fmla="*/ 0 h 1643050"/>
              <a:gd name="connsiteX2" fmla="*/ 9144000 w 9144000"/>
              <a:gd name="connsiteY2" fmla="*/ 857208 h 1643050"/>
              <a:gd name="connsiteX3" fmla="*/ 0 w 9144000"/>
              <a:gd name="connsiteY3" fmla="*/ 1643050 h 1643050"/>
              <a:gd name="connsiteX4" fmla="*/ 0 w 9144000"/>
              <a:gd name="connsiteY4" fmla="*/ 0 h 1643050"/>
              <a:gd name="connsiteX0" fmla="*/ 0 w 9144000"/>
              <a:gd name="connsiteY0" fmla="*/ 0 h 1643050"/>
              <a:gd name="connsiteX1" fmla="*/ 9144000 w 9144000"/>
              <a:gd name="connsiteY1" fmla="*/ 0 h 1643050"/>
              <a:gd name="connsiteX2" fmla="*/ 9144000 w 9144000"/>
              <a:gd name="connsiteY2" fmla="*/ 857208 h 1643050"/>
              <a:gd name="connsiteX3" fmla="*/ 0 w 9144000"/>
              <a:gd name="connsiteY3" fmla="*/ 1643050 h 1643050"/>
              <a:gd name="connsiteX4" fmla="*/ 0 w 9144000"/>
              <a:gd name="connsiteY4" fmla="*/ 0 h 16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643050">
                <a:moveTo>
                  <a:pt x="0" y="0"/>
                </a:moveTo>
                <a:lnTo>
                  <a:pt x="9144000" y="0"/>
                </a:lnTo>
                <a:lnTo>
                  <a:pt x="9144000" y="857208"/>
                </a:lnTo>
                <a:cubicBezTo>
                  <a:pt x="7000674" y="853995"/>
                  <a:pt x="1530678" y="663885"/>
                  <a:pt x="0" y="164305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20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Oval 3"/>
          <p:cNvSpPr/>
          <p:nvPr userDrawn="1"/>
        </p:nvSpPr>
        <p:spPr>
          <a:xfrm>
            <a:off x="149543" y="76200"/>
            <a:ext cx="1752600" cy="1752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543" y="-152400"/>
            <a:ext cx="213877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2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895600"/>
          </a:xfrm>
        </p:spPr>
        <p:txBody>
          <a:bodyPr>
            <a:noAutofit/>
          </a:bodyPr>
          <a:lstStyle/>
          <a:p>
            <a:r>
              <a:rPr lang="en-US" dirty="0" smtClean="0"/>
              <a:t>New Technologies </a:t>
            </a:r>
            <a:r>
              <a:rPr lang="en-US" dirty="0"/>
              <a:t>in </a:t>
            </a:r>
            <a:r>
              <a:rPr lang="en-US" dirty="0" smtClean="0"/>
              <a:t>Elections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International Standards </a:t>
            </a:r>
            <a:r>
              <a:rPr lang="en-US" dirty="0"/>
              <a:t>and IFES’ </a:t>
            </a:r>
            <a:r>
              <a:rPr lang="en-US" dirty="0" smtClean="0"/>
              <a:t>Role </a:t>
            </a:r>
            <a:r>
              <a:rPr lang="en-US" dirty="0"/>
              <a:t>in </a:t>
            </a:r>
            <a:r>
              <a:rPr lang="en-US" dirty="0" smtClean="0"/>
              <a:t>Implementation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52578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Beata Martin-Rozumilowicz, E&amp;E Director </a:t>
            </a:r>
            <a:br>
              <a:rPr lang="en-US" dirty="0" smtClean="0"/>
            </a:br>
            <a:r>
              <a:rPr lang="en-US" dirty="0" smtClean="0"/>
              <a:t>14 April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IFES’ Work in E&amp;E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5344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Kyrgyzstan 2015 – introduction of biometric registration, optical scanning and e-transmission of results, but:</a:t>
            </a:r>
          </a:p>
          <a:p>
            <a:pPr lvl="1"/>
            <a:r>
              <a:rPr lang="en-US" dirty="0" smtClean="0"/>
              <a:t>Short timescale implementation,</a:t>
            </a:r>
          </a:p>
          <a:p>
            <a:pPr lvl="1"/>
            <a:r>
              <a:rPr lang="en-US" dirty="0" smtClean="0"/>
              <a:t>High costs ‘leased’ by </a:t>
            </a:r>
            <a:r>
              <a:rPr lang="en-US" dirty="0" err="1" smtClean="0"/>
              <a:t>ouside</a:t>
            </a:r>
            <a:r>
              <a:rPr lang="en-US" dirty="0" smtClean="0"/>
              <a:t> provider (question of ownership),</a:t>
            </a:r>
          </a:p>
          <a:p>
            <a:pPr lvl="1"/>
            <a:r>
              <a:rPr lang="en-US" dirty="0" smtClean="0"/>
              <a:t>Large number of citizens disenfranchised,</a:t>
            </a:r>
          </a:p>
          <a:p>
            <a:pPr lvl="1"/>
            <a:r>
              <a:rPr lang="en-US" dirty="0" smtClean="0"/>
              <a:t>Important security measures disregarded.</a:t>
            </a:r>
          </a:p>
          <a:p>
            <a:r>
              <a:rPr lang="en-US" dirty="0" smtClean="0"/>
              <a:t>Armenia 2016 – intend legal changes by April, 70% pilot in locals Nov, full-scale for elections 2017.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3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IFES’ Work Globally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208" y="1780713"/>
            <a:ext cx="8719165" cy="469110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Kenya 2013</a:t>
            </a:r>
          </a:p>
          <a:p>
            <a:pPr lvl="1"/>
            <a:r>
              <a:rPr lang="en-US" dirty="0" smtClean="0"/>
              <a:t>Over a 15 month period, IFES worked with the IEBC to introduce three NVTs in response to some of the transparency/credibility concerns arising from the violent aftermath of the 2007 elections:</a:t>
            </a:r>
          </a:p>
          <a:p>
            <a:pPr lvl="2"/>
            <a:r>
              <a:rPr lang="en-US" sz="2800" dirty="0" smtClean="0"/>
              <a:t>Biometric Voter Registration (BVR)</a:t>
            </a:r>
          </a:p>
          <a:p>
            <a:pPr lvl="2"/>
            <a:r>
              <a:rPr lang="en-US" sz="2800" dirty="0" smtClean="0"/>
              <a:t>Electronic Voter ID (EVID)</a:t>
            </a:r>
          </a:p>
          <a:p>
            <a:pPr lvl="2"/>
            <a:r>
              <a:rPr lang="en-US" sz="2800" dirty="0" smtClean="0"/>
              <a:t>Results Management System</a:t>
            </a:r>
          </a:p>
          <a:p>
            <a:r>
              <a:rPr lang="en-US" b="1" dirty="0" smtClean="0"/>
              <a:t>Nigeria 2015</a:t>
            </a:r>
          </a:p>
          <a:p>
            <a:pPr lvl="1"/>
            <a:r>
              <a:rPr lang="en-US" dirty="0" smtClean="0"/>
              <a:t>Assisted INEC with introduction of two new voting technologies:</a:t>
            </a:r>
          </a:p>
          <a:p>
            <a:pPr lvl="2"/>
            <a:r>
              <a:rPr lang="en-US" sz="2800" dirty="0" smtClean="0"/>
              <a:t>Permanent Voter Cards (PVCs), which have an embedded chip containing the biometrics of the holder (including fingerprints and facial images)</a:t>
            </a:r>
          </a:p>
          <a:p>
            <a:pPr lvl="2"/>
            <a:r>
              <a:rPr lang="en-US" sz="2800" dirty="0" smtClean="0"/>
              <a:t>Electronic Card Readers to be used on Election Day to authenticate the voter’s PVC</a:t>
            </a:r>
          </a:p>
        </p:txBody>
      </p:sp>
    </p:spTree>
    <p:extLst>
      <p:ext uri="{BB962C8B-B14F-4D97-AF65-F5344CB8AC3E}">
        <p14:creationId xmlns:p14="http://schemas.microsoft.com/office/powerpoint/2010/main" val="15332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IFES’ Work Globally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71" y="1905000"/>
            <a:ext cx="8534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Burkina Faso 2015</a:t>
            </a:r>
          </a:p>
          <a:p>
            <a:pPr lvl="1"/>
            <a:r>
              <a:rPr lang="en-US" dirty="0"/>
              <a:t>IFES worked with the CENI to support deployment Results Transmission System that provided real-time provisional results to the public. </a:t>
            </a:r>
          </a:p>
          <a:p>
            <a:pPr lvl="1"/>
            <a:r>
              <a:rPr lang="en-US" dirty="0"/>
              <a:t>Initial results transmitted from over 18,000 polling centers to central center in Ouagadougou</a:t>
            </a:r>
          </a:p>
          <a:p>
            <a:pPr lvl="1"/>
            <a:r>
              <a:rPr lang="en-US" dirty="0"/>
              <a:t>One of the most rapid and transparent examples of transparent election results delivery to the public in the region. </a:t>
            </a:r>
          </a:p>
          <a:p>
            <a:r>
              <a:rPr lang="en-US" b="1" dirty="0" smtClean="0"/>
              <a:t>Myanmar 2016</a:t>
            </a:r>
          </a:p>
          <a:p>
            <a:pPr lvl="1"/>
            <a:r>
              <a:rPr lang="en-US" dirty="0" smtClean="0"/>
              <a:t>IFES supported development of the country’s first computerized and centralized voter list</a:t>
            </a:r>
          </a:p>
          <a:p>
            <a:pPr lvl="1"/>
            <a:r>
              <a:rPr lang="en-US" dirty="0" smtClean="0"/>
              <a:t>Implemented a results management system based on scanning of results forms.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IFES’ Foci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71" y="1905000"/>
            <a:ext cx="8534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Helping build electronic </a:t>
            </a:r>
            <a:r>
              <a:rPr lang="en-US" dirty="0"/>
              <a:t>results management </a:t>
            </a:r>
            <a:r>
              <a:rPr lang="en-US" dirty="0" smtClean="0"/>
              <a:t>systems to allow EMBs to publish timely </a:t>
            </a:r>
            <a:r>
              <a:rPr lang="en-US" dirty="0"/>
              <a:t>and credible election </a:t>
            </a:r>
            <a:r>
              <a:rPr lang="en-US" dirty="0" smtClean="0"/>
              <a:t>results</a:t>
            </a:r>
            <a:endParaRPr lang="en-US" dirty="0"/>
          </a:p>
          <a:p>
            <a:r>
              <a:rPr lang="en-US" dirty="0" smtClean="0"/>
              <a:t>Developing EMB institutional </a:t>
            </a:r>
            <a:r>
              <a:rPr lang="en-US" dirty="0"/>
              <a:t>IT </a:t>
            </a:r>
            <a:r>
              <a:rPr lang="en-US" dirty="0" smtClean="0"/>
              <a:t>strategies </a:t>
            </a:r>
            <a:r>
              <a:rPr lang="en-US" dirty="0"/>
              <a:t>that addresses all aspects of election </a:t>
            </a:r>
            <a:r>
              <a:rPr lang="en-US" dirty="0" smtClean="0"/>
              <a:t>administration</a:t>
            </a:r>
          </a:p>
          <a:p>
            <a:r>
              <a:rPr lang="en-US" dirty="0" smtClean="0"/>
              <a:t>Assisting in IT </a:t>
            </a:r>
            <a:r>
              <a:rPr lang="en-US" dirty="0"/>
              <a:t>solutions that capitalize on </a:t>
            </a:r>
            <a:r>
              <a:rPr lang="en-US" dirty="0" smtClean="0"/>
              <a:t>new </a:t>
            </a:r>
            <a:r>
              <a:rPr lang="en-US" dirty="0"/>
              <a:t>IT infrastructure </a:t>
            </a:r>
            <a:r>
              <a:rPr lang="en-US" dirty="0" smtClean="0"/>
              <a:t>/ tools </a:t>
            </a:r>
            <a:r>
              <a:rPr lang="en-US" dirty="0"/>
              <a:t>that streamline elections </a:t>
            </a:r>
            <a:r>
              <a:rPr lang="en-US" dirty="0" smtClean="0"/>
              <a:t>services:</a:t>
            </a:r>
          </a:p>
          <a:p>
            <a:pPr lvl="1"/>
            <a:r>
              <a:rPr lang="en-US" dirty="0" smtClean="0"/>
              <a:t>voter </a:t>
            </a:r>
            <a:r>
              <a:rPr lang="en-US" dirty="0"/>
              <a:t>registration, </a:t>
            </a:r>
            <a:endParaRPr lang="en-US" dirty="0" smtClean="0"/>
          </a:p>
          <a:p>
            <a:pPr lvl="1"/>
            <a:r>
              <a:rPr lang="en-US" dirty="0" smtClean="0"/>
              <a:t>voter </a:t>
            </a:r>
            <a:r>
              <a:rPr lang="en-US" dirty="0"/>
              <a:t>education, </a:t>
            </a:r>
            <a:endParaRPr lang="en-US" dirty="0" smtClean="0"/>
          </a:p>
          <a:p>
            <a:pPr lvl="1"/>
            <a:r>
              <a:rPr lang="en-US" dirty="0" smtClean="0"/>
              <a:t>political </a:t>
            </a:r>
            <a:r>
              <a:rPr lang="en-US" dirty="0"/>
              <a:t>party and candidate registration, </a:t>
            </a:r>
            <a:endParaRPr lang="en-US" dirty="0" smtClean="0"/>
          </a:p>
          <a:p>
            <a:pPr lvl="1"/>
            <a:r>
              <a:rPr lang="en-US" dirty="0" smtClean="0"/>
              <a:t>political </a:t>
            </a:r>
            <a:r>
              <a:rPr lang="en-US" dirty="0"/>
              <a:t>party </a:t>
            </a:r>
            <a:r>
              <a:rPr lang="en-US" dirty="0" smtClean="0"/>
              <a:t>finance,</a:t>
            </a:r>
          </a:p>
          <a:p>
            <a:pPr lvl="1"/>
            <a:r>
              <a:rPr lang="en-US" dirty="0" smtClean="0"/>
              <a:t>organizational </a:t>
            </a:r>
            <a:r>
              <a:rPr lang="en-US" dirty="0"/>
              <a:t>duties (finance, logistics, procurement, human resources, data analytics, etc</a:t>
            </a:r>
            <a:r>
              <a:rPr lang="en-US" dirty="0" smtClean="0"/>
              <a:t>.)</a:t>
            </a:r>
          </a:p>
          <a:p>
            <a:pPr lvl="1"/>
            <a:r>
              <a:rPr lang="en-US" dirty="0"/>
              <a:t>election </a:t>
            </a:r>
            <a:r>
              <a:rPr lang="en-US" dirty="0" smtClean="0"/>
              <a:t>results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54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0687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countries going back to traditional voting (Ireland, Netherlands</a:t>
            </a:r>
            <a:r>
              <a:rPr lang="en-US" dirty="0"/>
              <a:t>, Norway, </a:t>
            </a:r>
            <a:r>
              <a:rPr lang="en-US" dirty="0" smtClean="0"/>
              <a:t>UK);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Voter </a:t>
            </a:r>
            <a:r>
              <a:rPr lang="en-US" dirty="0" smtClean="0"/>
              <a:t>verified trails still largely necessary as issue of end-to-end verifiability still not fully solved;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Issues of cost analysis and participation rates need to be studied more deeply;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Balancing act between ‘public’ voter registers and personal data protection requirements (</a:t>
            </a:r>
            <a:r>
              <a:rPr lang="en-US" smtClean="0"/>
              <a:t>recent Philippines </a:t>
            </a:r>
            <a:r>
              <a:rPr lang="en-US" dirty="0" smtClean="0"/>
              <a:t>hack)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Ongoing debate whether </a:t>
            </a:r>
            <a:r>
              <a:rPr lang="en-US" dirty="0"/>
              <a:t>such systems should be </a:t>
            </a:r>
            <a:r>
              <a:rPr lang="en-US" dirty="0" smtClean="0"/>
              <a:t>proprietary </a:t>
            </a:r>
            <a:r>
              <a:rPr lang="en-US" dirty="0"/>
              <a:t>or open source. </a:t>
            </a:r>
            <a:r>
              <a:rPr lang="en-US" dirty="0" smtClean="0"/>
              <a:t>(work </a:t>
            </a:r>
            <a:r>
              <a:rPr lang="en-US" dirty="0"/>
              <a:t>of </a:t>
            </a:r>
            <a:r>
              <a:rPr lang="en-US" dirty="0" smtClean="0"/>
              <a:t>OSET Foundation)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Standards still developing (including this VC meeting)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65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152400"/>
            <a:ext cx="7013171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From uniform ballots first being introduced in Australia in 1856 to punch cards and lever machines in US in late 1800s;</a:t>
            </a:r>
          </a:p>
          <a:p>
            <a:r>
              <a:rPr lang="en-US" dirty="0"/>
              <a:t>By 1930, lever machines </a:t>
            </a:r>
            <a:r>
              <a:rPr lang="en-US" dirty="0" smtClean="0"/>
              <a:t>installed </a:t>
            </a:r>
            <a:r>
              <a:rPr lang="en-US" dirty="0"/>
              <a:t>in virtually every major city in </a:t>
            </a:r>
            <a:r>
              <a:rPr lang="en-US" dirty="0" smtClean="0"/>
              <a:t>the US</a:t>
            </a:r>
          </a:p>
          <a:p>
            <a:r>
              <a:rPr lang="en-US" dirty="0"/>
              <a:t>Optical Scan </a:t>
            </a:r>
            <a:r>
              <a:rPr lang="en-US" dirty="0" smtClean="0"/>
              <a:t>first used </a:t>
            </a:r>
            <a:r>
              <a:rPr lang="en-US" dirty="0"/>
              <a:t>in </a:t>
            </a:r>
            <a:r>
              <a:rPr lang="en-US" dirty="0" smtClean="0"/>
              <a:t>1962, Kern </a:t>
            </a:r>
            <a:r>
              <a:rPr lang="en-US" dirty="0"/>
              <a:t>City, </a:t>
            </a:r>
            <a:r>
              <a:rPr lang="en-US" dirty="0" smtClean="0"/>
              <a:t>CA</a:t>
            </a:r>
          </a:p>
          <a:p>
            <a:r>
              <a:rPr lang="en-US" dirty="0" smtClean="0"/>
              <a:t>Direct </a:t>
            </a:r>
            <a:r>
              <a:rPr lang="en-US" dirty="0"/>
              <a:t>Recording Electronic (DRE) Voting Machine </a:t>
            </a:r>
            <a:r>
              <a:rPr lang="en-US" dirty="0" smtClean="0"/>
              <a:t>first patented in 1974</a:t>
            </a:r>
          </a:p>
          <a:p>
            <a:r>
              <a:rPr lang="en-US" dirty="0"/>
              <a:t>DRE </a:t>
            </a:r>
            <a:r>
              <a:rPr lang="en-US" dirty="0" smtClean="0"/>
              <a:t>used in </a:t>
            </a:r>
            <a:r>
              <a:rPr lang="en-US" dirty="0"/>
              <a:t>all elections in Brazil and India, </a:t>
            </a:r>
            <a:r>
              <a:rPr lang="en-US" dirty="0" smtClean="0"/>
              <a:t>also </a:t>
            </a:r>
            <a:r>
              <a:rPr lang="en-US" dirty="0"/>
              <a:t>on a large scale in Venezuela and </a:t>
            </a:r>
            <a:r>
              <a:rPr lang="en-US" dirty="0" smtClean="0"/>
              <a:t>US.</a:t>
            </a:r>
          </a:p>
          <a:p>
            <a:r>
              <a:rPr lang="en-US" dirty="0" smtClean="0"/>
              <a:t>They were used </a:t>
            </a:r>
            <a:r>
              <a:rPr lang="en-US" dirty="0"/>
              <a:t>on a large scale in the </a:t>
            </a:r>
            <a:r>
              <a:rPr lang="en-US" dirty="0" smtClean="0"/>
              <a:t>Netherlands, </a:t>
            </a:r>
            <a:r>
              <a:rPr lang="en-US" dirty="0"/>
              <a:t>but have been decommissioned after public concerns.</a:t>
            </a:r>
          </a:p>
        </p:txBody>
      </p:sp>
    </p:spTree>
    <p:extLst>
      <p:ext uri="{BB962C8B-B14F-4D97-AF65-F5344CB8AC3E}">
        <p14:creationId xmlns:p14="http://schemas.microsoft.com/office/powerpoint/2010/main" val="8706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-152400"/>
            <a:ext cx="7013171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1975 first </a:t>
            </a:r>
            <a:r>
              <a:rPr lang="en-US" dirty="0"/>
              <a:t>US </a:t>
            </a:r>
            <a:r>
              <a:rPr lang="en-US" dirty="0" smtClean="0"/>
              <a:t>government report </a:t>
            </a:r>
            <a:r>
              <a:rPr lang="en-US" dirty="0"/>
              <a:t>to </a:t>
            </a:r>
            <a:r>
              <a:rPr lang="en-US" dirty="0" smtClean="0"/>
              <a:t>evaluate computerized voting </a:t>
            </a:r>
            <a:r>
              <a:rPr lang="en-US" dirty="0"/>
              <a:t>technology (paper initiates the federal Voting Systems Standards program</a:t>
            </a:r>
            <a:r>
              <a:rPr lang="en-US" dirty="0" smtClean="0"/>
              <a:t>)</a:t>
            </a:r>
          </a:p>
          <a:p>
            <a:r>
              <a:rPr lang="en-US" dirty="0"/>
              <a:t>1990 </a:t>
            </a:r>
            <a:r>
              <a:rPr lang="en-US" dirty="0" smtClean="0"/>
              <a:t>FEC releases first standards (</a:t>
            </a:r>
            <a:r>
              <a:rPr lang="en-US" dirty="0"/>
              <a:t>Voting Systems Standards (VSS</a:t>
            </a:r>
            <a:r>
              <a:rPr lang="en-US" dirty="0" smtClean="0"/>
              <a:t>) </a:t>
            </a:r>
            <a:r>
              <a:rPr lang="en-US" dirty="0"/>
              <a:t>for </a:t>
            </a:r>
            <a:r>
              <a:rPr lang="en-US" dirty="0" smtClean="0"/>
              <a:t>computer voting</a:t>
            </a:r>
          </a:p>
          <a:p>
            <a:r>
              <a:rPr lang="en-US" dirty="0"/>
              <a:t>2000 Presidential Election Highlights Ballot </a:t>
            </a:r>
            <a:r>
              <a:rPr lang="en-US" dirty="0" smtClean="0"/>
              <a:t>Problems and in 2002, FEC updates VSS</a:t>
            </a:r>
          </a:p>
          <a:p>
            <a:r>
              <a:rPr lang="en-US" dirty="0"/>
              <a:t>Internet voting systems have gained </a:t>
            </a:r>
            <a:r>
              <a:rPr lang="en-US" dirty="0" smtClean="0"/>
              <a:t>popularity. Used </a:t>
            </a:r>
            <a:r>
              <a:rPr lang="en-US" dirty="0"/>
              <a:t>for </a:t>
            </a:r>
            <a:r>
              <a:rPr lang="en-US" dirty="0" smtClean="0"/>
              <a:t>elections in UK (not </a:t>
            </a:r>
            <a:r>
              <a:rPr lang="en-US" dirty="0"/>
              <a:t>presently), Estonia and </a:t>
            </a:r>
            <a:r>
              <a:rPr lang="en-US" dirty="0" smtClean="0"/>
              <a:t>Switzerland. Municipal </a:t>
            </a:r>
            <a:r>
              <a:rPr lang="en-US" dirty="0"/>
              <a:t>elections in Canada and party primary elections in the United States and </a:t>
            </a:r>
            <a:r>
              <a:rPr lang="en-US" dirty="0" smtClean="0"/>
              <a:t>France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068763"/>
          </a:xfrm>
        </p:spPr>
        <p:txBody>
          <a:bodyPr>
            <a:normAutofit/>
          </a:bodyPr>
          <a:lstStyle/>
          <a:p>
            <a:r>
              <a:rPr lang="en-US" dirty="0" smtClean="0"/>
              <a:t>NVT systems are intended to fulfil the same functions as paper-based systems; therefore, same standards apply:</a:t>
            </a:r>
          </a:p>
          <a:p>
            <a:pPr lvl="1"/>
            <a:r>
              <a:rPr lang="en-US" dirty="0" smtClean="0"/>
              <a:t>Universality</a:t>
            </a:r>
          </a:p>
          <a:p>
            <a:pPr lvl="1"/>
            <a:r>
              <a:rPr lang="en-US" dirty="0" smtClean="0"/>
              <a:t>Equality </a:t>
            </a:r>
          </a:p>
          <a:p>
            <a:pPr lvl="1"/>
            <a:r>
              <a:rPr lang="en-US" dirty="0" smtClean="0"/>
              <a:t>Secrecy</a:t>
            </a:r>
          </a:p>
          <a:p>
            <a:pPr lvl="1"/>
            <a:r>
              <a:rPr lang="en-US" dirty="0" smtClean="0"/>
              <a:t>Casting, counting and tabulation in an honest, transparent and accountable manner.</a:t>
            </a:r>
          </a:p>
        </p:txBody>
      </p:sp>
    </p:spTree>
    <p:extLst>
      <p:ext uri="{BB962C8B-B14F-4D97-AF65-F5344CB8AC3E}">
        <p14:creationId xmlns:p14="http://schemas.microsoft.com/office/powerpoint/2010/main" val="22215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Practice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2004 </a:t>
            </a:r>
            <a:r>
              <a:rPr lang="en-US" dirty="0" err="1" smtClean="0"/>
              <a:t>CoE</a:t>
            </a:r>
            <a:r>
              <a:rPr lang="en-US" dirty="0" smtClean="0"/>
              <a:t> </a:t>
            </a:r>
            <a:r>
              <a:rPr lang="en-US" dirty="0" err="1" smtClean="0"/>
              <a:t>CoM</a:t>
            </a:r>
            <a:r>
              <a:rPr lang="en-US" dirty="0" smtClean="0"/>
              <a:t> Rec(2004)11 and VC report on </a:t>
            </a:r>
            <a:r>
              <a:rPr lang="en-US" dirty="0"/>
              <a:t>e-voting </a:t>
            </a:r>
            <a:r>
              <a:rPr lang="en-US" dirty="0" smtClean="0"/>
              <a:t>compatibility with </a:t>
            </a:r>
            <a:r>
              <a:rPr lang="en-US" dirty="0" err="1" smtClean="0"/>
              <a:t>CoE</a:t>
            </a:r>
            <a:r>
              <a:rPr lang="en-US" dirty="0" smtClean="0"/>
              <a:t> standards</a:t>
            </a:r>
          </a:p>
          <a:p>
            <a:r>
              <a:rPr lang="en-US" dirty="0" smtClean="0"/>
              <a:t>2011 </a:t>
            </a:r>
            <a:r>
              <a:rPr lang="en-US" dirty="0" err="1" smtClean="0"/>
              <a:t>CoE</a:t>
            </a:r>
            <a:r>
              <a:rPr lang="en-US" dirty="0" smtClean="0"/>
              <a:t> Certification Guidelines</a:t>
            </a:r>
          </a:p>
          <a:p>
            <a:r>
              <a:rPr lang="en-US" dirty="0"/>
              <a:t>IDEA 2011 policy paper on Introducing E-Voting</a:t>
            </a:r>
          </a:p>
          <a:p>
            <a:r>
              <a:rPr lang="en-US" dirty="0" smtClean="0"/>
              <a:t>IFES/NDI publication on e-voting and counting</a:t>
            </a:r>
          </a:p>
          <a:p>
            <a:r>
              <a:rPr lang="en-US" dirty="0" smtClean="0"/>
              <a:t>IFES</a:t>
            </a:r>
            <a:r>
              <a:rPr lang="en-US" smtClean="0"/>
              <a:t>’ 2011 Guide </a:t>
            </a:r>
            <a:r>
              <a:rPr lang="en-US" dirty="0"/>
              <a:t>to Conducting </a:t>
            </a:r>
            <a:r>
              <a:rPr lang="en-US"/>
              <a:t>Feasibility </a:t>
            </a:r>
            <a:r>
              <a:rPr lang="en-US" smtClean="0"/>
              <a:t>Studies </a:t>
            </a:r>
            <a:endParaRPr lang="en-US" dirty="0" smtClean="0"/>
          </a:p>
          <a:p>
            <a:r>
              <a:rPr lang="en-US" dirty="0" smtClean="0"/>
              <a:t>ODIHR, OAS and Carter Center publications</a:t>
            </a:r>
            <a:endParaRPr lang="en-US" dirty="0"/>
          </a:p>
          <a:p>
            <a:r>
              <a:rPr lang="en-US" dirty="0" smtClean="0"/>
              <a:t>Proceedings </a:t>
            </a:r>
            <a:r>
              <a:rPr lang="en-US" dirty="0"/>
              <a:t>of </a:t>
            </a:r>
            <a:r>
              <a:rPr lang="en-US" dirty="0" smtClean="0"/>
              <a:t>Electronic </a:t>
            </a:r>
            <a:r>
              <a:rPr lang="en-US" dirty="0"/>
              <a:t>Voting </a:t>
            </a:r>
            <a:r>
              <a:rPr lang="en-US" dirty="0" smtClean="0"/>
              <a:t>conf </a:t>
            </a:r>
            <a:r>
              <a:rPr lang="en-US" dirty="0"/>
              <a:t>(</a:t>
            </a:r>
            <a:r>
              <a:rPr lang="en-US" dirty="0" smtClean="0"/>
              <a:t>2004-14) </a:t>
            </a:r>
          </a:p>
          <a:p>
            <a:r>
              <a:rPr lang="en-US" dirty="0" smtClean="0"/>
              <a:t>ECtHR cases: Austria, Estonia, Germany, Finland</a:t>
            </a:r>
          </a:p>
        </p:txBody>
      </p:sp>
    </p:spTree>
    <p:extLst>
      <p:ext uri="{BB962C8B-B14F-4D97-AF65-F5344CB8AC3E}">
        <p14:creationId xmlns:p14="http://schemas.microsoft.com/office/powerpoint/2010/main" val="4964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for Digital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615" y="1752600"/>
            <a:ext cx="8534400" cy="4373563"/>
          </a:xfrm>
        </p:spPr>
        <p:txBody>
          <a:bodyPr>
            <a:noAutofit/>
          </a:bodyPr>
          <a:lstStyle/>
          <a:p>
            <a:r>
              <a:rPr lang="en-US" sz="2200" dirty="0" smtClean="0"/>
              <a:t>Endorsed </a:t>
            </a:r>
            <a:r>
              <a:rPr lang="en-US" sz="2200" dirty="0"/>
              <a:t>by USAID </a:t>
            </a:r>
            <a:r>
              <a:rPr lang="en-US" sz="2200" dirty="0" smtClean="0"/>
              <a:t>/ IFES, </a:t>
            </a:r>
            <a:r>
              <a:rPr lang="en-US" sz="2200" i="1" dirty="0" smtClean="0"/>
              <a:t>et al.</a:t>
            </a:r>
            <a:r>
              <a:rPr lang="en-US" sz="2200" dirty="0" smtClean="0"/>
              <a:t>, </a:t>
            </a:r>
            <a:r>
              <a:rPr lang="en-US" sz="2200" dirty="0"/>
              <a:t>lay out some </a:t>
            </a:r>
            <a:r>
              <a:rPr lang="en-US" sz="2200" dirty="0" smtClean="0"/>
              <a:t>other </a:t>
            </a:r>
            <a:r>
              <a:rPr lang="en-US" sz="2200" dirty="0"/>
              <a:t>considerations </a:t>
            </a:r>
            <a:r>
              <a:rPr lang="en-US" sz="2200" dirty="0" smtClean="0"/>
              <a:t>to be taken into account, </a:t>
            </a:r>
            <a:r>
              <a:rPr lang="en-US" sz="2200" dirty="0"/>
              <a:t>especially from a technical </a:t>
            </a:r>
            <a:r>
              <a:rPr lang="en-US" sz="2200" dirty="0" smtClean="0"/>
              <a:t>perspective:</a:t>
            </a:r>
            <a:endParaRPr lang="en-US" sz="2200" dirty="0"/>
          </a:p>
          <a:p>
            <a:pPr lvl="1"/>
            <a:r>
              <a:rPr lang="en-US" sz="1800" dirty="0" smtClean="0"/>
              <a:t>Technological solutions to be </a:t>
            </a:r>
            <a:r>
              <a:rPr lang="en-US" sz="1800" dirty="0"/>
              <a:t>designed with </a:t>
            </a:r>
            <a:r>
              <a:rPr lang="en-US" sz="1800" dirty="0" smtClean="0"/>
              <a:t>user </a:t>
            </a:r>
            <a:r>
              <a:rPr lang="en-US" sz="1800" dirty="0"/>
              <a:t>in mind</a:t>
            </a:r>
          </a:p>
          <a:p>
            <a:pPr lvl="1"/>
            <a:r>
              <a:rPr lang="en-US" sz="1800" dirty="0" smtClean="0"/>
              <a:t>Solution to be </a:t>
            </a:r>
            <a:r>
              <a:rPr lang="en-US" sz="1800" dirty="0"/>
              <a:t>developed </a:t>
            </a:r>
            <a:r>
              <a:rPr lang="en-US" sz="1800" dirty="0" smtClean="0"/>
              <a:t>with understanding </a:t>
            </a:r>
            <a:r>
              <a:rPr lang="en-US" sz="1800" dirty="0"/>
              <a:t>of </a:t>
            </a:r>
            <a:r>
              <a:rPr lang="en-US" sz="1800" dirty="0" smtClean="0"/>
              <a:t>existing </a:t>
            </a:r>
            <a:r>
              <a:rPr lang="en-US" sz="1800" dirty="0"/>
              <a:t>ecosystem in </a:t>
            </a:r>
            <a:r>
              <a:rPr lang="en-US" sz="1800" dirty="0" smtClean="0"/>
              <a:t>country/region</a:t>
            </a:r>
            <a:endParaRPr lang="en-US" sz="1800" dirty="0"/>
          </a:p>
          <a:p>
            <a:pPr lvl="1"/>
            <a:r>
              <a:rPr lang="en-US" sz="1800" dirty="0" smtClean="0"/>
              <a:t>Solution should be sustainable and designed </a:t>
            </a:r>
            <a:r>
              <a:rPr lang="en-US" sz="1800" dirty="0"/>
              <a:t>for </a:t>
            </a:r>
            <a:r>
              <a:rPr lang="en-US" sz="1800" dirty="0" smtClean="0"/>
              <a:t>scaling</a:t>
            </a:r>
            <a:endParaRPr lang="en-US" sz="1800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solution must adhere to open standards, use open data wherever possible, be built with open source code, and support further innovation (open innovation)</a:t>
            </a:r>
          </a:p>
          <a:p>
            <a:pPr lvl="1"/>
            <a:r>
              <a:rPr lang="en-US" sz="1800" dirty="0" smtClean="0"/>
              <a:t>Ideally </a:t>
            </a:r>
            <a:r>
              <a:rPr lang="en-US" sz="1800" dirty="0"/>
              <a:t>solutions should reuse and improve existing solutions rather than reinventing the wheel</a:t>
            </a:r>
          </a:p>
          <a:p>
            <a:pPr lvl="1"/>
            <a:r>
              <a:rPr lang="en-US" sz="1800" dirty="0" smtClean="0"/>
              <a:t>Solutions </a:t>
            </a:r>
            <a:r>
              <a:rPr lang="en-US" sz="1800" dirty="0"/>
              <a:t>must address privacy and security issues</a:t>
            </a:r>
          </a:p>
          <a:p>
            <a:pPr lvl="1"/>
            <a:r>
              <a:rPr lang="en-US" sz="1800" dirty="0" smtClean="0"/>
              <a:t>Solutions </a:t>
            </a:r>
            <a:r>
              <a:rPr lang="en-US" sz="1800" dirty="0"/>
              <a:t>should ideally be data-driven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Solutions to be collaborative to utilize expertise/knowledge for greater impact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723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IFES’ Direct Democracy </a:t>
            </a:r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 smtClean="0"/>
              <a:t>More </a:t>
            </a:r>
            <a:r>
              <a:rPr lang="en-US" sz="3900" dirty="0"/>
              <a:t>technical overview of what considerations to keep in mind when discussing new technology (including NVT):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technology should be introduced, whenever possible, in the post-electoral period to </a:t>
            </a:r>
            <a:r>
              <a:rPr lang="en-US" dirty="0" smtClean="0"/>
              <a:t>allow </a:t>
            </a:r>
            <a:r>
              <a:rPr lang="en-US" dirty="0"/>
              <a:t>enough time for feasibility studies, pilot projects and modifications of procedures and trainings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projects must plan for the technology life cycle (keeping in mind that technology does not end with initial procurement)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projects should also keep in mind the broad planning view of all elements in a technology project: from design, procurement, deployment, management, </a:t>
            </a:r>
            <a:r>
              <a:rPr lang="en-US" dirty="0" smtClean="0"/>
              <a:t>civic education, training and </a:t>
            </a:r>
            <a:r>
              <a:rPr lang="en-US" dirty="0"/>
              <a:t>disposal.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projects must also consider whether the technological solution is appropriate for the problem at hand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068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Desired Benefits:</a:t>
            </a:r>
          </a:p>
          <a:p>
            <a:pPr lvl="1"/>
            <a:r>
              <a:rPr lang="en-US" dirty="0" smtClean="0"/>
              <a:t>Removing human error</a:t>
            </a:r>
          </a:p>
          <a:p>
            <a:pPr lvl="1"/>
            <a:r>
              <a:rPr lang="en-US" dirty="0" smtClean="0"/>
              <a:t>Reducing transmission time</a:t>
            </a:r>
          </a:p>
          <a:p>
            <a:pPr lvl="1"/>
            <a:r>
              <a:rPr lang="en-US" dirty="0" smtClean="0"/>
              <a:t>Perceived saved costs and increased participation</a:t>
            </a:r>
          </a:p>
          <a:p>
            <a:r>
              <a:rPr lang="en-US" dirty="0" smtClean="0"/>
              <a:t>Potential Challenges:</a:t>
            </a:r>
          </a:p>
          <a:p>
            <a:pPr lvl="1"/>
            <a:r>
              <a:rPr lang="en-US" dirty="0" smtClean="0"/>
              <a:t>Medium-long term costs often not factored</a:t>
            </a:r>
          </a:p>
          <a:p>
            <a:pPr lvl="1"/>
            <a:r>
              <a:rPr lang="en-US" dirty="0" smtClean="0"/>
              <a:t>Studies seem to indicate participation static</a:t>
            </a:r>
          </a:p>
          <a:p>
            <a:pPr lvl="1"/>
            <a:r>
              <a:rPr lang="en-US" dirty="0" smtClean="0"/>
              <a:t>Possibly undermine confidence in fragile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IFES’ Work in E&amp;E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144963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Albania 2013 – IFES </a:t>
            </a:r>
            <a:r>
              <a:rPr lang="en-US" sz="3400" dirty="0"/>
              <a:t>worked with regional developers on an elections results management system to more efficiently and transparently transmit election </a:t>
            </a:r>
            <a:r>
              <a:rPr lang="en-US" sz="3400" dirty="0" smtClean="0"/>
              <a:t>results.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managed several election processes, most notably the Election Day functions of polling station status, the tracking of election materials, and preliminary results transmission. </a:t>
            </a:r>
            <a:endParaRPr lang="en-US" dirty="0" smtClean="0"/>
          </a:p>
          <a:p>
            <a:pPr lvl="1"/>
            <a:r>
              <a:rPr lang="en-US" dirty="0" smtClean="0"/>
              <a:t>IFES </a:t>
            </a:r>
            <a:r>
              <a:rPr lang="en-US" dirty="0"/>
              <a:t>trained regionally-based operators who entered the data into a system with validation checks, which were then tabulated immediately at the central level. </a:t>
            </a:r>
            <a:endParaRPr lang="en-US" dirty="0" smtClean="0"/>
          </a:p>
          <a:p>
            <a:pPr lvl="1"/>
            <a:r>
              <a:rPr lang="en-US" dirty="0" smtClean="0"/>
              <a:t>IFES </a:t>
            </a:r>
            <a:r>
              <a:rPr lang="en-US" dirty="0"/>
              <a:t>also designed a results display website linked to the CEC central site, which provided citizens with real-time, updated results information down to the polling station level. The information on the website was mirrored on a mobile app for smartphones.</a:t>
            </a:r>
          </a:p>
        </p:txBody>
      </p:sp>
    </p:spTree>
    <p:extLst>
      <p:ext uri="{BB962C8B-B14F-4D97-AF65-F5344CB8AC3E}">
        <p14:creationId xmlns:p14="http://schemas.microsoft.com/office/powerpoint/2010/main" val="21724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ES PowerPoint 25">
  <a:themeElements>
    <a:clrScheme name="Custom 1">
      <a:dk1>
        <a:sysClr val="windowText" lastClr="000000"/>
      </a:dk1>
      <a:lt1>
        <a:srgbClr val="EBF0ED"/>
      </a:lt1>
      <a:dk2>
        <a:srgbClr val="EEECE1"/>
      </a:dk2>
      <a:lt2>
        <a:srgbClr val="EEECE1"/>
      </a:lt2>
      <a:accent1>
        <a:srgbClr val="2E6BFF"/>
      </a:accent1>
      <a:accent2>
        <a:srgbClr val="B26700"/>
      </a:accent2>
      <a:accent3>
        <a:srgbClr val="4F020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51C95429C8944ABAC1F53D7DA1C651" ma:contentTypeVersion="6" ma:contentTypeDescription="Create a new document." ma:contentTypeScope="" ma:versionID="d346c6476dbb21a4ef6a2576d6ad3299">
  <xsd:schema xmlns:xsd="http://www.w3.org/2001/XMLSchema" xmlns:xs="http://www.w3.org/2001/XMLSchema" xmlns:p="http://schemas.microsoft.com/office/2006/metadata/properties" xmlns:ns2="570b557c-b4f8-4d50-8003-6630034b2008" xmlns:ns3="f83fc43d-6a54-481a-be83-a2ac0ababbce" xmlns:ns4="352cf308-2d6a-433f-ab1c-91e17a941a2e" targetNamespace="http://schemas.microsoft.com/office/2006/metadata/properties" ma:root="true" ma:fieldsID="7d326b4ad66b8a0fc21124d4a2063d6e" ns2:_="" ns3:_="" ns4:_="">
    <xsd:import namespace="570b557c-b4f8-4d50-8003-6630034b2008"/>
    <xsd:import namespace="f83fc43d-6a54-481a-be83-a2ac0ababbce"/>
    <xsd:import namespace="352cf308-2d6a-433f-ab1c-91e17a941a2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nab6c8896af148f583c2622b1370d325" minOccurs="0"/>
                <xsd:element ref="ns3:TaxCatchAll" minOccurs="0"/>
                <xsd:element ref="ns3:TaxCatchAllLabe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b557c-b4f8-4d50-8003-6630034b2008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fc43d-6a54-481a-be83-a2ac0ababbce" elementFormDefault="qualified">
    <xsd:import namespace="http://schemas.microsoft.com/office/2006/documentManagement/types"/>
    <xsd:import namespace="http://schemas.microsoft.com/office/infopath/2007/PartnerControls"/>
    <xsd:element name="nab6c8896af148f583c2622b1370d325" ma:index="11" nillable="true" ma:taxonomy="true" ma:internalName="nab6c8896af148f583c2622b1370d325" ma:taxonomyFieldName="Document" ma:displayName="Document" ma:default="" ma:fieldId="{7ab6c889-6af1-48f5-83c2-622b1370d325}" ma:sspId="3b3dcadd-8f9c-46c5-8920-3c502299fc6c" ma:termSetId="bc7df57e-42a3-4e56-ac9f-6b616d7f5a8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1511ea30-a4ee-44fc-9c54-fe20aeb820de}" ma:internalName="TaxCatchAll" ma:showField="CatchAllData" ma:web="570b557c-b4f8-4d50-8003-6630034b20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1511ea30-a4ee-44fc-9c54-fe20aeb820de}" ma:internalName="TaxCatchAllLabel" ma:readOnly="true" ma:showField="CatchAllDataLabel" ma:web="570b557c-b4f8-4d50-8003-6630034b20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cf308-2d6a-433f-ab1c-91e17a941a2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TaxCatchAll xmlns="f83fc43d-6a54-481a-be83-a2ac0ababbce"/>
    <nab6c8896af148f583c2622b1370d325 xmlns="f83fc43d-6a54-481a-be83-a2ac0ababbce">
      <Terms xmlns="http://schemas.microsoft.com/office/infopath/2007/PartnerControls"/>
    </nab6c8896af148f583c2622b1370d325>
    <_dlc_DocId xmlns="570b557c-b4f8-4d50-8003-6630034b2008">OPER-131653659-71</_dlc_DocId>
    <_dlc_DocIdUrl xmlns="570b557c-b4f8-4d50-8003-6630034b2008">
      <Url>https://ifes365.sharepoint.com/sites/ops/hr/_layouts/15/DocIdRedir.aspx?ID=OPER-131653659-71</Url>
      <Description>OPER-131653659-71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E576BF-EFF8-49F9-B1DB-257A75D5B3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0b557c-b4f8-4d50-8003-6630034b2008"/>
    <ds:schemaRef ds:uri="f83fc43d-6a54-481a-be83-a2ac0ababbce"/>
    <ds:schemaRef ds:uri="352cf308-2d6a-433f-ab1c-91e17a941a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D7039C-71AF-40FC-A0C6-073D91B2DEB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41519F-AEAD-46FE-BEAB-7CF3E7DBE781}">
  <ds:schemaRefs>
    <ds:schemaRef ds:uri="352cf308-2d6a-433f-ab1c-91e17a941a2e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f83fc43d-6a54-481a-be83-a2ac0ababbce"/>
    <ds:schemaRef ds:uri="http://schemas.microsoft.com/office/infopath/2007/PartnerControls"/>
    <ds:schemaRef ds:uri="570b557c-b4f8-4d50-8003-6630034b2008"/>
  </ds:schemaRefs>
</ds:datastoreItem>
</file>

<file path=customXml/itemProps4.xml><?xml version="1.0" encoding="utf-8"?>
<ds:datastoreItem xmlns:ds="http://schemas.openxmlformats.org/officeDocument/2006/customXml" ds:itemID="{90D528B1-AA66-4176-964D-5990F49A25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IFES PowerPoint 25</Template>
  <TotalTime>524</TotalTime>
  <Words>1201</Words>
  <Application>Microsoft Office PowerPoint</Application>
  <PresentationFormat>Affichage à l'écran (4:3)</PresentationFormat>
  <Paragraphs>116</Paragraphs>
  <Slides>15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IFES PowerPoint 25</vt:lpstr>
      <vt:lpstr>New Technologies in Elections  International Standards and IFES’ Role in Implementation</vt:lpstr>
      <vt:lpstr>Background</vt:lpstr>
      <vt:lpstr>Background</vt:lpstr>
      <vt:lpstr>International Standards</vt:lpstr>
      <vt:lpstr>Good Practice Documents</vt:lpstr>
      <vt:lpstr>Principles for Digital Development</vt:lpstr>
      <vt:lpstr>IFES’ Direct Democracy Book</vt:lpstr>
      <vt:lpstr>Benefits and Challenges</vt:lpstr>
      <vt:lpstr>IFES’ Work in E&amp;E</vt:lpstr>
      <vt:lpstr>IFES’ Work in E&amp;E</vt:lpstr>
      <vt:lpstr>IFES’ Work Globally</vt:lpstr>
      <vt:lpstr>IFES’ Work Globally</vt:lpstr>
      <vt:lpstr>IFES’ Foci</vt:lpstr>
      <vt:lpstr>Global Trends</vt:lpstr>
      <vt:lpstr>Questions?</vt:lpstr>
    </vt:vector>
  </TitlesOfParts>
  <Company>IFES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Miller</dc:creator>
  <cp:lastModifiedBy>DI-POL Rosy</cp:lastModifiedBy>
  <cp:revision>66</cp:revision>
  <dcterms:created xsi:type="dcterms:W3CDTF">2012-01-13T13:18:33Z</dcterms:created>
  <dcterms:modified xsi:type="dcterms:W3CDTF">2016-05-23T14:54:09Z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0x010100AF51C95429C8944ABAC1F53D7DA1C651</vt:lpwstr>
  </property>
  <property fmtid="{D5CDD505-2E9C-101B-9397-08002B2CF9AE}" pid="3" name="SPPCopyMoveEvent">
    <vt:lpwstr>1</vt:lpwstr>
  </property>
  <property fmtid="{D5CDD505-2E9C-101B-9397-08002B2CF9AE}" pid="4" name="Order">
    <vt:r8>1500</vt:r8>
  </property>
  <property fmtid="{D5CDD505-2E9C-101B-9397-08002B2CF9AE}" pid="5" name="_dlc_DocIdItemGuid">
    <vt:lpwstr>d077a704-fd73-456e-8940-101888b65649</vt:lpwstr>
  </property>
  <property fmtid="{D5CDD505-2E9C-101B-9397-08002B2CF9AE}" pid="6" name="Document">
    <vt:lpwstr/>
  </property>
</Properties>
</file>