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4" r:id="rId7"/>
    <p:sldId id="267" r:id="rId8"/>
    <p:sldId id="279" r:id="rId9"/>
    <p:sldId id="280" r:id="rId10"/>
    <p:sldId id="265" r:id="rId11"/>
    <p:sldId id="266" r:id="rId12"/>
    <p:sldId id="282" r:id="rId13"/>
    <p:sldId id="268" r:id="rId14"/>
    <p:sldId id="271" r:id="rId15"/>
    <p:sldId id="274" r:id="rId16"/>
    <p:sldId id="281" r:id="rId17"/>
    <p:sldId id="269" r:id="rId18"/>
    <p:sldId id="273" r:id="rId19"/>
    <p:sldId id="270" r:id="rId20"/>
    <p:sldId id="272" r:id="rId21"/>
    <p:sldId id="278" r:id="rId22"/>
    <p:sldId id="27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s-MX" sz="2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Carlos Navarro</a:t>
            </a:r>
          </a:p>
          <a:p>
            <a:pPr algn="r"/>
            <a:r>
              <a:rPr lang="es-MX" sz="2000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April</a:t>
            </a:r>
            <a:r>
              <a:rPr lang="es-MX" sz="20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2400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902" y="872039"/>
            <a:ext cx="3400022" cy="1034398"/>
          </a:xfrm>
          <a:prstGeom prst="rect">
            <a:avLst/>
          </a:prstGeom>
        </p:spPr>
      </p:pic>
      <p:pic>
        <p:nvPicPr>
          <p:cNvPr id="13" name="Picture 12" descr="A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166" y="374806"/>
            <a:ext cx="5262063" cy="61308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Use of Electronic Voting Devices</a:t>
            </a:r>
            <a:r>
              <a:rPr lang="es-MX" dirty="0"/>
              <a:t/>
            </a:r>
            <a:br>
              <a:rPr lang="es-MX" dirty="0"/>
            </a:br>
            <a:r>
              <a:rPr lang="es-MX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Overview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Latin 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American Situation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4" name="Picture 13" descr="malla.png"/>
          <p:cNvPicPr>
            <a:picLocks noChangeAspect="1"/>
          </p:cNvPicPr>
          <p:nvPr/>
        </p:nvPicPr>
        <p:blipFill>
          <a:blip r:embed="rId4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0" y="84237"/>
            <a:ext cx="11717007" cy="63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What’s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evidence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80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Paraguay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nly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other country in the region that has used electronic voting devices at national level with binding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effects: during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three electoral processes held between 2001 and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2006</a:t>
            </a:r>
          </a:p>
          <a:p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After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new complaints and allegations came up, the project was dropped in 2007.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What’s the evidence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762" y="2603500"/>
            <a:ext cx="10446589" cy="37886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Peru </a:t>
            </a:r>
            <a:endParaRPr lang="en-US" sz="3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ew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rising star in the regions´ electronic voting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horizon</a:t>
            </a:r>
          </a:p>
          <a:p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Following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a similar path to the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Brazilians: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designed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and developed their own DRE voting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included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a paper trail like the Venezuelan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one</a:t>
            </a:r>
          </a:p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ntroduction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has been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gradual, used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for binding elections since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2011</a:t>
            </a:r>
          </a:p>
          <a:p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the general elections held last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Sunday,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the DRE voting system covered major areas in the capital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city: nearly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3 out of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23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million voters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registered</a:t>
            </a:r>
            <a:endParaRPr lang="es-MX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1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93" y="2188263"/>
            <a:ext cx="3268906" cy="215082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758" y="2430330"/>
            <a:ext cx="3050660" cy="4513934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7482050" y="4818176"/>
            <a:ext cx="4594860" cy="1931670"/>
            <a:chOff x="0" y="0"/>
            <a:chExt cx="4594860" cy="193167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293620" cy="193167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300" y="0"/>
              <a:ext cx="2194560" cy="1867535"/>
            </a:xfrm>
            <a:prstGeom prst="rect">
              <a:avLst/>
            </a:prstGeom>
          </p:spPr>
        </p:pic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Peru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384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What’s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evidence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603500"/>
            <a:ext cx="9066213" cy="3719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Ecuador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32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b="1" dirty="0"/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also made intensive efforts to promote e-voting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alternatives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2014,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tested three different models with binding purposes at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designated 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local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elections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Despite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high expectations for a more extensive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usage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 the 2017 national elections,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project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has been postponed until 2019.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816" y="970596"/>
            <a:ext cx="9153816" cy="706964"/>
          </a:xfrm>
        </p:spPr>
        <p:txBody>
          <a:bodyPr/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Federal States: Two </a:t>
            </a:r>
            <a:r>
              <a:rPr lang="es-MX" sz="3200" b="1" dirty="0">
                <a:solidFill>
                  <a:schemeClr val="bg1"/>
                </a:solidFill>
              </a:rPr>
              <a:t>interesting case </a:t>
            </a:r>
            <a:r>
              <a:rPr lang="es-MX" sz="3200" b="1" dirty="0" smtClean="0">
                <a:solidFill>
                  <a:schemeClr val="bg1"/>
                </a:solidFill>
              </a:rPr>
              <a:t>studies:</a:t>
            </a:r>
            <a:endParaRPr lang="es-MX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77642" y="2326277"/>
            <a:ext cx="4825157" cy="576262"/>
          </a:xfrm>
        </p:spPr>
        <p:txBody>
          <a:bodyPr/>
          <a:lstStyle/>
          <a:p>
            <a:pPr algn="ctr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Argentina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839" y="2867774"/>
            <a:ext cx="11274723" cy="363654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ecentralized system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legal provisions or initiatives at national level.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23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provinces have the power to enact their own electoral laws and proceedings.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few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starting with Buenos Aires in 2003) have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adopted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legal provisions on the subject matter, and tested EVD.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ost relevant case: the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province of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Salta. A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very 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sui generis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semi electronic device has been used for binding elections since 2011.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224" y="766452"/>
            <a:ext cx="1393546" cy="4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1218" y="970596"/>
            <a:ext cx="8761413" cy="706964"/>
          </a:xfrm>
        </p:spPr>
        <p:txBody>
          <a:bodyPr/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Federal States: Two </a:t>
            </a:r>
            <a:r>
              <a:rPr lang="es-MX" sz="3200" b="1" dirty="0">
                <a:solidFill>
                  <a:schemeClr val="bg1"/>
                </a:solidFill>
              </a:rPr>
              <a:t>interesting case </a:t>
            </a:r>
            <a:r>
              <a:rPr lang="es-MX" sz="3200" b="1" dirty="0" smtClean="0">
                <a:solidFill>
                  <a:schemeClr val="bg1"/>
                </a:solidFill>
              </a:rPr>
              <a:t>studies:</a:t>
            </a:r>
            <a:endParaRPr lang="es-MX" sz="32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5609" y="2333121"/>
            <a:ext cx="10386890" cy="576262"/>
          </a:xfrm>
        </p:spPr>
        <p:txBody>
          <a:bodyPr/>
          <a:lstStyle/>
          <a:p>
            <a:pPr algn="ctr"/>
            <a:r>
              <a:rPr lang="es-MX" sz="2800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Mexico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31653" y="3053752"/>
            <a:ext cx="10360324" cy="3623094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ew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legal and institutional arrangements in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distribution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electoral powers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between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federation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and the 32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states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has put on hold initiatives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e- voting at state (local) level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E-voting initiatives developed by six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states, including three that have used them with binding effects (Coahuila, Jalisco and Mexico City).  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All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devices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designed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and developed in house, and provide paper trails.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has also designed and developed its own DRE voting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system; however, no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legal provisions for e-voting at national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level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78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ptura de pantalla 2016-04-08 a la(s) 13.54.3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39" y="1977188"/>
            <a:ext cx="3982228" cy="2614810"/>
          </a:xfrm>
          <a:prstGeom prst="rect">
            <a:avLst/>
          </a:prstGeom>
        </p:spPr>
      </p:pic>
      <p:pic>
        <p:nvPicPr>
          <p:cNvPr id="8" name="Picture 7" descr="Captura de pantalla 2016-04-08 a la(s) 13.55.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689" y="3215138"/>
            <a:ext cx="4341624" cy="2446881"/>
          </a:xfrm>
          <a:prstGeom prst="rect">
            <a:avLst/>
          </a:prstGeom>
        </p:spPr>
      </p:pic>
      <p:pic>
        <p:nvPicPr>
          <p:cNvPr id="9" name="Picture 8" descr="Captura de pantalla 2016-04-08 a la(s) 13.55.3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166" y="4183812"/>
            <a:ext cx="4207197" cy="23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3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What’s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evidence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Mexico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(two states for local elections,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2012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2015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), and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Panama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(for national elections in 2014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0" indent="0">
              <a:buNone/>
            </a:pP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have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adopted remote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-voting with binding effects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only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for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OCV purposes.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Figures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for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both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voters registered and votes cast have been somehow disappointing. 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91789" y="2781160"/>
            <a:ext cx="4457056" cy="2180309"/>
          </a:xfrm>
        </p:spPr>
        <p:txBody>
          <a:bodyPr>
            <a:normAutofit/>
          </a:bodyPr>
          <a:lstStyle/>
          <a:p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does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tell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us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MX" sz="3200" b="1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Use of Electronic Voting Devices</a:t>
            </a:r>
            <a:r>
              <a:rPr lang="es-MX" sz="6600" dirty="0"/>
              <a:t/>
            </a:r>
            <a:br>
              <a:rPr lang="es-MX" sz="6600" dirty="0"/>
            </a:br>
            <a:r>
              <a:rPr lang="es-MX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Overview of the Latin American Situation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280" y="345111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does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evidence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tell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us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MX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3500"/>
            <a:ext cx="9697076" cy="375416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One of the main motivations for the introduction of e-voting devices in the region is its potential for deterring fraud and bolstering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confidence in the elections</a:t>
            </a: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anecdotal evidence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suggests that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confidence “issue” is at the same time a driving force and an obstacle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the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introduction of e-voting.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success of failure of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initiative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is highly contextual and depends on different factors, but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efforts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displayed for building confidence and political consensus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play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 critical role.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206" y="2427479"/>
            <a:ext cx="4351025" cy="2283824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Use of Electronic Voting Devices</a:t>
            </a:r>
            <a:r>
              <a:rPr lang="es-MX" sz="36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MX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Overview of the Latin American Situation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Common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Features</a:t>
            </a:r>
            <a:endParaRPr lang="es-MX" sz="3200" b="1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574" y="334496"/>
            <a:ext cx="1935587" cy="5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does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evidence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tell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>
                <a:latin typeface="Aharoni" panose="02010803020104030203" pitchFamily="2" charset="-79"/>
                <a:cs typeface="Aharoni" panose="02010803020104030203" pitchFamily="2" charset="-79"/>
              </a:rPr>
              <a:t>us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7917" y="2465475"/>
            <a:ext cx="9816860" cy="4271754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Some research has started to be done in the region examining to what extent voters are familiar with e-voting devices, and what are their perceptions or concerns in terms of the security and reliability of those devices. </a:t>
            </a:r>
            <a:endParaRPr lang="en-US" sz="8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6200" dirty="0" smtClean="0"/>
          </a:p>
          <a:p>
            <a:pPr marL="0" indent="0">
              <a:buNone/>
            </a:pPr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National </a:t>
            </a:r>
            <a:r>
              <a:rPr lang="en-US" sz="8000" dirty="0">
                <a:latin typeface="Aharoni" panose="02010803020104030203" pitchFamily="2" charset="-79"/>
                <a:cs typeface="Aharoni" panose="02010803020104030203" pitchFamily="2" charset="-79"/>
              </a:rPr>
              <a:t>Survey on E-Voting in Mexico (2014)</a:t>
            </a:r>
            <a:endParaRPr lang="es-MX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dirty="0"/>
          </a:p>
          <a:p>
            <a:pPr lvl="0"/>
            <a:r>
              <a:rPr lang="en-US" sz="6400" dirty="0">
                <a:latin typeface="Aharoni" panose="02010803020104030203" pitchFamily="2" charset="-79"/>
                <a:cs typeface="Aharoni" panose="02010803020104030203" pitchFamily="2" charset="-79"/>
              </a:rPr>
              <a:t>Only 26% of the 1,400 surveyed knew what e-voting is</a:t>
            </a:r>
            <a:endParaRPr lang="es-MX" sz="6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6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Only </a:t>
            </a:r>
            <a:r>
              <a:rPr lang="en-US" sz="6400" dirty="0">
                <a:latin typeface="Aharoni" panose="02010803020104030203" pitchFamily="2" charset="-79"/>
                <a:cs typeface="Aharoni" panose="02010803020104030203" pitchFamily="2" charset="-79"/>
              </a:rPr>
              <a:t>20% of the total regarded e-voting as reliable, 65% did not. </a:t>
            </a:r>
            <a:endParaRPr lang="es-MX" sz="6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6400" dirty="0">
                <a:latin typeface="Aharoni" panose="02010803020104030203" pitchFamily="2" charset="-79"/>
                <a:cs typeface="Aharoni" panose="02010803020104030203" pitchFamily="2" charset="-79"/>
              </a:rPr>
              <a:t>65% thought that DRE devices in designated kiosks are more reliable than remote </a:t>
            </a:r>
            <a:r>
              <a:rPr lang="en-US" sz="6400" dirty="0" err="1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6400" dirty="0">
                <a:latin typeface="Aharoni" panose="02010803020104030203" pitchFamily="2" charset="-79"/>
                <a:cs typeface="Aharoni" panose="02010803020104030203" pitchFamily="2" charset="-79"/>
              </a:rPr>
              <a:t>-voting. </a:t>
            </a:r>
            <a:endParaRPr lang="es-MX" sz="6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6400" dirty="0">
                <a:latin typeface="Aharoni" panose="02010803020104030203" pitchFamily="2" charset="-79"/>
                <a:cs typeface="Aharoni" panose="02010803020104030203" pitchFamily="2" charset="-79"/>
              </a:rPr>
              <a:t>Only 15% preferred any other type of remote voting. </a:t>
            </a:r>
            <a:endParaRPr lang="es-MX" sz="6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6400" dirty="0">
                <a:latin typeface="Aharoni" panose="02010803020104030203" pitchFamily="2" charset="-79"/>
                <a:cs typeface="Aharoni" panose="02010803020104030203" pitchFamily="2" charset="-79"/>
              </a:rPr>
              <a:t>40% considered that e voting is less reliable than the actual manual and paper based voting. </a:t>
            </a:r>
            <a:endParaRPr lang="es-MX" sz="6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91789" y="2781160"/>
            <a:ext cx="4457056" cy="2180309"/>
          </a:xfrm>
        </p:spPr>
        <p:txBody>
          <a:bodyPr>
            <a:normAutofit/>
          </a:bodyPr>
          <a:lstStyle/>
          <a:p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Final </a:t>
            </a:r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Remarks</a:t>
            </a:r>
            <a:endParaRPr lang="es-MX" sz="3200" b="1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Use of Electronic Voting Devices</a:t>
            </a:r>
            <a:r>
              <a:rPr lang="es-MX" sz="6600" dirty="0"/>
              <a:t/>
            </a:r>
            <a:br>
              <a:rPr lang="es-MX" sz="6600" dirty="0"/>
            </a:br>
            <a:r>
              <a:rPr lang="es-MX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Overview of the Latin American Situation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280" y="345111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Final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remarks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7260" y="2819160"/>
            <a:ext cx="8893685" cy="3840432"/>
          </a:xfrm>
        </p:spPr>
        <p:txBody>
          <a:bodyPr/>
          <a:lstStyle/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Feasibility is highly contextual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Comprehensive and careful needs assessment: what problems need to be solved and their level of priority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In-house solutions relying on gradual approaches that involve and build  confidence among key stakeholders seem to be  the benchmark in the region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Awareness of and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committment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to international standards.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Final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remarks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7260" y="2819160"/>
            <a:ext cx="8893685" cy="3840432"/>
          </a:xfrm>
        </p:spPr>
        <p:txBody>
          <a:bodyPr/>
          <a:lstStyle/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Systems that integrate paper audit trail can substantially increase the confidence in e-voting.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Impact of an e-voting solution in the trustworthiness of the electoral processes and its results are still open to debate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No evidence of increasing voter turnout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No doubt, from a logistical and operational point of view, an e-voting solution can greatly facilitates the management of the voting and counting proceedings.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s-MX" sz="2400" dirty="0"/>
              <a:t/>
            </a:r>
            <a:br>
              <a:rPr lang="es-MX" sz="2400" dirty="0"/>
            </a:b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Common 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features</a:t>
            </a:r>
            <a:r>
              <a:rPr lang="en-US" sz="2800" b="1" dirty="0"/>
              <a:t>:</a:t>
            </a:r>
            <a:r>
              <a:rPr lang="es-MX" sz="2400" b="1" dirty="0"/>
              <a:t/>
            </a:r>
            <a:br>
              <a:rPr lang="es-MX" sz="2400" b="1" dirty="0"/>
            </a:br>
            <a:endParaRPr lang="es-MX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8084" y="2562046"/>
            <a:ext cx="9644332" cy="41061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Geographical contiguity 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Historical and cultural background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Language (except Brazil)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Deep rooted socio-economic inequities 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Presidential form of government 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Restored or emerging democracies 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Multiparty systems 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Highly competitive elections 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Lack of confidence in politics and elections 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209" y="771792"/>
            <a:ext cx="1825438" cy="5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Two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broad</a:t>
            </a:r>
            <a:r>
              <a:rPr lang="es-MX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categories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2574236"/>
            <a:ext cx="4825157" cy="576262"/>
          </a:xfrm>
        </p:spPr>
        <p:txBody>
          <a:bodyPr/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essimistic 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approach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54953" y="3305773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Lack of confidence in electoral institutions, proceedings and results 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Distrust in electronic devices (digital division) +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Illiteracy in rural areas = 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Adverse conditions and low prospects for introducing </a:t>
            </a:r>
            <a:r>
              <a:rPr lang="en-US" sz="20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EVD</a:t>
            </a:r>
            <a:endParaRPr lang="es-MX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ptimistic approach</a:t>
            </a:r>
            <a:endParaRPr lang="es-MX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08712" y="3305773"/>
            <a:ext cx="4971122" cy="311752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This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is the era of ICT</a:t>
            </a:r>
            <a:endParaRPr lang="es-MX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ICT </a:t>
            </a:r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options and solutions are everywhere</a:t>
            </a:r>
            <a:endParaRPr lang="es-MX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Voting and counting are no exceptions </a:t>
            </a:r>
            <a:endParaRPr lang="es-MX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2600" i="1" dirty="0">
                <a:latin typeface="Aharoni" panose="02010803020104030203" pitchFamily="2" charset="-79"/>
                <a:cs typeface="Aharoni" panose="02010803020104030203" pitchFamily="2" charset="-79"/>
              </a:rPr>
              <a:t>Conducive conditions for introducing EVD and </a:t>
            </a:r>
            <a:r>
              <a:rPr lang="en-US" sz="2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making </a:t>
            </a:r>
            <a:r>
              <a:rPr lang="en-US" sz="2600" i="1" dirty="0">
                <a:latin typeface="Aharoni" panose="02010803020104030203" pitchFamily="2" charset="-79"/>
                <a:cs typeface="Aharoni" panose="02010803020104030203" pitchFamily="2" charset="-79"/>
              </a:rPr>
              <a:t>the voting and counting processes easier, quicker, safer and more cost-effective.</a:t>
            </a:r>
            <a:endParaRPr lang="es-MX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55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 of Electronic Voting Devices</a:t>
            </a:r>
            <a:r>
              <a:rPr lang="es-MX" sz="6600" dirty="0"/>
              <a:t/>
            </a:r>
            <a:br>
              <a:rPr lang="es-MX" sz="6600" dirty="0"/>
            </a:br>
            <a:r>
              <a:rPr lang="es-MX" sz="1800" dirty="0" err="1"/>
              <a:t>An</a:t>
            </a:r>
            <a:r>
              <a:rPr lang="es-MX" sz="1800" dirty="0"/>
              <a:t> </a:t>
            </a:r>
            <a:r>
              <a:rPr lang="en-US" sz="1800" dirty="0"/>
              <a:t>Overview of the Latin American Situation</a:t>
            </a:r>
            <a:endParaRPr lang="es-MX" sz="1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4413671" cy="2394688"/>
          </a:xfrm>
        </p:spPr>
        <p:txBody>
          <a:bodyPr>
            <a:normAutofit/>
          </a:bodyPr>
          <a:lstStyle/>
          <a:p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What’s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3200" b="1" cap="none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evidence</a:t>
            </a:r>
            <a:r>
              <a:rPr lang="es-MX" sz="3200" b="1" cap="none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MX" sz="3200" b="1" cap="none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632" y="282357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What’s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evidence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Two countries introduced electronic voting machines (DRE) for binding elections in the late 1990´s: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Brazil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in 1996 and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Venezuela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in 1998.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Since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then, both have used them in every single election that they have held. 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Major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differences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MX" b="1" dirty="0" err="1" smtClean="0"/>
              <a:t>Brazil</a:t>
            </a:r>
            <a:endParaRPr lang="es-MX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Brazilian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device: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esigned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and developed according to requirements and specifications established by the national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EMB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ntroduced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on a gradual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basis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MX" b="1" dirty="0" smtClean="0"/>
              <a:t>Venezuela</a:t>
            </a:r>
            <a:endParaRPr lang="es-MX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08712" y="3179761"/>
            <a:ext cx="4825159" cy="3290049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Venezuelan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elies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on products available in the market.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Since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2004, the DRE voting system is able to produce a paper trail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2012, the system integrated a biometric device for authentication of voters.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009" y="766452"/>
            <a:ext cx="1841761" cy="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617" y="2286001"/>
            <a:ext cx="3360242" cy="2234242"/>
          </a:xfrm>
          <a:prstGeom prst="rect">
            <a:avLst/>
          </a:prstGeom>
        </p:spPr>
      </p:pic>
      <p:pic>
        <p:nvPicPr>
          <p:cNvPr id="13" name="Picture 12" descr="Captura de pantalla 2016-04-08 a la(s) 19.15.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026" y="4735902"/>
            <a:ext cx="3735388" cy="1967539"/>
          </a:xfrm>
          <a:prstGeom prst="rect">
            <a:avLst/>
          </a:prstGeom>
        </p:spPr>
      </p:pic>
      <p:sp>
        <p:nvSpPr>
          <p:cNvPr id="14" name="Marcador de texto 2"/>
          <p:cNvSpPr txBox="1">
            <a:spLocks/>
          </p:cNvSpPr>
          <p:nvPr/>
        </p:nvSpPr>
        <p:spPr>
          <a:xfrm>
            <a:off x="275059" y="2402841"/>
            <a:ext cx="4825157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 err="1" smtClean="0"/>
              <a:t>Brazil</a:t>
            </a:r>
            <a:endParaRPr lang="es-MX" sz="2400" b="1" dirty="0"/>
          </a:p>
        </p:txBody>
      </p:sp>
      <p:sp>
        <p:nvSpPr>
          <p:cNvPr id="15" name="Marcador de contenido 3"/>
          <p:cNvSpPr>
            <a:spLocks noGrp="1"/>
          </p:cNvSpPr>
          <p:nvPr>
            <p:ph sz="half" idx="4294967295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Brazilian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device: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esigned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and developed according to requirements and specifications established by the national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EMB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ntroduced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on a gradual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basis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Major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differences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14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6-04-08 a la(s) 14.18.4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610" y="2327182"/>
            <a:ext cx="2950215" cy="2046216"/>
          </a:xfrm>
          <a:prstGeom prst="rect">
            <a:avLst/>
          </a:prstGeom>
        </p:spPr>
      </p:pic>
      <p:pic>
        <p:nvPicPr>
          <p:cNvPr id="10" name="Picture 9" descr="Captura de pantalla 2016-04-08 a la(s) 14.07.4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800" y="4631974"/>
            <a:ext cx="3087025" cy="2160593"/>
          </a:xfrm>
          <a:prstGeom prst="rect">
            <a:avLst/>
          </a:prstGeom>
        </p:spPr>
      </p:pic>
      <p:pic>
        <p:nvPicPr>
          <p:cNvPr id="11" name="Picture 10" descr="Captura de pantalla 2016-04-08 a la(s) 14.09.3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662" y="2296165"/>
            <a:ext cx="2828231" cy="1956658"/>
          </a:xfrm>
          <a:prstGeom prst="rect">
            <a:avLst/>
          </a:prstGeom>
        </p:spPr>
      </p:pic>
      <p:pic>
        <p:nvPicPr>
          <p:cNvPr id="12" name="Picture 11" descr="Captura de pantalla 2016-04-08 a la(s) 19.11.5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39" y="4367347"/>
            <a:ext cx="3092319" cy="2156317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Major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differences</a:t>
            </a:r>
            <a:endParaRPr lang="es-MX" dirty="0"/>
          </a:p>
        </p:txBody>
      </p:sp>
      <p:sp>
        <p:nvSpPr>
          <p:cNvPr id="15" name="Marcador de texto 4"/>
          <p:cNvSpPr txBox="1">
            <a:spLocks/>
          </p:cNvSpPr>
          <p:nvPr/>
        </p:nvSpPr>
        <p:spPr>
          <a:xfrm>
            <a:off x="713686" y="2410689"/>
            <a:ext cx="4825159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 smtClean="0"/>
              <a:t>Venezuela</a:t>
            </a:r>
            <a:endParaRPr lang="es-MX" sz="2400" b="1" dirty="0"/>
          </a:p>
        </p:txBody>
      </p:sp>
      <p:sp>
        <p:nvSpPr>
          <p:cNvPr id="16" name="Marcador de contenido 5"/>
          <p:cNvSpPr>
            <a:spLocks noGrp="1"/>
          </p:cNvSpPr>
          <p:nvPr>
            <p:ph sz="quarter" idx="4294967295"/>
          </p:nvPr>
        </p:nvSpPr>
        <p:spPr>
          <a:xfrm>
            <a:off x="313969" y="2986949"/>
            <a:ext cx="4825159" cy="329004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Venezuelan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elies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on products available in the market.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Since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2004, the DRE voting system is able to produce a paper trail 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2012, the system integrated a biometric device for authentication of voters.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87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563</TotalTime>
  <Words>1020</Words>
  <Application>Microsoft Office PowerPoint</Application>
  <PresentationFormat>Personnalisé</PresentationFormat>
  <Paragraphs>120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Sala de reuniones Ion</vt:lpstr>
      <vt:lpstr>Use of Electronic Voting Devices An Overview of the Latin American Situation </vt:lpstr>
      <vt:lpstr>Use of Electronic Voting Devices An Overview of the Latin American Situation</vt:lpstr>
      <vt:lpstr>  Common features: </vt:lpstr>
      <vt:lpstr>Two broad categories:</vt:lpstr>
      <vt:lpstr>Use of Electronic Voting Devices An Overview of the Latin American Situation</vt:lpstr>
      <vt:lpstr>What’s the evidence?</vt:lpstr>
      <vt:lpstr> Major differences</vt:lpstr>
      <vt:lpstr> Major differences</vt:lpstr>
      <vt:lpstr> Major differences</vt:lpstr>
      <vt:lpstr>What’s the evidence?</vt:lpstr>
      <vt:lpstr>What’s the evidence?</vt:lpstr>
      <vt:lpstr>Peru</vt:lpstr>
      <vt:lpstr>What’s the evidence?</vt:lpstr>
      <vt:lpstr>Federal States: Two interesting case studies:</vt:lpstr>
      <vt:lpstr>Federal States: Two interesting case studies:</vt:lpstr>
      <vt:lpstr>Présentation PowerPoint</vt:lpstr>
      <vt:lpstr>What’s the evidence?</vt:lpstr>
      <vt:lpstr>Use of Electronic Voting Devices An Overview of the Latin American Situation</vt:lpstr>
      <vt:lpstr>What does the evidence tell us?</vt:lpstr>
      <vt:lpstr>What does the evidence tell us?</vt:lpstr>
      <vt:lpstr>Use of Electronic Voting Devices An Overview of the Latin American Situation</vt:lpstr>
      <vt:lpstr>Final remarks</vt:lpstr>
      <vt:lpstr>Final remarks</vt:lpstr>
    </vt:vector>
  </TitlesOfParts>
  <Company>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Electronic Voting Devices An Overview of the Latin American Situation</dc:title>
  <dc:creator>INE</dc:creator>
  <cp:lastModifiedBy>DI-POL Rosy</cp:lastModifiedBy>
  <cp:revision>41</cp:revision>
  <dcterms:created xsi:type="dcterms:W3CDTF">2016-04-01T23:23:46Z</dcterms:created>
  <dcterms:modified xsi:type="dcterms:W3CDTF">2016-05-24T14:25:08Z</dcterms:modified>
</cp:coreProperties>
</file>