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716960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fue la elección más rápida y con mejores indicadores de calidad electoral en la historia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68263" y="1124744"/>
            <a:ext cx="9007476" cy="47626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68263" y="1340767"/>
            <a:ext cx="9007476" cy="47626"/>
          </a:xfrm>
          <a:prstGeom prst="rect">
            <a:avLst/>
          </a:prstGeom>
          <a:solidFill>
            <a:srgbClr val="04601C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68263" y="1140742"/>
            <a:ext cx="9007476" cy="200026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9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t>Texto do Título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5445824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838200" indent="-381000">
              <a:spcBef>
                <a:spcPts val="300"/>
              </a:spcBef>
              <a:buFontTx/>
              <a:defRPr sz="1600"/>
            </a:lvl2pPr>
            <a:lvl3pPr marL="1280160" indent="-365760">
              <a:spcBef>
                <a:spcPts val="300"/>
              </a:spcBef>
              <a:buFontTx/>
              <a:defRPr sz="1600"/>
            </a:lvl3pPr>
            <a:lvl4pPr marL="1778000" indent="-406400">
              <a:spcBef>
                <a:spcPts val="300"/>
              </a:spcBef>
              <a:buFontTx/>
              <a:defRPr sz="1600"/>
            </a:lvl4pPr>
            <a:lvl5pPr marL="2235200" indent="-406400">
              <a:spcBef>
                <a:spcPts val="300"/>
              </a:spcBef>
              <a:buFontTx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3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68263" y="852487"/>
            <a:ext cx="9007476" cy="415926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68263" y="836612"/>
            <a:ext cx="9007476" cy="47626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68263" y="1268412"/>
            <a:ext cx="9007476" cy="47626"/>
          </a:xfrm>
          <a:prstGeom prst="rect">
            <a:avLst/>
          </a:prstGeom>
          <a:solidFill>
            <a:srgbClr val="04601C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9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t>Texto do Título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5445824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838200" indent="-381000">
              <a:spcBef>
                <a:spcPts val="300"/>
              </a:spcBef>
              <a:buFontTx/>
              <a:defRPr sz="1600"/>
            </a:lvl2pPr>
            <a:lvl3pPr marL="1280160" indent="-365760">
              <a:spcBef>
                <a:spcPts val="300"/>
              </a:spcBef>
              <a:buFontTx/>
              <a:defRPr sz="1600"/>
            </a:lvl3pPr>
            <a:lvl4pPr marL="1778000" indent="-406400">
              <a:spcBef>
                <a:spcPts val="300"/>
              </a:spcBef>
              <a:buFontTx/>
              <a:defRPr sz="1600"/>
            </a:lvl4pPr>
            <a:lvl5pPr marL="2235200" indent="-406400">
              <a:spcBef>
                <a:spcPts val="300"/>
              </a:spcBef>
              <a:buFontTx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3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68263" y="852487"/>
            <a:ext cx="9007476" cy="415926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68263" y="836612"/>
            <a:ext cx="9007476" cy="47626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68263" y="1268412"/>
            <a:ext cx="9007476" cy="47626"/>
          </a:xfrm>
          <a:prstGeom prst="rect">
            <a:avLst/>
          </a:prstGeom>
          <a:solidFill>
            <a:srgbClr val="04601C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9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t>Texto do Título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914400" y="5445824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838200" indent="-381000">
              <a:spcBef>
                <a:spcPts val="300"/>
              </a:spcBef>
              <a:buFontTx/>
              <a:defRPr sz="1600"/>
            </a:lvl2pPr>
            <a:lvl3pPr marL="1280160" indent="-365760">
              <a:spcBef>
                <a:spcPts val="300"/>
              </a:spcBef>
              <a:buFontTx/>
              <a:defRPr sz="1600"/>
            </a:lvl3pPr>
            <a:lvl4pPr marL="1778000" indent="-406400">
              <a:spcBef>
                <a:spcPts val="300"/>
              </a:spcBef>
              <a:buFontTx/>
              <a:defRPr sz="1600"/>
            </a:lvl4pPr>
            <a:lvl5pPr marL="2235200" indent="-406400">
              <a:spcBef>
                <a:spcPts val="300"/>
              </a:spcBef>
              <a:buFontTx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3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68263" y="852487"/>
            <a:ext cx="9007476" cy="415926"/>
          </a:xfrm>
          <a:prstGeom prst="rect">
            <a:avLst/>
          </a:prstGeom>
          <a:solidFill>
            <a:srgbClr val="0000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68263" y="836612"/>
            <a:ext cx="9007476" cy="47626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68263" y="1268412"/>
            <a:ext cx="9007476" cy="47626"/>
          </a:xfrm>
          <a:prstGeom prst="rect">
            <a:avLst/>
          </a:prstGeom>
          <a:solidFill>
            <a:srgbClr val="0460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9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t>Texto do Título</a:t>
            </a:r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xfrm>
            <a:off x="914400" y="5445824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/>
            </a:lvl1pPr>
            <a:lvl2pPr marL="838200" indent="-381000">
              <a:spcBef>
                <a:spcPts val="300"/>
              </a:spcBef>
              <a:buFontTx/>
              <a:defRPr sz="1600"/>
            </a:lvl2pPr>
            <a:lvl3pPr marL="1280160" indent="-365760">
              <a:spcBef>
                <a:spcPts val="300"/>
              </a:spcBef>
              <a:buFontTx/>
              <a:defRPr sz="1600"/>
            </a:lvl3pPr>
            <a:lvl4pPr marL="1778000" indent="-406400">
              <a:spcBef>
                <a:spcPts val="300"/>
              </a:spcBef>
              <a:buFontTx/>
              <a:defRPr sz="1600"/>
            </a:lvl4pPr>
            <a:lvl5pPr marL="2235200" indent="-406400">
              <a:spcBef>
                <a:spcPts val="300"/>
              </a:spcBef>
              <a:buFontTx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3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do Título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age1.jpg" descr="1_Marca_TSE_3LI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76200"/>
            <a:ext cx="1709739" cy="739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2.jpg" descr="voto limpo 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088" y="327025"/>
            <a:ext cx="1152526" cy="50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28800" y="-6350"/>
            <a:ext cx="6675439" cy="847725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Shape 163"/>
          <p:cNvSpPr/>
          <p:nvPr/>
        </p:nvSpPr>
        <p:spPr>
          <a:xfrm>
            <a:off x="0" y="3645024"/>
            <a:ext cx="9144000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 b="1"/>
            </a:lvl1pPr>
          </a:lstStyle>
          <a:p>
            <a:r>
              <a:t>13th European Conference of Electoral Management Bodies </a:t>
            </a:r>
          </a:p>
        </p:txBody>
      </p:sp>
      <p:sp>
        <p:nvSpPr>
          <p:cNvPr id="164" name="Shape 164"/>
          <p:cNvSpPr/>
          <p:nvPr/>
        </p:nvSpPr>
        <p:spPr>
          <a:xfrm>
            <a:off x="1043608" y="1844824"/>
            <a:ext cx="6912768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600" b="1"/>
            </a:lvl1pPr>
          </a:lstStyle>
          <a:p>
            <a:r>
              <a:t>BRAZILIAN 20-YEARS EXPERIENCE IN E-VOTING</a:t>
            </a:r>
          </a:p>
        </p:txBody>
      </p:sp>
      <p:sp>
        <p:nvSpPr>
          <p:cNvPr id="165" name="Shape 165"/>
          <p:cNvSpPr/>
          <p:nvPr/>
        </p:nvSpPr>
        <p:spPr>
          <a:xfrm>
            <a:off x="0" y="6093295"/>
            <a:ext cx="9144000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r>
              <a:t>Bucharest, 15th April, 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1" animBg="1" advAuto="0"/>
      <p:bldP spid="161" grpId="2" animBg="1" advAuto="0"/>
      <p:bldP spid="162" grpId="3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image1.jpg" descr="1_Marca_TSE_3LI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76200"/>
            <a:ext cx="1709739" cy="739775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hape 220"/>
          <p:cNvSpPr/>
          <p:nvPr/>
        </p:nvSpPr>
        <p:spPr>
          <a:xfrm>
            <a:off x="250824" y="1484312"/>
            <a:ext cx="8910972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buClr>
                <a:srgbClr val="1F497D"/>
              </a:buClr>
              <a:buSzPct val="100000"/>
              <a:buFont typeface="Wingdings"/>
              <a:buChar char="❖"/>
              <a:defRPr sz="2800" b="1"/>
            </a:pPr>
            <a:r>
              <a:t>EXPECTED BENEFITS</a:t>
            </a:r>
          </a:p>
          <a:p>
            <a:pPr algn="just">
              <a:buClr>
                <a:srgbClr val="1F497D"/>
              </a:buClr>
              <a:buSzPct val="100000"/>
              <a:buFont typeface="Arial"/>
              <a:buChar char="•"/>
              <a:defRPr sz="1600"/>
            </a:pPr>
            <a:endParaRPr/>
          </a:p>
          <a:p>
            <a:pPr marL="457200" lvl="1" indent="0" algn="just">
              <a:buClr>
                <a:srgbClr val="1F497D"/>
              </a:buClr>
              <a:buSzPct val="100000"/>
              <a:buFont typeface="Arial"/>
              <a:buChar char="•"/>
              <a:defRPr sz="2800"/>
            </a:pPr>
            <a:r>
              <a:t> Improvements in the voter identification process; </a:t>
            </a:r>
          </a:p>
          <a:p>
            <a:pPr marL="457200" lvl="1" indent="0" algn="just">
              <a:buClr>
                <a:srgbClr val="1F497D"/>
              </a:buClr>
              <a:buSzPct val="100000"/>
              <a:buFont typeface="Arial"/>
              <a:buChar char="•"/>
              <a:defRPr sz="2800"/>
            </a:pPr>
            <a:r>
              <a:t> Refinement of Electoral Registration process;</a:t>
            </a:r>
          </a:p>
          <a:p>
            <a:pPr marL="457200" lvl="1" indent="0" algn="just">
              <a:buClr>
                <a:srgbClr val="1F497D"/>
              </a:buClr>
              <a:buSzPct val="100000"/>
              <a:buFont typeface="Arial"/>
              <a:buChar char="•"/>
              <a:defRPr sz="2800"/>
            </a:pPr>
            <a:r>
              <a:t> Reduction of identification fraud.</a:t>
            </a:r>
          </a:p>
        </p:txBody>
      </p:sp>
      <p:sp>
        <p:nvSpPr>
          <p:cNvPr id="221" name="Shape 221"/>
          <p:cNvSpPr/>
          <p:nvPr/>
        </p:nvSpPr>
        <p:spPr>
          <a:xfrm>
            <a:off x="323851" y="3717032"/>
            <a:ext cx="8208589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buClr>
                <a:srgbClr val="1F497D"/>
              </a:buClr>
              <a:buSzPct val="100000"/>
              <a:buFont typeface="Wingdings"/>
              <a:buChar char="❖"/>
              <a:defRPr sz="2800" b="1"/>
            </a:pPr>
            <a:r>
              <a:t>SCOPE</a:t>
            </a:r>
          </a:p>
          <a:p>
            <a:pPr algn="just">
              <a:buClr>
                <a:srgbClr val="1F497D"/>
              </a:buClr>
              <a:buSzPct val="100000"/>
              <a:buFont typeface="Arial"/>
              <a:buChar char="•"/>
              <a:defRPr sz="1600"/>
            </a:pPr>
            <a:endParaRPr/>
          </a:p>
          <a:p>
            <a:pPr marL="457200" lvl="1" indent="0" algn="just">
              <a:buClr>
                <a:srgbClr val="1F497D"/>
              </a:buClr>
              <a:buSzPct val="100000"/>
              <a:buFont typeface="Arial"/>
              <a:buChar char="•"/>
              <a:defRPr sz="2800"/>
            </a:pPr>
            <a:r>
              <a:t> Classification of cities by population, infrastructure, distance from the capital, logistical feasibility, state support, and others.  </a:t>
            </a:r>
          </a:p>
        </p:txBody>
      </p:sp>
      <p:sp>
        <p:nvSpPr>
          <p:cNvPr id="222" name="Shape 222"/>
          <p:cNvSpPr/>
          <p:nvPr/>
        </p:nvSpPr>
        <p:spPr>
          <a:xfrm>
            <a:off x="899591" y="189527"/>
            <a:ext cx="784887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spcBef>
                <a:spcPts val="800"/>
              </a:spcBef>
              <a:defRPr sz="3400" b="1" i="1">
                <a:solidFill>
                  <a:srgbClr val="000099"/>
                </a:solidFill>
              </a:defRPr>
            </a:lvl1pPr>
          </a:lstStyle>
          <a:p>
            <a:r>
              <a:t>Biometric Identification</a:t>
            </a:r>
          </a:p>
        </p:txBody>
      </p:sp>
      <p:sp>
        <p:nvSpPr>
          <p:cNvPr id="223" name="Shape 223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1" animBg="1" advAuto="0"/>
      <p:bldP spid="222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/>
        </p:nvSpPr>
        <p:spPr>
          <a:xfrm>
            <a:off x="323528" y="1556792"/>
            <a:ext cx="8296969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 b="1">
                <a:solidFill>
                  <a:srgbClr val="0000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Thank You</a:t>
            </a:r>
          </a:p>
        </p:txBody>
      </p:sp>
      <p:pic>
        <p:nvPicPr>
          <p:cNvPr id="227" name="image9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51719" y="3068959"/>
            <a:ext cx="4824538" cy="2088233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Shape 228"/>
          <p:cNvSpPr>
            <a:spLocks noGrp="1"/>
          </p:cNvSpPr>
          <p:nvPr>
            <p:ph type="sldNum" sz="quarter" idx="2"/>
          </p:nvPr>
        </p:nvSpPr>
        <p:spPr>
          <a:xfrm>
            <a:off x="339268" y="6302692"/>
            <a:ext cx="2639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1" animBg="1" advAuto="0"/>
      <p:bldP spid="226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Shape 168"/>
          <p:cNvSpPr/>
          <p:nvPr/>
        </p:nvSpPr>
        <p:spPr>
          <a:xfrm>
            <a:off x="395288" y="2492896"/>
            <a:ext cx="4248722" cy="4537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Registered voters		142,822,046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Cities	 		5,570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Electoral Zones		3,038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Electoral Sections		451,877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Electronic Voting Machines 532,705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Political Parties		32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Staff for the Election 	2,435,303</a:t>
            </a:r>
          </a:p>
          <a:p>
            <a:pPr>
              <a:lnSpc>
                <a:spcPct val="90000"/>
              </a:lnSpc>
              <a:spcBef>
                <a:spcPts val="400"/>
              </a:spcBef>
              <a:defRPr sz="1100"/>
            </a:pPr>
            <a:endParaRPr/>
          </a:p>
          <a:p>
            <a:pPr>
              <a:lnSpc>
                <a:spcPct val="90000"/>
              </a:lnSpc>
              <a:spcBef>
                <a:spcPts val="200"/>
              </a:spcBef>
              <a:defRPr sz="1100"/>
            </a:pPr>
            <a:r>
              <a:t>As of 13/MAR/2014</a:t>
            </a:r>
          </a:p>
          <a:p>
            <a:pPr>
              <a:lnSpc>
                <a:spcPct val="90000"/>
              </a:lnSpc>
              <a:spcBef>
                <a:spcPts val="400"/>
              </a:spcBef>
              <a:buSzPct val="100000"/>
              <a:buFont typeface="Arial"/>
              <a:buChar char="•"/>
              <a:defRPr sz="1100"/>
            </a:pPr>
            <a:endParaRPr/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endParaRPr/>
          </a:p>
          <a:p>
            <a:pPr>
              <a:lnSpc>
                <a:spcPct val="90000"/>
              </a:lnSpc>
              <a:spcBef>
                <a:spcPts val="400"/>
              </a:spcBef>
              <a:defRPr sz="2000"/>
            </a:pPr>
            <a:r>
              <a:t>Candidates		26,172</a:t>
            </a:r>
          </a:p>
          <a:p>
            <a:pPr>
              <a:lnSpc>
                <a:spcPct val="90000"/>
              </a:lnSpc>
              <a:spcBef>
                <a:spcPts val="200"/>
              </a:spcBef>
              <a:defRPr sz="1100"/>
            </a:pPr>
            <a:r>
              <a:t>Information – 2014 Elections</a:t>
            </a:r>
          </a:p>
        </p:txBody>
      </p:sp>
      <p:pic>
        <p:nvPicPr>
          <p:cNvPr id="169" name="image5.jpg" descr="brasil-america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43437" y="2348878"/>
            <a:ext cx="3946526" cy="3418187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/>
        </p:nvSpPr>
        <p:spPr>
          <a:xfrm>
            <a:off x="4643437" y="5876602"/>
            <a:ext cx="4186661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/>
            </a:pPr>
            <a:r>
              <a:t>Population	202,2768,562</a:t>
            </a:r>
          </a:p>
          <a:p>
            <a:pPr>
              <a:defRPr sz="1100"/>
            </a:pPr>
            <a:r>
              <a:t>* WWW.IBGE.GOV.BR  OCT/2014</a:t>
            </a:r>
          </a:p>
        </p:txBody>
      </p:sp>
      <p:sp>
        <p:nvSpPr>
          <p:cNvPr id="171" name="Shape 171"/>
          <p:cNvSpPr/>
          <p:nvPr/>
        </p:nvSpPr>
        <p:spPr>
          <a:xfrm>
            <a:off x="539551" y="863684"/>
            <a:ext cx="7848874" cy="217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3400" b="1" i="1">
                <a:solidFill>
                  <a:srgbClr val="000099"/>
                </a:solidFill>
              </a:defRPr>
            </a:pPr>
            <a:endParaRPr/>
          </a:p>
          <a:p>
            <a:pPr algn="ctr">
              <a:defRPr sz="3400" b="1" i="1">
                <a:solidFill>
                  <a:srgbClr val="000099"/>
                </a:solidFill>
              </a:defRPr>
            </a:pPr>
            <a:r>
              <a:t>About the Brazilian Electoral Justice</a:t>
            </a:r>
          </a:p>
          <a:p>
            <a:pPr algn="ctr">
              <a:defRPr sz="3400" b="1" i="1">
                <a:solidFill>
                  <a:srgbClr val="000099"/>
                </a:solidFill>
              </a:defRPr>
            </a:pPr>
            <a:r>
              <a:t>2014 Elections </a:t>
            </a:r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  <p:bldP spid="168" grpId="3" animBg="1" advAuto="0"/>
      <p:bldP spid="170" grpId="4" animBg="1" advAuto="0"/>
      <p:bldP spid="171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685800" y="573430"/>
            <a:ext cx="7772400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z="4400" b="1">
                <a:solidFill>
                  <a:srgbClr val="00B050"/>
                </a:solidFill>
                <a:latin typeface="Questrial"/>
                <a:ea typeface="Questrial"/>
                <a:cs typeface="Questrial"/>
                <a:sym typeface="Questrial"/>
              </a:defRPr>
            </a:pPr>
            <a:r>
              <a:t/>
            </a:r>
            <a:br/>
            <a:r>
              <a:t>Electoral Court System</a:t>
            </a:r>
            <a:br/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755576" y="2060848"/>
            <a:ext cx="3888433" cy="428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457200" indent="-457200" algn="just">
              <a:lnSpc>
                <a:spcPct val="80000"/>
              </a:lnSpc>
              <a:defRPr sz="2400" b="1">
                <a:solidFill>
                  <a:srgbClr val="00206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Created in 1932 (suspended between 37 and 45).</a:t>
            </a:r>
          </a:p>
          <a:p>
            <a:pPr marL="457200" indent="-457200" algn="just">
              <a:lnSpc>
                <a:spcPct val="80000"/>
              </a:lnSpc>
              <a:defRPr sz="2400" b="1">
                <a:solidFill>
                  <a:srgbClr val="002060"/>
                </a:solidFill>
              </a:defRPr>
            </a:pPr>
            <a:endParaRPr/>
          </a:p>
          <a:p>
            <a:pPr algn="ctr">
              <a:lnSpc>
                <a:spcPct val="80000"/>
              </a:lnSpc>
              <a:spcBef>
                <a:spcPts val="600"/>
              </a:spcBef>
              <a:defRPr sz="3200" b="1" u="sng">
                <a:solidFill>
                  <a:srgbClr val="002060"/>
                </a:solidFill>
              </a:defRPr>
            </a:pPr>
            <a:r>
              <a:t>Judiciary Branch</a:t>
            </a:r>
          </a:p>
          <a:p>
            <a:pPr algn="ctr">
              <a:lnSpc>
                <a:spcPct val="80000"/>
              </a:lnSpc>
              <a:spcBef>
                <a:spcPts val="400"/>
              </a:spcBef>
              <a:defRPr sz="2400" b="1">
                <a:solidFill>
                  <a:srgbClr val="002060"/>
                </a:solidFill>
              </a:defRPr>
            </a:pPr>
            <a:r>
              <a:t>FUNCTIONS 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defRPr sz="2400" b="1" u="sng">
                <a:solidFill>
                  <a:srgbClr val="002060"/>
                </a:solidFill>
              </a:defRPr>
            </a:pPr>
            <a:r>
              <a:t>Administrative</a:t>
            </a:r>
            <a:r>
              <a:rPr u="none"/>
              <a:t> -  </a:t>
            </a:r>
            <a:r>
              <a:rPr b="0" u="none"/>
              <a:t>Prepares and organizes elections.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defRPr sz="2400" b="1" u="sng">
                <a:solidFill>
                  <a:srgbClr val="002060"/>
                </a:solidFill>
              </a:defRPr>
            </a:pPr>
            <a:r>
              <a:t>Jurisdictional</a:t>
            </a:r>
            <a:r>
              <a:rPr u="none"/>
              <a:t> - </a:t>
            </a:r>
            <a:r>
              <a:rPr b="0" u="none"/>
              <a:t>Election-related judicial processes.</a:t>
            </a:r>
          </a:p>
          <a:p>
            <a:pPr algn="just">
              <a:lnSpc>
                <a:spcPct val="80000"/>
              </a:lnSpc>
              <a:spcBef>
                <a:spcPts val="400"/>
              </a:spcBef>
              <a:defRPr sz="2400" b="1" u="sng">
                <a:solidFill>
                  <a:srgbClr val="002060"/>
                </a:solidFill>
              </a:defRPr>
            </a:pPr>
            <a:r>
              <a:t>Regulatory</a:t>
            </a:r>
            <a:r>
              <a:rPr u="none"/>
              <a:t> - </a:t>
            </a:r>
            <a:r>
              <a:rPr b="0" u="none"/>
              <a:t>Issues binding instructions.</a:t>
            </a:r>
          </a:p>
        </p:txBody>
      </p:sp>
      <p:pic>
        <p:nvPicPr>
          <p:cNvPr id="176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5004048" y="1988840"/>
            <a:ext cx="3888433" cy="395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 b="1">
                <a:solidFill>
                  <a:srgbClr val="00206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t>Composition of the Electoral Court System</a:t>
            </a:r>
          </a:p>
          <a:p>
            <a:pPr algn="ctr">
              <a:defRPr sz="2400" b="1">
                <a:solidFill>
                  <a:srgbClr val="00B050"/>
                </a:solidFill>
              </a:defRPr>
            </a:pPr>
            <a:r>
              <a:t>The Superior Electoral Court (TSE)</a:t>
            </a:r>
          </a:p>
          <a:p>
            <a:pPr algn="ctr">
              <a:spcBef>
                <a:spcPts val="600"/>
              </a:spcBef>
              <a:buClr>
                <a:srgbClr val="00B050"/>
              </a:buClr>
              <a:buSzPct val="25000"/>
              <a:buFont typeface="Wingdings"/>
              <a:buChar char="➢"/>
              <a:defRPr sz="2400" b="1">
                <a:solidFill>
                  <a:srgbClr val="00B050"/>
                </a:solidFill>
              </a:defRPr>
            </a:pPr>
            <a:r>
              <a:t>27 Regional Electoral Courts (TRE)</a:t>
            </a:r>
          </a:p>
          <a:p>
            <a:pPr algn="ctr">
              <a:spcBef>
                <a:spcPts val="600"/>
              </a:spcBef>
              <a:buClr>
                <a:srgbClr val="00B050"/>
              </a:buClr>
              <a:buSzPct val="25000"/>
              <a:buFont typeface="Wingdings"/>
              <a:buChar char="➢"/>
              <a:defRPr sz="2400" b="1">
                <a:solidFill>
                  <a:srgbClr val="00B050"/>
                </a:solidFill>
              </a:defRPr>
            </a:pPr>
            <a:r>
              <a:t>3,033 Electoral Zones (Electoral Judges)</a:t>
            </a:r>
          </a:p>
          <a:p>
            <a:pPr>
              <a:spcBef>
                <a:spcPts val="600"/>
              </a:spcBef>
              <a:buClr>
                <a:srgbClr val="00B050"/>
              </a:buClr>
              <a:buSzPct val="25000"/>
              <a:buFont typeface="Wingdings"/>
              <a:buChar char="➢"/>
              <a:defRPr sz="2400" b="1">
                <a:solidFill>
                  <a:srgbClr val="00B050"/>
                </a:solidFill>
              </a:defRPr>
            </a:pPr>
            <a:r>
              <a:t>451,501 Polling Stations</a:t>
            </a:r>
          </a:p>
          <a:p>
            <a:pPr algn="ctr">
              <a:spcBef>
                <a:spcPts val="600"/>
              </a:spcBef>
              <a:buClr>
                <a:srgbClr val="00B050"/>
              </a:buClr>
              <a:buSzPct val="25000"/>
              <a:buFont typeface="Wingdings"/>
              <a:buChar char="➢"/>
              <a:defRPr sz="2400" b="1">
                <a:solidFill>
                  <a:srgbClr val="00B050"/>
                </a:solidFill>
              </a:defRPr>
            </a:pPr>
            <a:r>
              <a:t>96,146 Polling Places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Shape 181"/>
          <p:cNvSpPr/>
          <p:nvPr/>
        </p:nvSpPr>
        <p:spPr>
          <a:xfrm>
            <a:off x="539551" y="1293256"/>
            <a:ext cx="7848874" cy="1654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spcBef>
                <a:spcPts val="800"/>
              </a:spcBef>
              <a:defRPr sz="3400" b="1" i="1">
                <a:solidFill>
                  <a:srgbClr val="000099"/>
                </a:solidFill>
              </a:defRPr>
            </a:pPr>
            <a:r>
              <a:t>About the Brazilian Electoral Justice</a:t>
            </a:r>
          </a:p>
          <a:p>
            <a:pPr algn="ctr">
              <a:spcBef>
                <a:spcPts val="600"/>
              </a:spcBef>
              <a:defRPr sz="2800" b="1" i="1" u="sng">
                <a:solidFill>
                  <a:srgbClr val="000099"/>
                </a:solidFill>
              </a:defRPr>
            </a:pPr>
            <a:r>
              <a:t>The Electoral System</a:t>
            </a:r>
          </a:p>
        </p:txBody>
      </p:sp>
      <p:sp>
        <p:nvSpPr>
          <p:cNvPr id="182" name="Shape 182"/>
          <p:cNvSpPr/>
          <p:nvPr/>
        </p:nvSpPr>
        <p:spPr>
          <a:xfrm>
            <a:off x="174994" y="2564903"/>
            <a:ext cx="8794013" cy="372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buSzPct val="100000"/>
              <a:buChar char="-"/>
              <a:defRPr sz="2200"/>
            </a:pPr>
            <a:r>
              <a:t> </a:t>
            </a:r>
            <a:r>
              <a:rPr b="1" u="sng">
                <a:latin typeface="Arial"/>
                <a:ea typeface="Arial"/>
                <a:cs typeface="Arial"/>
                <a:sym typeface="Arial"/>
              </a:rPr>
              <a:t>Majority-based election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, with the possibility of two rounds for President, Governors and Mayors, in cities with more than 200.000 inhabitants;</a:t>
            </a:r>
          </a:p>
          <a:p>
            <a:pPr>
              <a:buSzPct val="100000"/>
              <a:buChar char="-"/>
              <a:defRPr sz="2200" b="1">
                <a:latin typeface="Arial"/>
                <a:ea typeface="Arial"/>
                <a:cs typeface="Arial"/>
                <a:sym typeface="Arial"/>
              </a:defRPr>
            </a:pPr>
            <a:endParaRPr b="1">
              <a:latin typeface="Arial"/>
              <a:ea typeface="Arial"/>
              <a:cs typeface="Arial"/>
              <a:sym typeface="Arial"/>
            </a:endParaRPr>
          </a:p>
          <a:p>
            <a:pPr algn="just">
              <a:buSzPct val="100000"/>
              <a:buChar char="-"/>
              <a:defRPr sz="2200" b="1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u="sng"/>
              <a:t>Majority-based election </a:t>
            </a:r>
            <a:r>
              <a:t>for Senator (three representatives from each State and from the Federal District), 81 (total);</a:t>
            </a:r>
          </a:p>
          <a:p>
            <a:pPr>
              <a:buSzPct val="100000"/>
              <a:buChar char="-"/>
              <a:defRPr sz="2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just">
              <a:buSzPct val="100000"/>
              <a:buChar char="-"/>
              <a:defRPr sz="2200" b="1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u="sng"/>
              <a:t>Proportional representation with open list </a:t>
            </a:r>
            <a:r>
              <a:t>for the Federal Chamber of Deputies, the State Legislative Assemblies and the City Councils. For the Federal Chamber, minimum of 8 and maximum of 70 Deputies per state. 513 (total)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1" animBg="1" advAuto="0"/>
      <p:bldP spid="181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Shape 186"/>
          <p:cNvSpPr/>
          <p:nvPr/>
        </p:nvSpPr>
        <p:spPr>
          <a:xfrm>
            <a:off x="539551" y="1413663"/>
            <a:ext cx="784887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spcBef>
                <a:spcPts val="800"/>
              </a:spcBef>
              <a:defRPr sz="3400" b="1" i="1">
                <a:solidFill>
                  <a:srgbClr val="000099"/>
                </a:solidFill>
              </a:defRPr>
            </a:lvl1pPr>
          </a:lstStyle>
          <a:p>
            <a:r>
              <a:t>History of Computerized Vote</a:t>
            </a:r>
          </a:p>
        </p:txBody>
      </p:sp>
      <p:sp>
        <p:nvSpPr>
          <p:cNvPr id="187" name="Shape 187"/>
          <p:cNvSpPr/>
          <p:nvPr/>
        </p:nvSpPr>
        <p:spPr>
          <a:xfrm>
            <a:off x="179387" y="2132856"/>
            <a:ext cx="8722502" cy="369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400"/>
              </a:spcBef>
              <a:defRPr sz="1000"/>
            </a:pPr>
            <a:endParaRPr/>
          </a:p>
          <a:p>
            <a:pPr marL="342900" indent="-342900" algn="just">
              <a:spcBef>
                <a:spcPts val="500"/>
              </a:spcBef>
              <a:buSzPct val="100000"/>
              <a:buBlip>
                <a:blip r:embed="rId3"/>
              </a:buBlip>
              <a:defRPr sz="2400"/>
            </a:pPr>
            <a:r>
              <a:t>Computerization began in 1986;</a:t>
            </a:r>
          </a:p>
          <a:p>
            <a:pPr marL="342900" indent="-342900" algn="just">
              <a:spcBef>
                <a:spcPts val="500"/>
              </a:spcBef>
              <a:buSzPct val="100000"/>
              <a:buBlip>
                <a:blip r:embed="rId3"/>
              </a:buBlip>
              <a:defRPr sz="2400"/>
            </a:pPr>
            <a:r>
              <a:t>About 70 million voters were registered into one single database;</a:t>
            </a:r>
          </a:p>
          <a:p>
            <a:pPr marL="342900" indent="-342900" algn="just">
              <a:spcBef>
                <a:spcPts val="500"/>
              </a:spcBef>
              <a:buSzPct val="100000"/>
              <a:buBlip>
                <a:blip r:embed="rId3"/>
              </a:buBlip>
              <a:defRPr sz="2400"/>
            </a:pPr>
            <a:r>
              <a:t>The work to implement the electronic voting system began in 1995;</a:t>
            </a:r>
          </a:p>
          <a:p>
            <a:pPr marL="342900" indent="-342900" algn="just">
              <a:spcBef>
                <a:spcPts val="500"/>
              </a:spcBef>
              <a:buSzPct val="100000"/>
              <a:buBlip>
                <a:blip r:embed="rId3"/>
              </a:buBlip>
              <a:defRPr sz="2400"/>
            </a:pPr>
            <a:r>
              <a:t>The IT committee, composed by TSE's technicians and consultants, presented a prototype of an electronic voting machine.</a:t>
            </a:r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1" animBg="1" advAuto="0"/>
      <p:bldP spid="186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539551" y="1311801"/>
            <a:ext cx="7848874" cy="1184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/>
          <a:p>
            <a:pPr marL="533400" indent="-533400" algn="ctr">
              <a:lnSpc>
                <a:spcPct val="104999"/>
              </a:lnSpc>
              <a:spcBef>
                <a:spcPts val="2100"/>
              </a:spcBef>
              <a:defRPr sz="3600" b="1" i="1"/>
            </a:pPr>
            <a:r>
              <a:t>Parameters for the electronic voting system:</a:t>
            </a:r>
          </a:p>
        </p:txBody>
      </p:sp>
      <p:sp>
        <p:nvSpPr>
          <p:cNvPr id="192" name="Shape 192"/>
          <p:cNvSpPr/>
          <p:nvPr/>
        </p:nvSpPr>
        <p:spPr>
          <a:xfrm>
            <a:off x="395287" y="2348880"/>
            <a:ext cx="7431645" cy="3197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533400" indent="-533400">
              <a:lnSpc>
                <a:spcPct val="104999"/>
              </a:lnSpc>
              <a:spcBef>
                <a:spcPts val="1000"/>
              </a:spcBef>
              <a:defRPr sz="2400"/>
            </a:pPr>
            <a:endParaRPr/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Standardization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Compliance with Brazilian legislation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User-friendly process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Cost reduction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Durability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Security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Logistical Advantage</a:t>
            </a:r>
          </a:p>
          <a:p>
            <a:pPr marL="533400" indent="-533400">
              <a:lnSpc>
                <a:spcPct val="90000"/>
              </a:lnSpc>
              <a:buSzPct val="100000"/>
              <a:buAutoNum type="arabicPeriod"/>
              <a:defRPr sz="2400"/>
            </a:pPr>
            <a:r>
              <a:t>Autonomy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1" animBg="1" advAuto="0"/>
      <p:bldP spid="191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196"/>
          <p:cNvSpPr/>
          <p:nvPr/>
        </p:nvSpPr>
        <p:spPr>
          <a:xfrm>
            <a:off x="539551" y="1413663"/>
            <a:ext cx="784887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spcBef>
                <a:spcPts val="800"/>
              </a:spcBef>
              <a:defRPr sz="3400" b="1" i="1">
                <a:solidFill>
                  <a:srgbClr val="000099"/>
                </a:solidFill>
              </a:defRPr>
            </a:lvl1pPr>
          </a:lstStyle>
          <a:p>
            <a:r>
              <a:t>Implementation Premises</a:t>
            </a:r>
          </a:p>
        </p:txBody>
      </p:sp>
      <p:sp>
        <p:nvSpPr>
          <p:cNvPr id="197" name="Shape 197"/>
          <p:cNvSpPr/>
          <p:nvPr/>
        </p:nvSpPr>
        <p:spPr>
          <a:xfrm>
            <a:off x="457200" y="2060848"/>
            <a:ext cx="8229600" cy="11338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 typeface="Arial"/>
              <a:buChar char="•"/>
              <a:defRPr sz="2500"/>
            </a:pPr>
            <a:r>
              <a:t>The Electoral Justice is fully familiarized with the electronic voting process;</a:t>
            </a:r>
            <a:endParaRPr sz="1700"/>
          </a:p>
        </p:txBody>
      </p:sp>
      <p:sp>
        <p:nvSpPr>
          <p:cNvPr id="198" name="Shape 198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395536" y="3068959"/>
            <a:ext cx="822960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342900" indent="-342900" algn="just">
              <a:spcBef>
                <a:spcPts val="600"/>
              </a:spcBef>
              <a:buSzPct val="100000"/>
              <a:buFont typeface="Arial"/>
              <a:buChar char="•"/>
              <a:defRPr sz="2500"/>
            </a:lvl1pPr>
          </a:lstStyle>
          <a:p>
            <a:r>
              <a:t>The electronic voting process is not limited to the electronic voting machine;</a:t>
            </a:r>
          </a:p>
        </p:txBody>
      </p:sp>
      <p:sp>
        <p:nvSpPr>
          <p:cNvPr id="200" name="Shape 200"/>
          <p:cNvSpPr/>
          <p:nvPr/>
        </p:nvSpPr>
        <p:spPr>
          <a:xfrm>
            <a:off x="395536" y="4077072"/>
            <a:ext cx="8229601" cy="231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just">
              <a:spcBef>
                <a:spcPts val="600"/>
              </a:spcBef>
              <a:buSzPct val="100000"/>
              <a:buFont typeface="Arial"/>
              <a:buChar char="•"/>
              <a:defRPr sz="2600"/>
            </a:pPr>
            <a:r>
              <a:t>The national voting system depends on the: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–"/>
              <a:defRPr sz="2600"/>
            </a:pPr>
            <a:r>
              <a:t>Constitution;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–"/>
              <a:defRPr sz="2600"/>
            </a:pPr>
            <a:r>
              <a:t>Culture and history of the democratic process;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–"/>
              <a:defRPr sz="2600"/>
            </a:pPr>
            <a:r>
              <a:t>Financial capacity;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–"/>
              <a:defRPr sz="2600"/>
            </a:pPr>
            <a:r>
              <a:t>Legislation.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1" animBg="1" advAuto="0"/>
      <p:bldP spid="196" grpId="2" animBg="1" advAuto="0"/>
      <p:bldP spid="197" grpId="3" animBg="1" advAuto="0"/>
      <p:bldP spid="199" grpId="4" animBg="1" advAuto="0"/>
      <p:bldP spid="200" grpId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4.jpg" descr="1_Marca_TSE_SLO_Cor_Vo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16632"/>
            <a:ext cx="4680522" cy="921626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Shape 203"/>
          <p:cNvSpPr/>
          <p:nvPr/>
        </p:nvSpPr>
        <p:spPr>
          <a:xfrm>
            <a:off x="539551" y="1269648"/>
            <a:ext cx="784887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spcBef>
                <a:spcPts val="800"/>
              </a:spcBef>
              <a:defRPr sz="3400" b="1" i="1">
                <a:solidFill>
                  <a:srgbClr val="000099"/>
                </a:solidFill>
              </a:defRPr>
            </a:lvl1pPr>
          </a:lstStyle>
          <a:p>
            <a:r>
              <a:t>Implementation Premises</a:t>
            </a:r>
          </a:p>
        </p:txBody>
      </p:sp>
      <p:sp>
        <p:nvSpPr>
          <p:cNvPr id="204" name="Shape 204"/>
          <p:cNvSpPr/>
          <p:nvPr/>
        </p:nvSpPr>
        <p:spPr>
          <a:xfrm>
            <a:off x="251520" y="1844824"/>
            <a:ext cx="8507288" cy="9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marL="342900" indent="-342900">
              <a:spcBef>
                <a:spcPts val="700"/>
              </a:spcBef>
              <a:buSzPct val="100000"/>
              <a:buFont typeface="Arial"/>
              <a:buChar char="•"/>
              <a:defRPr sz="3200"/>
            </a:lvl1pPr>
          </a:lstStyle>
          <a:p>
            <a:r>
              <a:t>Requirements of any voting system solution:</a:t>
            </a:r>
          </a:p>
        </p:txBody>
      </p:sp>
      <p:sp>
        <p:nvSpPr>
          <p:cNvPr id="205" name="Shape 205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179512" y="2484388"/>
            <a:ext cx="8507288" cy="85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742950" lvl="1" indent="-285750">
              <a:spcBef>
                <a:spcPts val="600"/>
              </a:spcBef>
              <a:buSzPct val="100000"/>
              <a:buFont typeface="Arial"/>
              <a:buChar char="–"/>
              <a:defRPr sz="2800" b="1"/>
            </a:pPr>
            <a:r>
              <a:t>To be complete</a:t>
            </a:r>
            <a:r>
              <a:rPr sz="2400" b="0"/>
              <a:t>: All possibilities must be identified and worked out;</a:t>
            </a:r>
          </a:p>
        </p:txBody>
      </p:sp>
      <p:sp>
        <p:nvSpPr>
          <p:cNvPr id="207" name="Shape 207"/>
          <p:cNvSpPr/>
          <p:nvPr/>
        </p:nvSpPr>
        <p:spPr>
          <a:xfrm>
            <a:off x="107503" y="3479675"/>
            <a:ext cx="8496946" cy="13553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742950" lvl="1" indent="-285750">
              <a:spcBef>
                <a:spcPts val="600"/>
              </a:spcBef>
              <a:buSzPct val="100000"/>
              <a:buFont typeface="Arial"/>
              <a:buChar char="–"/>
              <a:defRPr sz="2800" b="1"/>
            </a:pPr>
            <a:r>
              <a:t>Operate anywhere</a:t>
            </a:r>
            <a:r>
              <a:rPr b="0"/>
              <a:t>: </a:t>
            </a:r>
          </a:p>
          <a:p>
            <a:pPr marL="1143000" lvl="2" indent="-228600">
              <a:spcBef>
                <a:spcPts val="500"/>
              </a:spcBef>
              <a:buSzPct val="100000"/>
              <a:buFont typeface="Arial"/>
              <a:buChar char="•"/>
              <a:defRPr sz="2400"/>
            </a:pPr>
            <a:r>
              <a:t>Indigenous village;</a:t>
            </a:r>
          </a:p>
          <a:p>
            <a:pPr marL="1143000" lvl="2" indent="-228600">
              <a:spcBef>
                <a:spcPts val="500"/>
              </a:spcBef>
              <a:buSzPct val="100000"/>
              <a:buFont typeface="Arial"/>
              <a:buChar char="•"/>
              <a:defRPr sz="2400"/>
            </a:pPr>
            <a:r>
              <a:t>Large urban center;</a:t>
            </a:r>
          </a:p>
        </p:txBody>
      </p:sp>
      <p:sp>
        <p:nvSpPr>
          <p:cNvPr id="208" name="Shape 208"/>
          <p:cNvSpPr/>
          <p:nvPr/>
        </p:nvSpPr>
        <p:spPr>
          <a:xfrm>
            <a:off x="107503" y="5013176"/>
            <a:ext cx="8136906" cy="178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742950" lvl="1" indent="-285750">
              <a:spcBef>
                <a:spcPts val="600"/>
              </a:spcBef>
              <a:buSzPct val="100000"/>
              <a:buFont typeface="Arial"/>
              <a:buChar char="–"/>
              <a:defRPr sz="2800" b="1"/>
            </a:pPr>
            <a:r>
              <a:t>Serve everyone</a:t>
            </a:r>
            <a:r>
              <a:rPr b="0"/>
              <a:t>:</a:t>
            </a:r>
          </a:p>
          <a:p>
            <a:pPr marL="1143000" lvl="2" indent="-228600">
              <a:spcBef>
                <a:spcPts val="500"/>
              </a:spcBef>
              <a:buSzPct val="100000"/>
              <a:buFont typeface="Arial"/>
              <a:buChar char="•"/>
              <a:defRPr sz="2400"/>
            </a:pPr>
            <a:r>
              <a:t>Visually impaired;</a:t>
            </a:r>
          </a:p>
          <a:p>
            <a:pPr marL="1143000" lvl="2" indent="-228600">
              <a:spcBef>
                <a:spcPts val="500"/>
              </a:spcBef>
              <a:buSzPct val="100000"/>
              <a:buFont typeface="Arial"/>
              <a:buChar char="•"/>
              <a:defRPr sz="2400"/>
            </a:pPr>
            <a:r>
              <a:t>Illiterates;</a:t>
            </a:r>
          </a:p>
          <a:p>
            <a:pPr marL="1143000" lvl="2" indent="-228600">
              <a:spcBef>
                <a:spcPts val="500"/>
              </a:spcBef>
              <a:buSzPct val="100000"/>
              <a:buFont typeface="Arial"/>
              <a:buChar char="•"/>
              <a:defRPr sz="2400"/>
            </a:pPr>
            <a:r>
              <a:t>Elders, etc.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1" animBg="1" advAuto="0"/>
      <p:bldP spid="203" grpId="2" animBg="1" advAuto="0"/>
      <p:bldP spid="204" grpId="3" animBg="1" advAuto="0"/>
      <p:bldP spid="206" grpId="4" animBg="1" advAuto="0"/>
      <p:bldP spid="207" grpId="5" animBg="1" advAuto="0"/>
      <p:bldP spid="208" grpId="6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1.jpg" descr="1_Marca_TSE_3LI_Cor_Vol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950" y="76200"/>
            <a:ext cx="1709739" cy="739775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Shape 211"/>
          <p:cNvSpPr/>
          <p:nvPr/>
        </p:nvSpPr>
        <p:spPr>
          <a:xfrm>
            <a:off x="1084263" y="1556792"/>
            <a:ext cx="7057829" cy="986791"/>
          </a:xfrm>
          <a:prstGeom prst="rect">
            <a:avLst/>
          </a:prstGeom>
          <a:solidFill>
            <a:srgbClr val="FDEADA"/>
          </a:solidFill>
          <a:ln w="190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71463" indent="-271463">
              <a:defRPr sz="2800" b="1"/>
            </a:pPr>
            <a:r>
              <a:t>1</a:t>
            </a:r>
            <a:r>
              <a:rPr baseline="30000"/>
              <a:t>st</a:t>
            </a:r>
            <a:r>
              <a:t> round – 100% of vote counting at</a:t>
            </a:r>
          </a:p>
          <a:p>
            <a:pPr marL="271463" indent="-271463">
              <a:defRPr sz="3200" b="1"/>
            </a:pPr>
            <a:r>
              <a:t>11h11m01s on 6.OCT.2014</a:t>
            </a:r>
          </a:p>
        </p:txBody>
      </p:sp>
      <p:sp>
        <p:nvSpPr>
          <p:cNvPr id="212" name="Shape 212"/>
          <p:cNvSpPr/>
          <p:nvPr/>
        </p:nvSpPr>
        <p:spPr>
          <a:xfrm>
            <a:off x="1106487" y="2780927"/>
            <a:ext cx="7035560" cy="986791"/>
          </a:xfrm>
          <a:prstGeom prst="rect">
            <a:avLst/>
          </a:prstGeom>
          <a:solidFill>
            <a:srgbClr val="FDEADA"/>
          </a:solidFill>
          <a:ln w="190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71463" indent="-271463">
              <a:defRPr sz="2800" b="1"/>
            </a:pPr>
            <a:r>
              <a:t>2</a:t>
            </a:r>
            <a:r>
              <a:rPr baseline="30000"/>
              <a:t>nd</a:t>
            </a:r>
            <a:r>
              <a:t> round – 100% of vote counting at</a:t>
            </a:r>
          </a:p>
          <a:p>
            <a:pPr marL="271463" indent="-271463">
              <a:defRPr sz="3200" b="1"/>
            </a:pPr>
            <a:r>
              <a:t>00h17m08s on 27.OCT.2014</a:t>
            </a:r>
          </a:p>
        </p:txBody>
      </p:sp>
      <p:sp>
        <p:nvSpPr>
          <p:cNvPr id="213" name="Shape 213"/>
          <p:cNvSpPr/>
          <p:nvPr/>
        </p:nvSpPr>
        <p:spPr>
          <a:xfrm>
            <a:off x="899591" y="189527"/>
            <a:ext cx="784887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spcBef>
                <a:spcPts val="800"/>
              </a:spcBef>
              <a:defRPr sz="3400" b="1">
                <a:solidFill>
                  <a:srgbClr val="000099"/>
                </a:solidFill>
              </a:defRPr>
            </a:pPr>
            <a:r>
              <a:t>Vote Counting – Elections 2014</a:t>
            </a:r>
          </a:p>
        </p:txBody>
      </p:sp>
      <p:sp>
        <p:nvSpPr>
          <p:cNvPr id="214" name="Shape 214"/>
          <p:cNvSpPr>
            <a:spLocks noGrp="1"/>
          </p:cNvSpPr>
          <p:nvPr>
            <p:ph type="sldNum" sz="quarter" idx="2"/>
          </p:nvPr>
        </p:nvSpPr>
        <p:spPr>
          <a:xfrm>
            <a:off x="419189" y="63026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1115616" y="4005064"/>
            <a:ext cx="7056785" cy="212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Wingdings"/>
              <a:buChar char="➢"/>
              <a:defRPr sz="2000" b="1">
                <a:latin typeface="Arial"/>
                <a:ea typeface="Arial"/>
                <a:cs typeface="Arial"/>
                <a:sym typeface="Arial"/>
              </a:defRPr>
            </a:pPr>
            <a:r>
              <a:t>50.47 BU’s per second </a:t>
            </a:r>
            <a:r>
              <a:rPr b="0"/>
              <a:t>is the average speed during vote counting.</a:t>
            </a:r>
          </a:p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buSzPct val="100000"/>
              <a:buFont typeface="Wingdings"/>
              <a:buChar char="➢"/>
              <a:defRPr sz="2000" b="1">
                <a:latin typeface="Arial"/>
                <a:ea typeface="Arial"/>
                <a:cs typeface="Arial"/>
                <a:sym typeface="Arial"/>
              </a:defRPr>
            </a:pPr>
            <a:r>
              <a:t> Maximum of 3,813 BU’s per second</a:t>
            </a:r>
            <a:r>
              <a:rPr b="0"/>
              <a:t>. </a:t>
            </a:r>
          </a:p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endParaRPr b="0"/>
          </a:p>
          <a:p>
            <a:pPr>
              <a:buSzPct val="100000"/>
              <a:buFont typeface="Wingdings"/>
              <a:buChar char="➢"/>
              <a:defRPr sz="2000" b="1">
                <a:latin typeface="Arial"/>
                <a:ea typeface="Arial"/>
                <a:cs typeface="Arial"/>
                <a:sym typeface="Arial"/>
              </a:defRPr>
            </a:pPr>
            <a:r>
              <a:t> At 8 p.m. on the election day</a:t>
            </a:r>
            <a:r>
              <a:rPr b="0"/>
              <a:t>, </a:t>
            </a:r>
            <a:r>
              <a:t>93.9% of votes were already counted</a:t>
            </a:r>
            <a:r>
              <a:rPr sz="1800" b="0">
                <a:latin typeface="+mj-lt"/>
                <a:ea typeface="+mj-ea"/>
                <a:cs typeface="+mj-cs"/>
                <a:sym typeface="Calibri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1" animBg="1" advAuto="0"/>
      <p:bldP spid="213" grpId="2" animBg="1" advAuto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Affichage à l'écran (4:3)</PresentationFormat>
  <Paragraphs>107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Tema do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DI-POL Rosy</dc:creator>
  <cp:lastModifiedBy>DI-POL Rosy</cp:lastModifiedBy>
  <cp:revision>1</cp:revision>
  <dcterms:modified xsi:type="dcterms:W3CDTF">2016-05-24T13:09:58Z</dcterms:modified>
</cp:coreProperties>
</file>