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5"/>
  </p:sldMasterIdLst>
  <p:notesMasterIdLst>
    <p:notesMasterId r:id="rId27"/>
  </p:notesMasterIdLst>
  <p:handoutMasterIdLst>
    <p:handoutMasterId r:id="rId28"/>
  </p:handoutMasterIdLst>
  <p:sldIdLst>
    <p:sldId id="386" r:id="rId6"/>
    <p:sldId id="389" r:id="rId7"/>
    <p:sldId id="390" r:id="rId8"/>
    <p:sldId id="283" r:id="rId9"/>
    <p:sldId id="388" r:id="rId10"/>
    <p:sldId id="271" r:id="rId11"/>
    <p:sldId id="272" r:id="rId12"/>
    <p:sldId id="263" r:id="rId13"/>
    <p:sldId id="292" r:id="rId14"/>
    <p:sldId id="392" r:id="rId15"/>
    <p:sldId id="297" r:id="rId16"/>
    <p:sldId id="270" r:id="rId17"/>
    <p:sldId id="269" r:id="rId18"/>
    <p:sldId id="381" r:id="rId19"/>
    <p:sldId id="382" r:id="rId20"/>
    <p:sldId id="383" r:id="rId21"/>
    <p:sldId id="384" r:id="rId22"/>
    <p:sldId id="268" r:id="rId23"/>
    <p:sldId id="385" r:id="rId24"/>
    <p:sldId id="391" r:id="rId25"/>
    <p:sldId id="387"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E376C"/>
    <a:srgbClr val="FFFFFF"/>
    <a:srgbClr val="C46D29"/>
    <a:srgbClr val="06357A"/>
    <a:srgbClr val="0020B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1796" autoAdjust="0"/>
  </p:normalViewPr>
  <p:slideViewPr>
    <p:cSldViewPr snapToGrid="0">
      <p:cViewPr varScale="1">
        <p:scale>
          <a:sx n="89" d="100"/>
          <a:sy n="89" d="100"/>
        </p:scale>
        <p:origin x="1314" y="96"/>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ableStyles" Target="tableStyle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handoutMaster" Target="handoutMasters/handout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heme" Target="theme/theme1.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notesMaster" Target="notesMasters/notesMaster1.xml"/><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CEBC5A5-DBE9-4FF9-9D67-601ADC66BB69}" type="datetimeFigureOut">
              <a:rPr lang="en-US" smtClean="0"/>
              <a:t>12/22/2020</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AB1B254-8444-463B-8748-5D2D3BBF21AA}" type="slidenum">
              <a:rPr lang="en-US" smtClean="0"/>
              <a:t>‹#›</a:t>
            </a:fld>
            <a:endParaRPr lang="en-US"/>
          </a:p>
        </p:txBody>
      </p:sp>
    </p:spTree>
    <p:extLst>
      <p:ext uri="{BB962C8B-B14F-4D97-AF65-F5344CB8AC3E}">
        <p14:creationId xmlns:p14="http://schemas.microsoft.com/office/powerpoint/2010/main" val="351430098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459E906-12E8-4116-8B4D-3E911619D3ED}" type="datetimeFigureOut">
              <a:rPr lang="en-US" smtClean="0"/>
              <a:t>12/22/2020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694D032-F343-47F2-A934-F9EB1432DCCD}" type="slidenum">
              <a:rPr lang="en-US" smtClean="0"/>
              <a:t>‹#›</a:t>
            </a:fld>
            <a:endParaRPr lang="en-US"/>
          </a:p>
        </p:txBody>
      </p:sp>
    </p:spTree>
    <p:extLst>
      <p:ext uri="{BB962C8B-B14F-4D97-AF65-F5344CB8AC3E}">
        <p14:creationId xmlns:p14="http://schemas.microsoft.com/office/powerpoint/2010/main" val="18941031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N.Mac</a:t>
            </a:r>
            <a:r>
              <a:rPr lang="en-US" dirty="0"/>
              <a:t> - </a:t>
            </a:r>
            <a:r>
              <a:rPr lang="en-US" dirty="0">
                <a:cs typeface="Calibri"/>
              </a:rPr>
              <a:t>A </a:t>
            </a:r>
            <a:r>
              <a:rPr lang="en-US" b="1" dirty="0">
                <a:cs typeface="Calibri"/>
              </a:rPr>
              <a:t>state of emergency </a:t>
            </a:r>
            <a:r>
              <a:rPr lang="en-US" dirty="0">
                <a:cs typeface="Calibri"/>
              </a:rPr>
              <a:t>declared on </a:t>
            </a:r>
            <a:r>
              <a:rPr lang="en-US" b="1" dirty="0">
                <a:cs typeface="Calibri"/>
              </a:rPr>
              <a:t>18 March</a:t>
            </a:r>
            <a:r>
              <a:rPr lang="en-US" dirty="0">
                <a:cs typeface="Calibri"/>
              </a:rPr>
              <a:t> in response to COVID-19;</a:t>
            </a:r>
            <a:endParaRPr lang="en-US" b="1" dirty="0">
              <a:cs typeface="Calibri"/>
            </a:endParaRPr>
          </a:p>
          <a:p>
            <a:r>
              <a:rPr lang="en-US" dirty="0">
                <a:cs typeface="Calibri"/>
              </a:rPr>
              <a:t>On 21 March, a government decree suspended all election activities;</a:t>
            </a:r>
          </a:p>
          <a:p>
            <a:r>
              <a:rPr lang="en-US" b="1" dirty="0"/>
              <a:t>A health protocol for elections </a:t>
            </a:r>
            <a:r>
              <a:rPr lang="en-US" dirty="0"/>
              <a:t>issued by the Ministry of Health on </a:t>
            </a:r>
            <a:r>
              <a:rPr lang="en-US" b="1" dirty="0"/>
              <a:t>22 June </a:t>
            </a:r>
            <a:r>
              <a:rPr lang="en-US" dirty="0"/>
              <a:t>with recommendations for voting, handling election material;</a:t>
            </a:r>
          </a:p>
          <a:p>
            <a:r>
              <a:rPr lang="en-US" dirty="0">
                <a:cs typeface="Calibri"/>
              </a:rPr>
              <a:t>Political parties agreed for </a:t>
            </a:r>
            <a:r>
              <a:rPr lang="en-US" b="1" dirty="0">
                <a:cs typeface="Calibri"/>
              </a:rPr>
              <a:t>15 July as the new election date</a:t>
            </a:r>
            <a:endParaRPr lang="en-US" dirty="0">
              <a:cs typeface="Calibri"/>
            </a:endParaRPr>
          </a:p>
        </p:txBody>
      </p:sp>
      <p:sp>
        <p:nvSpPr>
          <p:cNvPr id="4" name="Slide Number Placeholder 3"/>
          <p:cNvSpPr>
            <a:spLocks noGrp="1"/>
          </p:cNvSpPr>
          <p:nvPr>
            <p:ph type="sldNum" sz="quarter" idx="5"/>
          </p:nvPr>
        </p:nvSpPr>
        <p:spPr/>
        <p:txBody>
          <a:bodyPr/>
          <a:lstStyle/>
          <a:p>
            <a:fld id="{3694D032-F343-47F2-A934-F9EB1432DCCD}" type="slidenum">
              <a:rPr lang="en-US" smtClean="0"/>
              <a:t>2</a:t>
            </a:fld>
            <a:endParaRPr lang="en-US"/>
          </a:p>
        </p:txBody>
      </p:sp>
    </p:spTree>
    <p:extLst>
      <p:ext uri="{BB962C8B-B14F-4D97-AF65-F5344CB8AC3E}">
        <p14:creationId xmlns:p14="http://schemas.microsoft.com/office/powerpoint/2010/main" val="19560718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694D032-F343-47F2-A934-F9EB1432DCCD}" type="slidenum">
              <a:rPr lang="en-US" smtClean="0"/>
              <a:t>19</a:t>
            </a:fld>
            <a:endParaRPr lang="en-US"/>
          </a:p>
        </p:txBody>
      </p:sp>
    </p:spTree>
    <p:extLst>
      <p:ext uri="{BB962C8B-B14F-4D97-AF65-F5344CB8AC3E}">
        <p14:creationId xmlns:p14="http://schemas.microsoft.com/office/powerpoint/2010/main" val="34912357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Serbia initially called for 26 April</a:t>
            </a:r>
          </a:p>
          <a:p>
            <a:pPr marL="171450" indent="-171450">
              <a:buFontTx/>
              <a:buChar char="-"/>
            </a:pPr>
            <a:r>
              <a:rPr lang="en-US" dirty="0" err="1"/>
              <a:t>N.Mac</a:t>
            </a:r>
            <a:r>
              <a:rPr lang="en-US" dirty="0"/>
              <a:t> initially called for 12 April</a:t>
            </a:r>
          </a:p>
        </p:txBody>
      </p:sp>
      <p:sp>
        <p:nvSpPr>
          <p:cNvPr id="4" name="Slide Number Placeholder 3"/>
          <p:cNvSpPr>
            <a:spLocks noGrp="1"/>
          </p:cNvSpPr>
          <p:nvPr>
            <p:ph type="sldNum" sz="quarter" idx="5"/>
          </p:nvPr>
        </p:nvSpPr>
        <p:spPr/>
        <p:txBody>
          <a:bodyPr/>
          <a:lstStyle/>
          <a:p>
            <a:fld id="{3694D032-F343-47F2-A934-F9EB1432DCCD}" type="slidenum">
              <a:rPr lang="en-US" smtClean="0"/>
              <a:t>3</a:t>
            </a:fld>
            <a:endParaRPr lang="en-US"/>
          </a:p>
        </p:txBody>
      </p:sp>
    </p:spTree>
    <p:extLst>
      <p:ext uri="{BB962C8B-B14F-4D97-AF65-F5344CB8AC3E}">
        <p14:creationId xmlns:p14="http://schemas.microsoft.com/office/powerpoint/2010/main" val="10707339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Around June 15, the government task force on COVID-19 issued special guidelines for election day, with the following key measures:</a:t>
            </a:r>
          </a:p>
          <a:p>
            <a:pPr lvl="1"/>
            <a:r>
              <a:rPr lang="en-US" dirty="0"/>
              <a:t>Voters were recommended to wear protective masks (some were provided at polling stations) and keep at least 1-meter distance from others</a:t>
            </a:r>
            <a:endParaRPr lang="en-US" dirty="0">
              <a:cs typeface="Calibri"/>
            </a:endParaRPr>
          </a:p>
          <a:p>
            <a:pPr lvl="1"/>
            <a:r>
              <a:rPr lang="en-US" dirty="0">
                <a:ea typeface="+mn-lt"/>
                <a:cs typeface="+mn-lt"/>
              </a:rPr>
              <a:t>Voter interactions with others limited to 15 minutes at polling stations</a:t>
            </a:r>
            <a:endParaRPr lang="en-US" dirty="0"/>
          </a:p>
          <a:p>
            <a:pPr lvl="1"/>
            <a:r>
              <a:rPr lang="en-US" dirty="0"/>
              <a:t>Poll workers were mandated to wear protective masks and gloves, keep 1-meter distance from others </a:t>
            </a:r>
            <a:endParaRPr lang="en-US" dirty="0">
              <a:cs typeface="Calibri"/>
            </a:endParaRPr>
          </a:p>
          <a:p>
            <a:endParaRPr lang="en-US" dirty="0"/>
          </a:p>
        </p:txBody>
      </p:sp>
      <p:sp>
        <p:nvSpPr>
          <p:cNvPr id="4" name="Slide Number Placeholder 3"/>
          <p:cNvSpPr>
            <a:spLocks noGrp="1"/>
          </p:cNvSpPr>
          <p:nvPr>
            <p:ph type="sldNum" sz="quarter" idx="5"/>
          </p:nvPr>
        </p:nvSpPr>
        <p:spPr/>
        <p:txBody>
          <a:bodyPr/>
          <a:lstStyle/>
          <a:p>
            <a:fld id="{3694D032-F343-47F2-A934-F9EB1432DCCD}" type="slidenum">
              <a:rPr lang="en-US" smtClean="0"/>
              <a:t>6</a:t>
            </a:fld>
            <a:endParaRPr lang="en-US"/>
          </a:p>
        </p:txBody>
      </p:sp>
    </p:spTree>
    <p:extLst>
      <p:ext uri="{BB962C8B-B14F-4D97-AF65-F5344CB8AC3E}">
        <p14:creationId xmlns:p14="http://schemas.microsoft.com/office/powerpoint/2010/main" val="34547067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3600" dirty="0"/>
              <a:t>Continued:</a:t>
            </a:r>
            <a:endParaRPr lang="en-US" sz="3600" dirty="0">
              <a:cs typeface="Calibri"/>
            </a:endParaRPr>
          </a:p>
          <a:p>
            <a:pPr lvl="1"/>
            <a:r>
              <a:rPr lang="en-US" dirty="0"/>
              <a:t>Poll worker mobile teams were mandated to wear protective masks and gloves at all times, as well as to provide a protective mask to visited voters</a:t>
            </a:r>
            <a:endParaRPr lang="en-US" dirty="0">
              <a:cs typeface="Calibri"/>
            </a:endParaRPr>
          </a:p>
          <a:p>
            <a:pPr lvl="1"/>
            <a:r>
              <a:rPr lang="en-US" dirty="0"/>
              <a:t>Polling stations were to be cleaned 24 hours before they open and remain well-ventilated throughout election day. </a:t>
            </a:r>
          </a:p>
          <a:p>
            <a:pPr lvl="1"/>
            <a:r>
              <a:rPr lang="en-US" dirty="0"/>
              <a:t>Desks, chairs, and polling booths were mandated to be arranged in compliance with 1-meter distance.</a:t>
            </a:r>
            <a:endParaRPr lang="en-US" dirty="0">
              <a:cs typeface="Calibri"/>
            </a:endParaRPr>
          </a:p>
          <a:p>
            <a:r>
              <a:rPr lang="en-US" dirty="0"/>
              <a:t>- These mitigation measures follow recommendations made by IFES during the risk assessment exercise.</a:t>
            </a:r>
          </a:p>
          <a:p>
            <a:r>
              <a:rPr lang="en-US" dirty="0"/>
              <a:t>- Given the very short timeline for implementation and dissemination of preventive measures for election day, IFES worked with RIK to revise original recommendations and prioritized those that could be realistically achieved and addressed higher-risk concerns.</a:t>
            </a:r>
            <a:endParaRPr lang="en-US" dirty="0">
              <a:cs typeface="Calibri"/>
            </a:endParaRPr>
          </a:p>
          <a:p>
            <a:endParaRPr lang="en-US" dirty="0"/>
          </a:p>
        </p:txBody>
      </p:sp>
      <p:sp>
        <p:nvSpPr>
          <p:cNvPr id="4" name="Slide Number Placeholder 3"/>
          <p:cNvSpPr>
            <a:spLocks noGrp="1"/>
          </p:cNvSpPr>
          <p:nvPr>
            <p:ph type="sldNum" sz="quarter" idx="5"/>
          </p:nvPr>
        </p:nvSpPr>
        <p:spPr/>
        <p:txBody>
          <a:bodyPr/>
          <a:lstStyle/>
          <a:p>
            <a:fld id="{3694D032-F343-47F2-A934-F9EB1432DCCD}" type="slidenum">
              <a:rPr lang="en-US" smtClean="0"/>
              <a:t>7</a:t>
            </a:fld>
            <a:endParaRPr lang="en-US"/>
          </a:p>
        </p:txBody>
      </p:sp>
    </p:spTree>
    <p:extLst>
      <p:ext uri="{BB962C8B-B14F-4D97-AF65-F5344CB8AC3E}">
        <p14:creationId xmlns:p14="http://schemas.microsoft.com/office/powerpoint/2010/main" val="15573484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IFES supported the SEC with voter information and outreach campaign assistance to inform voters of the protective measures which should be followed</a:t>
            </a:r>
          </a:p>
          <a:p>
            <a:r>
              <a:rPr lang="en-US" dirty="0">
                <a:cs typeface="Calibri"/>
              </a:rPr>
              <a:t>The campaign included videos, radio messaging, brochures, leaflets, social media adds, posters for election day in all PSs</a:t>
            </a:r>
          </a:p>
          <a:p>
            <a:r>
              <a:rPr lang="en-US" dirty="0">
                <a:cs typeface="Calibri"/>
              </a:rPr>
              <a:t>These were supplemented by targeted campaigns for people with disabilities, remote and vulnerable communities, including Roma voters</a:t>
            </a:r>
          </a:p>
          <a:p>
            <a:r>
              <a:rPr lang="en-US" dirty="0"/>
              <a:t>These efforts were designed to build public confidence in safety during voting, on election day as well as in the ability of the SEC to administer elections in a COVID-19 environment</a:t>
            </a:r>
            <a:endParaRPr lang="en-US" dirty="0">
              <a:cs typeface="Calibri"/>
            </a:endParaRPr>
          </a:p>
          <a:p>
            <a:endParaRPr lang="mk-MK" dirty="0"/>
          </a:p>
        </p:txBody>
      </p:sp>
      <p:sp>
        <p:nvSpPr>
          <p:cNvPr id="4" name="Slide Number Placeholder 3"/>
          <p:cNvSpPr>
            <a:spLocks noGrp="1"/>
          </p:cNvSpPr>
          <p:nvPr>
            <p:ph type="sldNum" sz="quarter" idx="10"/>
          </p:nvPr>
        </p:nvSpPr>
        <p:spPr/>
        <p:txBody>
          <a:bodyPr/>
          <a:lstStyle/>
          <a:p>
            <a:fld id="{3694D032-F343-47F2-A934-F9EB1432DCCD}" type="slidenum">
              <a:rPr lang="en-US" smtClean="0"/>
              <a:t>10</a:t>
            </a:fld>
            <a:endParaRPr lang="en-US"/>
          </a:p>
        </p:txBody>
      </p:sp>
    </p:spTree>
    <p:extLst>
      <p:ext uri="{BB962C8B-B14F-4D97-AF65-F5344CB8AC3E}">
        <p14:creationId xmlns:p14="http://schemas.microsoft.com/office/powerpoint/2010/main" val="16448107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a:t>
            </a:r>
            <a:r>
              <a:rPr lang="en-US" b="1" baseline="0" dirty="0"/>
              <a:t> E-modules for the CEC</a:t>
            </a:r>
          </a:p>
          <a:p>
            <a:pPr marL="0" indent="0">
              <a:buFont typeface="Arial" panose="020B0604020202020204" pitchFamily="34" charset="0"/>
              <a:buNone/>
            </a:pPr>
            <a:r>
              <a:rPr lang="en-US" baseline="0" dirty="0"/>
              <a:t>To ensure preparation for October 4 Parliamentary elections amid the pandemic, IFES has developed 6 e-modules in Russian and Kyrgyz languages for training of election commissioners on the basis of existing electronic platform for E-learning trainings. </a:t>
            </a:r>
          </a:p>
          <a:p>
            <a:pPr marL="171450" indent="-171450">
              <a:buFont typeface="Arial" panose="020B0604020202020204" pitchFamily="34" charset="0"/>
              <a:buChar char="•"/>
            </a:pPr>
            <a:r>
              <a:rPr lang="en-US" b="1" baseline="0" dirty="0"/>
              <a:t>IFES COVID-19 Guidelines on safeguarding health and elections </a:t>
            </a:r>
          </a:p>
          <a:p>
            <a:pPr marL="0" indent="0">
              <a:buFont typeface="Arial" panose="020B0604020202020204" pitchFamily="34" charset="0"/>
              <a:buNone/>
            </a:pPr>
            <a:r>
              <a:rPr lang="en-US" baseline="0" dirty="0"/>
              <a:t>IFES has developed a set of guidelines dedicated to conducting elections under special conditions. The primary goal of the guidelines was to combine the experience of foreign countries in conducting elections under special conditions. Recommendations and requirements of international health organizations were included in the guide. IFES Kyrgyzstan has translated into Russian and Kyrgyz languages the guidelines on safeguarding health and elections. These guidelines were disseminated among the CEC, Parliament, Government, the State Registry Service (SRS) and observer groups. The CEC chairwoman noted that these guidelines were utilized as a unique set of rules to follow amid the pandemic.</a:t>
            </a:r>
            <a:r>
              <a:rPr lang="en-US" dirty="0"/>
              <a:t> The recommendations have been considered and incorporated into the CEC instructions on certain electoral activities and in sanitary-hygienic requirements for the electoral process and E-day. </a:t>
            </a:r>
            <a:endParaRPr lang="en-US" dirty="0">
              <a:cs typeface="Calibri"/>
            </a:endParaRPr>
          </a:p>
          <a:p>
            <a:pPr marL="0" indent="0">
              <a:buFont typeface="Arial" panose="020B0604020202020204" pitchFamily="34" charset="0"/>
              <a:buNone/>
            </a:pPr>
            <a:endParaRPr lang="en-US" baseline="0" dirty="0"/>
          </a:p>
          <a:p>
            <a:pPr marL="171450" indent="-171450">
              <a:buFont typeface="Arial" panose="020B0604020202020204" pitchFamily="34" charset="0"/>
              <a:buChar char="•"/>
            </a:pPr>
            <a:r>
              <a:rPr lang="en-US" b="1" baseline="0" dirty="0"/>
              <a:t>PPEs</a:t>
            </a:r>
          </a:p>
          <a:p>
            <a:pPr marL="0" indent="0">
              <a:buFont typeface="Arial" panose="020B0604020202020204" pitchFamily="34" charset="0"/>
              <a:buNone/>
            </a:pPr>
            <a:r>
              <a:rPr lang="en-US" baseline="0" dirty="0"/>
              <a:t>IFES procured PPEs for the preparation of Parliamentary elections both for voters and members of election commissions to ensure health and safety at the 2,462 polling stations. At the request of the CEC, IFES provided disposable face masks, sanitizers, alcohol injection wipes to disinfect fingers and fingerprint scanners, antibacterial wet wipes and adhesive tape to indicate social distance at polling stations:</a:t>
            </a:r>
          </a:p>
          <a:p>
            <a:pPr marL="0" indent="0">
              <a:buFont typeface="+mj-lt"/>
              <a:buNone/>
            </a:pPr>
            <a:r>
              <a:rPr lang="en-US" b="1" baseline="0" dirty="0"/>
              <a:t>    - disposable masks – 260,000 pcs</a:t>
            </a:r>
          </a:p>
          <a:p>
            <a:pPr marL="0" indent="0">
              <a:buFont typeface="+mj-lt"/>
              <a:buNone/>
            </a:pPr>
            <a:r>
              <a:rPr lang="en-US" b="1" baseline="0" dirty="0"/>
              <a:t>    - sanitizers - 5900 pcs</a:t>
            </a:r>
          </a:p>
          <a:p>
            <a:pPr marL="0" indent="0">
              <a:buFont typeface="+mj-lt"/>
              <a:buNone/>
            </a:pPr>
            <a:r>
              <a:rPr lang="en-US" b="1" baseline="0" dirty="0"/>
              <a:t>    - alcohol injection wipes – 3 million pcs for disinfection of fingers and scanners of finger-print</a:t>
            </a:r>
          </a:p>
          <a:p>
            <a:pPr marL="0" indent="0">
              <a:buFont typeface="+mj-lt"/>
              <a:buNone/>
            </a:pPr>
            <a:r>
              <a:rPr lang="en-US" b="1" baseline="0" dirty="0"/>
              <a:t>    - adhesive tape (for marking social distance) – 4924 pcs</a:t>
            </a:r>
          </a:p>
          <a:p>
            <a:pPr marL="0" indent="0">
              <a:buFont typeface="+mj-lt"/>
              <a:buNone/>
            </a:pPr>
            <a:r>
              <a:rPr lang="en-US" b="1" baseline="0" dirty="0"/>
              <a:t>    - antibacterial wet wipes – 9000 pcs </a:t>
            </a:r>
          </a:p>
          <a:p>
            <a:pPr marL="0" indent="0">
              <a:buFont typeface="+mj-lt"/>
              <a:buNone/>
            </a:pPr>
            <a:endParaRPr lang="en-US" baseline="0" dirty="0"/>
          </a:p>
          <a:p>
            <a:pPr marL="0" indent="0">
              <a:buFont typeface="+mj-lt"/>
              <a:buNone/>
            </a:pPr>
            <a:r>
              <a:rPr lang="en-US" b="1" baseline="0" dirty="0"/>
              <a:t>II. International expert club</a:t>
            </a:r>
          </a:p>
          <a:p>
            <a:pPr marL="0" indent="0">
              <a:buFont typeface="Arial" panose="020B0604020202020204" pitchFamily="34" charset="0"/>
              <a:buNone/>
            </a:pPr>
            <a:r>
              <a:rPr lang="en-US" dirty="0"/>
              <a:t>Ongoing COVID-19 pandemic made it</a:t>
            </a:r>
            <a:r>
              <a:rPr lang="en-US" baseline="0" dirty="0"/>
              <a:t> possible</a:t>
            </a:r>
            <a:r>
              <a:rPr lang="en-US" dirty="0"/>
              <a:t> to move the International</a:t>
            </a:r>
            <a:r>
              <a:rPr lang="en-US" baseline="0" dirty="0"/>
              <a:t> Experts </a:t>
            </a:r>
            <a:r>
              <a:rPr lang="en-US" dirty="0"/>
              <a:t>Club online (the IEC was initiated by IFES Kyrgyzstan in 2011). On IFES Kyrgyzstan’s Facebook page well-known experts with solid background in </a:t>
            </a:r>
            <a:r>
              <a:rPr lang="en-US" baseline="0" dirty="0"/>
              <a:t>electoral leadership</a:t>
            </a:r>
            <a:r>
              <a:rPr lang="en-US" dirty="0"/>
              <a:t> from USA, Israel, Ukraine, Moldova, Latvia, Bulgaria and Kyrgyzstan are discussing</a:t>
            </a:r>
            <a:r>
              <a:rPr lang="en-US" baseline="0" dirty="0"/>
              <a:t> twice per month</a:t>
            </a:r>
            <a:r>
              <a:rPr lang="en-US" dirty="0"/>
              <a:t> and analyzing election-related issues in the context of elections in Kyrgyzstan and other countries with an aim to share and exchange</a:t>
            </a:r>
            <a:r>
              <a:rPr lang="en-US" baseline="0" dirty="0"/>
              <a:t> </a:t>
            </a:r>
            <a:r>
              <a:rPr lang="en-US" dirty="0"/>
              <a:t>their experience in organizing elections in challenging conditions and overcoming different obstacles that may appear during election process. Live</a:t>
            </a:r>
            <a:r>
              <a:rPr lang="en-US" baseline="0" dirty="0"/>
              <a:t> discussions are followed and commented by the election management representatives and serve as best practice recommendations while ensuring exchange of experience among peers and other electoral stakeholders such as national observer groups, civil society etc. </a:t>
            </a:r>
            <a:endParaRPr lang="en-US" dirty="0"/>
          </a:p>
          <a:p>
            <a:pPr marL="171450" indent="-171450">
              <a:buFont typeface="Arial" panose="020B0604020202020204" pitchFamily="34" charset="0"/>
              <a:buChar char="•"/>
            </a:pPr>
            <a:r>
              <a:rPr lang="en-US" b="1" dirty="0"/>
              <a:t>Expert dialogue on elections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In</a:t>
            </a:r>
            <a:r>
              <a:rPr lang="en-US" baseline="0" dirty="0"/>
              <a:t> order to provide wider audience with information on election organization in different countries, election process and innovations, </a:t>
            </a:r>
            <a:r>
              <a:rPr lang="en-US" dirty="0"/>
              <a:t>IFES organized a</a:t>
            </a:r>
            <a:r>
              <a:rPr lang="en-US" baseline="0" dirty="0"/>
              <a:t> series of LIVE dialogues </a:t>
            </a:r>
            <a:r>
              <a:rPr lang="en-US" dirty="0"/>
              <a:t>with distinguished</a:t>
            </a:r>
            <a:r>
              <a:rPr lang="en-US" baseline="0" dirty="0"/>
              <a:t> </a:t>
            </a:r>
            <a:r>
              <a:rPr lang="en-US" dirty="0"/>
              <a:t>experts</a:t>
            </a:r>
            <a:r>
              <a:rPr lang="en-US" baseline="0" dirty="0"/>
              <a:t> (in a user-friendly language for followers)</a:t>
            </a:r>
            <a:r>
              <a:rPr lang="en-US" dirty="0"/>
              <a:t> on Instagram and Facebook ahead of the Parliamentary elections on October 4. IFES held eight events with experts to discuss international best practices and topical issues related to the upcoming elections and election process amid the pandemic with a wider audience including</a:t>
            </a:r>
            <a:r>
              <a:rPr lang="en-US" baseline="0" dirty="0"/>
              <a:t> first-time voters, observers, youth etc</a:t>
            </a:r>
            <a:r>
              <a:rPr lang="en-US" dirty="0"/>
              <a:t>. For instance, IFES facilitated a conversation on holding elections during a pandemic by looking at the 2020 Presidential election in Poland with Vasil </a:t>
            </a:r>
            <a:r>
              <a:rPr lang="en-US" dirty="0" err="1"/>
              <a:t>Vashchanka</a:t>
            </a:r>
            <a:r>
              <a:rPr lang="en-US" dirty="0"/>
              <a:t>, an independent expert in the field of elections and rule of law and former Deputy Chief of Rule of Law at OSCE/ODIHR. </a:t>
            </a:r>
            <a:r>
              <a:rPr lang="en-US" i="0" dirty="0"/>
              <a:t>Other events highlighted</a:t>
            </a:r>
            <a:r>
              <a:rPr lang="en-US" i="0" baseline="0" dirty="0"/>
              <a:t> </a:t>
            </a:r>
            <a:r>
              <a:rPr lang="en-US" i="0" dirty="0"/>
              <a:t>how the pandemic</a:t>
            </a:r>
            <a:r>
              <a:rPr lang="en-US" i="0" baseline="0" dirty="0"/>
              <a:t> </a:t>
            </a:r>
            <a:r>
              <a:rPr lang="en-US" i="0" dirty="0"/>
              <a:t>affected international observation, including consequences of absent observation missions, e-voting, out-of-country voting as well as the challenges and difficulties of election campaigning and voter education. </a:t>
            </a:r>
          </a:p>
          <a:p>
            <a:pPr marL="0" indent="0">
              <a:buFont typeface="Arial" panose="020B0604020202020204" pitchFamily="34" charset="0"/>
              <a:buNone/>
            </a:pPr>
            <a:r>
              <a:rPr lang="en-US" dirty="0"/>
              <a:t>III.</a:t>
            </a:r>
            <a:r>
              <a:rPr lang="en-US" baseline="0" dirty="0"/>
              <a:t> </a:t>
            </a:r>
          </a:p>
          <a:p>
            <a:pPr marL="171450" indent="-171450">
              <a:buFont typeface="Arial" panose="020B0604020202020204" pitchFamily="34" charset="0"/>
              <a:buChar char="•"/>
            </a:pPr>
            <a:r>
              <a:rPr lang="en-US" b="1" baseline="0" dirty="0"/>
              <a:t>Online Democracy Camp, online Election Schools and online youth Forum</a:t>
            </a:r>
          </a:p>
          <a:p>
            <a:r>
              <a:rPr lang="en-US" sz="1200" kern="1200" dirty="0">
                <a:solidFill>
                  <a:schemeClr val="tx1"/>
                </a:solidFill>
                <a:effectLst/>
                <a:latin typeface="+mn-lt"/>
                <a:ea typeface="+mn-ea"/>
                <a:cs typeface="+mn-cs"/>
              </a:rPr>
              <a:t>IFES Kyrgyzstan, having more than 20 years of experience in conducting offline Democracy Camps for youth, as well as experience in conducting Election Schools in all regions of the country, has built an extensive portfolio of results and accumulated sufficient tested material and methodology to create online youth Civic</a:t>
            </a:r>
            <a:r>
              <a:rPr lang="en-US" sz="1200" kern="1200" baseline="0" dirty="0">
                <a:solidFill>
                  <a:schemeClr val="tx1"/>
                </a:solidFill>
                <a:effectLst/>
                <a:latin typeface="+mn-lt"/>
                <a:ea typeface="+mn-ea"/>
                <a:cs typeface="+mn-cs"/>
              </a:rPr>
              <a:t> Engagement platform</a:t>
            </a:r>
            <a:r>
              <a:rPr lang="en-US" sz="1200" kern="1200" dirty="0">
                <a:solidFill>
                  <a:schemeClr val="tx1"/>
                </a:solidFill>
                <a:effectLst/>
                <a:latin typeface="+mn-lt"/>
                <a:ea typeface="+mn-ea"/>
                <a:cs typeface="+mn-cs"/>
              </a:rPr>
              <a:t>. The most qualified trainers developed and conducted first-ever online Democracy</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camps. </a:t>
            </a:r>
            <a:r>
              <a:rPr lang="en-US" b="0" baseline="0" dirty="0"/>
              <a:t>To ensure continuous work with youth and due to COVID-19, the traditional ten-day Democracy Camp </a:t>
            </a:r>
            <a:r>
              <a:rPr lang="en-US" b="0" baseline="0" dirty="0" err="1"/>
              <a:t>programme</a:t>
            </a:r>
            <a:r>
              <a:rPr lang="en-US" b="0" baseline="0" dirty="0"/>
              <a:t> was transformed into online </a:t>
            </a:r>
            <a:r>
              <a:rPr lang="en-US" b="0" baseline="0" dirty="0" err="1"/>
              <a:t>programme</a:t>
            </a:r>
            <a:r>
              <a:rPr lang="en-US" b="0" baseline="0" dirty="0"/>
              <a:t> that combined theoretical and practical approaches with involvement of creative studios. The </a:t>
            </a:r>
            <a:r>
              <a:rPr lang="en-US" b="0" baseline="0" dirty="0" err="1"/>
              <a:t>programme</a:t>
            </a:r>
            <a:r>
              <a:rPr lang="en-US" b="0" baseline="0" dirty="0"/>
              <a:t> highlighted key topics, including human rights, state and good governance, elections, gender equality, media literacy and project management. The interactive studio time provided with an opportunity for participants to utilize what they learned to create multimedia, social media marketing materials and speak publicly. The Camps were well-received by both participants and trainers, who recognized the significant accomplishment of holding the landmark activity during the COVID-19 pandemic. The camps were held on IFES’ educational platform </a:t>
            </a:r>
            <a:r>
              <a:rPr lang="en-US" b="1" baseline="0" dirty="0"/>
              <a:t>http://demcamp.ifes.kg</a:t>
            </a:r>
            <a:r>
              <a:rPr lang="en-US" b="0" baseline="0" dirty="0"/>
              <a:t>. IFES also utilized the platform for conducting 3-day online Elections Schools and an Online Forum for Youth equally involving regional and gender strata. </a:t>
            </a:r>
          </a:p>
          <a:p>
            <a:pPr marL="0" indent="0">
              <a:buFont typeface="Arial" panose="020B0604020202020204" pitchFamily="34" charset="0"/>
              <a:buNone/>
            </a:pPr>
            <a:endParaRPr lang="en-US" b="0" baseline="0" dirty="0"/>
          </a:p>
        </p:txBody>
      </p:sp>
      <p:sp>
        <p:nvSpPr>
          <p:cNvPr id="4" name="Slide Number Placeholder 3"/>
          <p:cNvSpPr>
            <a:spLocks noGrp="1"/>
          </p:cNvSpPr>
          <p:nvPr>
            <p:ph type="sldNum" sz="quarter" idx="10"/>
          </p:nvPr>
        </p:nvSpPr>
        <p:spPr/>
        <p:txBody>
          <a:bodyPr/>
          <a:lstStyle/>
          <a:p>
            <a:fld id="{3694D032-F343-47F2-A934-F9EB1432DCCD}" type="slidenum">
              <a:rPr lang="en-US" smtClean="0"/>
              <a:t>12</a:t>
            </a:fld>
            <a:endParaRPr lang="en-US"/>
          </a:p>
        </p:txBody>
      </p:sp>
    </p:spTree>
    <p:extLst>
      <p:ext uri="{BB962C8B-B14F-4D97-AF65-F5344CB8AC3E}">
        <p14:creationId xmlns:p14="http://schemas.microsoft.com/office/powerpoint/2010/main" val="34912357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694D032-F343-47F2-A934-F9EB1432DCCD}" type="slidenum">
              <a:rPr lang="en-US" smtClean="0"/>
              <a:t>13</a:t>
            </a:fld>
            <a:endParaRPr lang="en-US"/>
          </a:p>
        </p:txBody>
      </p:sp>
    </p:spTree>
    <p:extLst>
      <p:ext uri="{BB962C8B-B14F-4D97-AF65-F5344CB8AC3E}">
        <p14:creationId xmlns:p14="http://schemas.microsoft.com/office/powerpoint/2010/main" val="36652336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694D032-F343-47F2-A934-F9EB1432DCCD}" type="slidenum">
              <a:rPr lang="en-US" smtClean="0"/>
              <a:t>17</a:t>
            </a:fld>
            <a:endParaRPr lang="en-US"/>
          </a:p>
        </p:txBody>
      </p:sp>
    </p:spTree>
    <p:extLst>
      <p:ext uri="{BB962C8B-B14F-4D97-AF65-F5344CB8AC3E}">
        <p14:creationId xmlns:p14="http://schemas.microsoft.com/office/powerpoint/2010/main" val="36652336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694D032-F343-47F2-A934-F9EB1432DCCD}" type="slidenum">
              <a:rPr lang="en-US" smtClean="0"/>
              <a:t>18</a:t>
            </a:fld>
            <a:endParaRPr lang="en-US"/>
          </a:p>
        </p:txBody>
      </p:sp>
    </p:spTree>
    <p:extLst>
      <p:ext uri="{BB962C8B-B14F-4D97-AF65-F5344CB8AC3E}">
        <p14:creationId xmlns:p14="http://schemas.microsoft.com/office/powerpoint/2010/main" val="29809982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4400" y="2130426"/>
            <a:ext cx="10363200" cy="1470025"/>
          </a:xfrm>
        </p:spPr>
        <p:txBody>
          <a:bodyPr/>
          <a:lstStyle>
            <a:lvl1pPr algn="ctr">
              <a:defRPr>
                <a:solidFill>
                  <a:schemeClr val="tx1"/>
                </a:solidFill>
              </a:defRPr>
            </a:lvl1pPr>
          </a:lstStyle>
          <a:p>
            <a:r>
              <a:rPr lang="en-US"/>
              <a:t>IFES Board of Directors Meeting</a:t>
            </a:r>
          </a:p>
        </p:txBody>
      </p:sp>
      <p:sp>
        <p:nvSpPr>
          <p:cNvPr id="3" name="Subtitle 2"/>
          <p:cNvSpPr>
            <a:spLocks noGrp="1"/>
          </p:cNvSpPr>
          <p:nvPr>
            <p:ph type="subTitle" idx="1" hasCustomPrompt="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June 9, 2020</a:t>
            </a:r>
          </a:p>
        </p:txBody>
      </p:sp>
      <p:sp>
        <p:nvSpPr>
          <p:cNvPr id="4" name="Date Placeholder 3"/>
          <p:cNvSpPr>
            <a:spLocks noGrp="1"/>
          </p:cNvSpPr>
          <p:nvPr>
            <p:ph type="dt" sz="half" idx="10"/>
          </p:nvPr>
        </p:nvSpPr>
        <p:spPr>
          <a:xfrm>
            <a:off x="304800" y="6537326"/>
            <a:ext cx="2641600" cy="244475"/>
          </a:xfrm>
          <a:prstGeom prst="rect">
            <a:avLst/>
          </a:prstGeom>
        </p:spPr>
        <p:txBody>
          <a:bodyPr/>
          <a:lstStyle/>
          <a:p>
            <a:fld id="{CAB64F99-FC41-4C0F-9685-3042E274433A}" type="datetimeFigureOut">
              <a:rPr lang="en-US" smtClean="0"/>
              <a:t>12/22/2020</a:t>
            </a:fld>
            <a:endParaRPr lang="en-US"/>
          </a:p>
        </p:txBody>
      </p:sp>
      <p:sp>
        <p:nvSpPr>
          <p:cNvPr id="5" name="Footer Placeholder 4"/>
          <p:cNvSpPr>
            <a:spLocks noGrp="1"/>
          </p:cNvSpPr>
          <p:nvPr>
            <p:ph type="ftr" sz="quarter" idx="11"/>
          </p:nvPr>
        </p:nvSpPr>
        <p:spPr>
          <a:xfrm>
            <a:off x="3352800" y="6537326"/>
            <a:ext cx="5283200" cy="244475"/>
          </a:xfrm>
          <a:prstGeom prst="rect">
            <a:avLst/>
          </a:prstGeom>
        </p:spPr>
        <p:txBody>
          <a:bodyPr/>
          <a:lstStyle>
            <a:lvl1pPr>
              <a:defRPr>
                <a:solidFill>
                  <a:srgbClr val="FFFFFF"/>
                </a:solidFill>
              </a:defRPr>
            </a:lvl1pPr>
          </a:lstStyle>
          <a:p>
            <a:endParaRPr lang="en-US"/>
          </a:p>
        </p:txBody>
      </p:sp>
      <p:sp>
        <p:nvSpPr>
          <p:cNvPr id="6" name="Slide Number Placeholder 5"/>
          <p:cNvSpPr>
            <a:spLocks noGrp="1"/>
          </p:cNvSpPr>
          <p:nvPr>
            <p:ph type="sldNum" sz="quarter" idx="12"/>
          </p:nvPr>
        </p:nvSpPr>
        <p:spPr>
          <a:xfrm>
            <a:off x="8737600" y="6537326"/>
            <a:ext cx="3251200" cy="244475"/>
          </a:xfrm>
          <a:prstGeom prst="rect">
            <a:avLst/>
          </a:prstGeom>
        </p:spPr>
        <p:txBody>
          <a:bodyPr/>
          <a:lstStyle>
            <a:lvl1pPr>
              <a:defRPr>
                <a:solidFill>
                  <a:srgbClr val="FFFFFF"/>
                </a:solidFill>
              </a:defRPr>
            </a:lvl1pPr>
          </a:lstStyle>
          <a:p>
            <a:fld id="{FDE6C38D-AFC4-408E-BDEC-E8F40A67916E}" type="slidenum">
              <a:rPr lang="en-US" smtClean="0"/>
              <a:pPr/>
              <a:t>‹#›</a:t>
            </a:fld>
            <a:endParaRPr lang="en-US"/>
          </a:p>
        </p:txBody>
      </p:sp>
    </p:spTree>
    <p:extLst>
      <p:ext uri="{BB962C8B-B14F-4D97-AF65-F5344CB8AC3E}">
        <p14:creationId xmlns:p14="http://schemas.microsoft.com/office/powerpoint/2010/main" val="6606302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a:xfrm>
            <a:off x="406400" y="1676401"/>
            <a:ext cx="11480800" cy="45259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a:xfrm>
            <a:off x="304800" y="6537326"/>
            <a:ext cx="2641600" cy="244475"/>
          </a:xfrm>
          <a:prstGeom prst="rect">
            <a:avLst/>
          </a:prstGeom>
        </p:spPr>
        <p:txBody>
          <a:bodyPr/>
          <a:lstStyle/>
          <a:p>
            <a:fld id="{CAB64F99-FC41-4C0F-9685-3042E274433A}" type="datetimeFigureOut">
              <a:rPr lang="en-US" smtClean="0"/>
              <a:t>12/22/2020</a:t>
            </a:fld>
            <a:endParaRPr lang="en-US"/>
          </a:p>
        </p:txBody>
      </p:sp>
      <p:sp>
        <p:nvSpPr>
          <p:cNvPr id="8" name="Footer Placeholder 4"/>
          <p:cNvSpPr>
            <a:spLocks noGrp="1"/>
          </p:cNvSpPr>
          <p:nvPr>
            <p:ph type="ftr" sz="quarter" idx="11"/>
          </p:nvPr>
        </p:nvSpPr>
        <p:spPr>
          <a:xfrm>
            <a:off x="3352800" y="6537326"/>
            <a:ext cx="5283200" cy="244475"/>
          </a:xfrm>
          <a:prstGeom prst="rect">
            <a:avLst/>
          </a:prstGeom>
        </p:spPr>
        <p:txBody>
          <a:bodyPr/>
          <a:lstStyle>
            <a:lvl1pPr>
              <a:defRPr>
                <a:solidFill>
                  <a:srgbClr val="FFFFFF"/>
                </a:solidFill>
              </a:defRPr>
            </a:lvl1pPr>
          </a:lstStyle>
          <a:p>
            <a:endParaRPr lang="en-US"/>
          </a:p>
        </p:txBody>
      </p:sp>
      <p:sp>
        <p:nvSpPr>
          <p:cNvPr id="9" name="Slide Number Placeholder 5"/>
          <p:cNvSpPr>
            <a:spLocks noGrp="1"/>
          </p:cNvSpPr>
          <p:nvPr>
            <p:ph type="sldNum" sz="quarter" idx="12"/>
          </p:nvPr>
        </p:nvSpPr>
        <p:spPr>
          <a:xfrm>
            <a:off x="8737600" y="6537326"/>
            <a:ext cx="3251200" cy="244475"/>
          </a:xfrm>
          <a:prstGeom prst="rect">
            <a:avLst/>
          </a:prstGeom>
        </p:spPr>
        <p:txBody>
          <a:bodyPr/>
          <a:lstStyle>
            <a:lvl1pPr>
              <a:defRPr>
                <a:solidFill>
                  <a:srgbClr val="FFFFFF"/>
                </a:solidFill>
              </a:defRPr>
            </a:lvl1pPr>
          </a:lstStyle>
          <a:p>
            <a:fld id="{FDE6C38D-AFC4-408E-BDEC-E8F40A67916E}" type="slidenum">
              <a:rPr lang="en-US" smtClean="0"/>
              <a:pPr/>
              <a:t>‹#›</a:t>
            </a:fld>
            <a:endParaRPr lang="en-US"/>
          </a:p>
        </p:txBody>
      </p:sp>
      <p:sp>
        <p:nvSpPr>
          <p:cNvPr id="10" name="Title 1"/>
          <p:cNvSpPr>
            <a:spLocks noGrp="1"/>
          </p:cNvSpPr>
          <p:nvPr>
            <p:ph type="title"/>
          </p:nvPr>
        </p:nvSpPr>
        <p:spPr>
          <a:xfrm>
            <a:off x="2133601" y="76200"/>
            <a:ext cx="8839200" cy="1219200"/>
          </a:xfrm>
        </p:spPr>
        <p:txBody>
          <a:bodyPr>
            <a:normAutofit/>
          </a:bodyPr>
          <a:lstStyle>
            <a:lvl1pPr>
              <a:defRPr sz="3300">
                <a:solidFill>
                  <a:schemeClr val="bg1"/>
                </a:solidFill>
              </a:defRPr>
            </a:lvl1pPr>
          </a:lstStyle>
          <a:p>
            <a:r>
              <a:rPr lang="en-US"/>
              <a:t>Click to edit Master title</a:t>
            </a:r>
          </a:p>
        </p:txBody>
      </p:sp>
    </p:spTree>
    <p:extLst>
      <p:ext uri="{BB962C8B-B14F-4D97-AF65-F5344CB8AC3E}">
        <p14:creationId xmlns:p14="http://schemas.microsoft.com/office/powerpoint/2010/main" val="29964474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1600200"/>
            <a:ext cx="2743200" cy="4648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600200"/>
            <a:ext cx="8331200" cy="4648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a:xfrm>
            <a:off x="304800" y="6537326"/>
            <a:ext cx="2641600" cy="244475"/>
          </a:xfrm>
          <a:prstGeom prst="rect">
            <a:avLst/>
          </a:prstGeom>
        </p:spPr>
        <p:txBody>
          <a:bodyPr/>
          <a:lstStyle/>
          <a:p>
            <a:fld id="{CAB64F99-FC41-4C0F-9685-3042E274433A}" type="datetimeFigureOut">
              <a:rPr lang="en-US" smtClean="0"/>
              <a:t>12/22/2020</a:t>
            </a:fld>
            <a:endParaRPr lang="en-US"/>
          </a:p>
        </p:txBody>
      </p:sp>
      <p:sp>
        <p:nvSpPr>
          <p:cNvPr id="8" name="Footer Placeholder 4"/>
          <p:cNvSpPr>
            <a:spLocks noGrp="1"/>
          </p:cNvSpPr>
          <p:nvPr>
            <p:ph type="ftr" sz="quarter" idx="11"/>
          </p:nvPr>
        </p:nvSpPr>
        <p:spPr>
          <a:xfrm>
            <a:off x="3352800" y="6537326"/>
            <a:ext cx="5283200" cy="244475"/>
          </a:xfrm>
          <a:prstGeom prst="rect">
            <a:avLst/>
          </a:prstGeom>
        </p:spPr>
        <p:txBody>
          <a:bodyPr/>
          <a:lstStyle>
            <a:lvl1pPr>
              <a:defRPr>
                <a:solidFill>
                  <a:srgbClr val="FFFFFF"/>
                </a:solidFill>
              </a:defRPr>
            </a:lvl1pPr>
          </a:lstStyle>
          <a:p>
            <a:endParaRPr lang="en-US"/>
          </a:p>
        </p:txBody>
      </p:sp>
      <p:sp>
        <p:nvSpPr>
          <p:cNvPr id="9" name="Slide Number Placeholder 5"/>
          <p:cNvSpPr>
            <a:spLocks noGrp="1"/>
          </p:cNvSpPr>
          <p:nvPr>
            <p:ph type="sldNum" sz="quarter" idx="12"/>
          </p:nvPr>
        </p:nvSpPr>
        <p:spPr>
          <a:xfrm>
            <a:off x="8737600" y="6537326"/>
            <a:ext cx="3251200" cy="244475"/>
          </a:xfrm>
          <a:prstGeom prst="rect">
            <a:avLst/>
          </a:prstGeom>
        </p:spPr>
        <p:txBody>
          <a:bodyPr/>
          <a:lstStyle>
            <a:lvl1pPr>
              <a:defRPr>
                <a:solidFill>
                  <a:srgbClr val="FFFFFF"/>
                </a:solidFill>
              </a:defRPr>
            </a:lvl1pPr>
          </a:lstStyle>
          <a:p>
            <a:fld id="{FDE6C38D-AFC4-408E-BDEC-E8F40A67916E}" type="slidenum">
              <a:rPr lang="en-US" smtClean="0"/>
              <a:pPr/>
              <a:t>‹#›</a:t>
            </a:fld>
            <a:endParaRPr lang="en-US"/>
          </a:p>
        </p:txBody>
      </p:sp>
    </p:spTree>
    <p:extLst>
      <p:ext uri="{BB962C8B-B14F-4D97-AF65-F5344CB8AC3E}">
        <p14:creationId xmlns:p14="http://schemas.microsoft.com/office/powerpoint/2010/main" val="22042177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133601" y="76200"/>
            <a:ext cx="8839200" cy="1219200"/>
          </a:xfrm>
        </p:spPr>
        <p:txBody>
          <a:bodyPr>
            <a:normAutofit/>
          </a:bodyPr>
          <a:lstStyle>
            <a:lvl1pPr>
              <a:defRPr sz="3300">
                <a:solidFill>
                  <a:schemeClr val="bg1"/>
                </a:solidFill>
              </a:defRPr>
            </a:lvl1pPr>
          </a:lstStyle>
          <a:p>
            <a:r>
              <a:rPr lang="en-US"/>
              <a:t>Click to edit Master title</a:t>
            </a:r>
          </a:p>
        </p:txBody>
      </p:sp>
      <p:sp>
        <p:nvSpPr>
          <p:cNvPr id="3" name="Content Placeholder 2"/>
          <p:cNvSpPr>
            <a:spLocks noGrp="1"/>
          </p:cNvSpPr>
          <p:nvPr>
            <p:ph idx="1"/>
          </p:nvPr>
        </p:nvSpPr>
        <p:spPr>
          <a:xfrm>
            <a:off x="304800" y="1670400"/>
            <a:ext cx="11684000" cy="4578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a:xfrm>
            <a:off x="304800" y="6537326"/>
            <a:ext cx="2641600" cy="244475"/>
          </a:xfrm>
          <a:prstGeom prst="rect">
            <a:avLst/>
          </a:prstGeom>
        </p:spPr>
        <p:txBody>
          <a:bodyPr/>
          <a:lstStyle/>
          <a:p>
            <a:fld id="{CAB64F99-FC41-4C0F-9685-3042E274433A}" type="datetimeFigureOut">
              <a:rPr lang="en-US" smtClean="0"/>
              <a:t>12/22/2020</a:t>
            </a:fld>
            <a:endParaRPr lang="en-US"/>
          </a:p>
        </p:txBody>
      </p:sp>
      <p:sp>
        <p:nvSpPr>
          <p:cNvPr id="8" name="Footer Placeholder 4"/>
          <p:cNvSpPr>
            <a:spLocks noGrp="1"/>
          </p:cNvSpPr>
          <p:nvPr>
            <p:ph type="ftr" sz="quarter" idx="11"/>
          </p:nvPr>
        </p:nvSpPr>
        <p:spPr>
          <a:xfrm>
            <a:off x="3352800" y="6537326"/>
            <a:ext cx="5283200" cy="244475"/>
          </a:xfrm>
          <a:prstGeom prst="rect">
            <a:avLst/>
          </a:prstGeom>
        </p:spPr>
        <p:txBody>
          <a:bodyPr/>
          <a:lstStyle>
            <a:lvl1pPr>
              <a:defRPr>
                <a:solidFill>
                  <a:srgbClr val="FFFFFF"/>
                </a:solidFill>
              </a:defRPr>
            </a:lvl1pPr>
          </a:lstStyle>
          <a:p>
            <a:endParaRPr lang="en-US"/>
          </a:p>
        </p:txBody>
      </p:sp>
      <p:sp>
        <p:nvSpPr>
          <p:cNvPr id="9" name="Slide Number Placeholder 5"/>
          <p:cNvSpPr>
            <a:spLocks noGrp="1"/>
          </p:cNvSpPr>
          <p:nvPr>
            <p:ph type="sldNum" sz="quarter" idx="12"/>
          </p:nvPr>
        </p:nvSpPr>
        <p:spPr>
          <a:xfrm>
            <a:off x="8737600" y="6537326"/>
            <a:ext cx="3251200" cy="244475"/>
          </a:xfrm>
          <a:prstGeom prst="rect">
            <a:avLst/>
          </a:prstGeom>
        </p:spPr>
        <p:txBody>
          <a:bodyPr/>
          <a:lstStyle>
            <a:lvl1pPr>
              <a:defRPr>
                <a:solidFill>
                  <a:srgbClr val="FFFFFF"/>
                </a:solidFill>
              </a:defRPr>
            </a:lvl1pPr>
          </a:lstStyle>
          <a:p>
            <a:fld id="{FDE6C38D-AFC4-408E-BDEC-E8F40A67916E}" type="slidenum">
              <a:rPr lang="en-US" smtClean="0"/>
              <a:pPr/>
              <a:t>‹#›</a:t>
            </a:fld>
            <a:endParaRPr lang="en-US"/>
          </a:p>
        </p:txBody>
      </p:sp>
    </p:spTree>
    <p:extLst>
      <p:ext uri="{BB962C8B-B14F-4D97-AF65-F5344CB8AC3E}">
        <p14:creationId xmlns:p14="http://schemas.microsoft.com/office/powerpoint/2010/main" val="26075737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7" name="Date Placeholder 3"/>
          <p:cNvSpPr>
            <a:spLocks noGrp="1"/>
          </p:cNvSpPr>
          <p:nvPr>
            <p:ph type="dt" sz="half" idx="10"/>
          </p:nvPr>
        </p:nvSpPr>
        <p:spPr>
          <a:xfrm>
            <a:off x="304800" y="6537326"/>
            <a:ext cx="2641600" cy="244475"/>
          </a:xfrm>
          <a:prstGeom prst="rect">
            <a:avLst/>
          </a:prstGeom>
        </p:spPr>
        <p:txBody>
          <a:bodyPr/>
          <a:lstStyle/>
          <a:p>
            <a:fld id="{CAB64F99-FC41-4C0F-9685-3042E274433A}" type="datetimeFigureOut">
              <a:rPr lang="en-US" smtClean="0"/>
              <a:t>12/22/2020</a:t>
            </a:fld>
            <a:endParaRPr lang="en-US"/>
          </a:p>
        </p:txBody>
      </p:sp>
      <p:sp>
        <p:nvSpPr>
          <p:cNvPr id="8" name="Footer Placeholder 4"/>
          <p:cNvSpPr>
            <a:spLocks noGrp="1"/>
          </p:cNvSpPr>
          <p:nvPr>
            <p:ph type="ftr" sz="quarter" idx="11"/>
          </p:nvPr>
        </p:nvSpPr>
        <p:spPr>
          <a:xfrm>
            <a:off x="3352800" y="6537326"/>
            <a:ext cx="5283200" cy="244475"/>
          </a:xfrm>
          <a:prstGeom prst="rect">
            <a:avLst/>
          </a:prstGeom>
        </p:spPr>
        <p:txBody>
          <a:bodyPr/>
          <a:lstStyle>
            <a:lvl1pPr>
              <a:defRPr>
                <a:solidFill>
                  <a:srgbClr val="FFFFFF"/>
                </a:solidFill>
              </a:defRPr>
            </a:lvl1pPr>
          </a:lstStyle>
          <a:p>
            <a:endParaRPr lang="en-US"/>
          </a:p>
        </p:txBody>
      </p:sp>
      <p:sp>
        <p:nvSpPr>
          <p:cNvPr id="9" name="Slide Number Placeholder 5"/>
          <p:cNvSpPr>
            <a:spLocks noGrp="1"/>
          </p:cNvSpPr>
          <p:nvPr>
            <p:ph type="sldNum" sz="quarter" idx="12"/>
          </p:nvPr>
        </p:nvSpPr>
        <p:spPr>
          <a:xfrm>
            <a:off x="8737600" y="6537326"/>
            <a:ext cx="3251200" cy="244475"/>
          </a:xfrm>
          <a:prstGeom prst="rect">
            <a:avLst/>
          </a:prstGeom>
        </p:spPr>
        <p:txBody>
          <a:bodyPr/>
          <a:lstStyle>
            <a:lvl1pPr>
              <a:defRPr>
                <a:solidFill>
                  <a:srgbClr val="FFFFFF"/>
                </a:solidFill>
              </a:defRPr>
            </a:lvl1pPr>
          </a:lstStyle>
          <a:p>
            <a:fld id="{FDE6C38D-AFC4-408E-BDEC-E8F40A67916E}" type="slidenum">
              <a:rPr lang="en-US" smtClean="0"/>
              <a:pPr/>
              <a:t>‹#›</a:t>
            </a:fld>
            <a:endParaRPr lang="en-US"/>
          </a:p>
        </p:txBody>
      </p:sp>
    </p:spTree>
    <p:extLst>
      <p:ext uri="{BB962C8B-B14F-4D97-AF65-F5344CB8AC3E}">
        <p14:creationId xmlns:p14="http://schemas.microsoft.com/office/powerpoint/2010/main" val="32870552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04800" y="1706562"/>
            <a:ext cx="5689600" cy="45418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706562"/>
            <a:ext cx="5689601" cy="45418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3"/>
          <p:cNvSpPr>
            <a:spLocks noGrp="1"/>
          </p:cNvSpPr>
          <p:nvPr>
            <p:ph type="dt" sz="half" idx="10"/>
          </p:nvPr>
        </p:nvSpPr>
        <p:spPr>
          <a:xfrm>
            <a:off x="304800" y="6537326"/>
            <a:ext cx="2641600" cy="244475"/>
          </a:xfrm>
          <a:prstGeom prst="rect">
            <a:avLst/>
          </a:prstGeom>
        </p:spPr>
        <p:txBody>
          <a:bodyPr/>
          <a:lstStyle/>
          <a:p>
            <a:fld id="{CAB64F99-FC41-4C0F-9685-3042E274433A}" type="datetimeFigureOut">
              <a:rPr lang="en-US" smtClean="0"/>
              <a:t>12/22/2020</a:t>
            </a:fld>
            <a:endParaRPr lang="en-US"/>
          </a:p>
        </p:txBody>
      </p:sp>
      <p:sp>
        <p:nvSpPr>
          <p:cNvPr id="9" name="Footer Placeholder 4"/>
          <p:cNvSpPr>
            <a:spLocks noGrp="1"/>
          </p:cNvSpPr>
          <p:nvPr>
            <p:ph type="ftr" sz="quarter" idx="11"/>
          </p:nvPr>
        </p:nvSpPr>
        <p:spPr>
          <a:xfrm>
            <a:off x="3352800" y="6537326"/>
            <a:ext cx="5283200" cy="244475"/>
          </a:xfrm>
          <a:prstGeom prst="rect">
            <a:avLst/>
          </a:prstGeom>
        </p:spPr>
        <p:txBody>
          <a:bodyPr/>
          <a:lstStyle>
            <a:lvl1pPr>
              <a:defRPr>
                <a:solidFill>
                  <a:srgbClr val="FFFFFF"/>
                </a:solidFill>
              </a:defRPr>
            </a:lvl1pPr>
          </a:lstStyle>
          <a:p>
            <a:endParaRPr lang="en-US"/>
          </a:p>
        </p:txBody>
      </p:sp>
      <p:sp>
        <p:nvSpPr>
          <p:cNvPr id="10" name="Slide Number Placeholder 5"/>
          <p:cNvSpPr>
            <a:spLocks noGrp="1"/>
          </p:cNvSpPr>
          <p:nvPr>
            <p:ph type="sldNum" sz="quarter" idx="12"/>
          </p:nvPr>
        </p:nvSpPr>
        <p:spPr>
          <a:xfrm>
            <a:off x="8737600" y="6537326"/>
            <a:ext cx="3251200" cy="244475"/>
          </a:xfrm>
          <a:prstGeom prst="rect">
            <a:avLst/>
          </a:prstGeom>
        </p:spPr>
        <p:txBody>
          <a:bodyPr/>
          <a:lstStyle>
            <a:lvl1pPr>
              <a:defRPr>
                <a:solidFill>
                  <a:srgbClr val="FFFFFF"/>
                </a:solidFill>
              </a:defRPr>
            </a:lvl1pPr>
          </a:lstStyle>
          <a:p>
            <a:fld id="{FDE6C38D-AFC4-408E-BDEC-E8F40A67916E}" type="slidenum">
              <a:rPr lang="en-US" smtClean="0"/>
              <a:pPr/>
              <a:t>‹#›</a:t>
            </a:fld>
            <a:endParaRPr lang="en-US"/>
          </a:p>
        </p:txBody>
      </p:sp>
      <p:sp>
        <p:nvSpPr>
          <p:cNvPr id="11" name="Title 1"/>
          <p:cNvSpPr>
            <a:spLocks noGrp="1"/>
          </p:cNvSpPr>
          <p:nvPr>
            <p:ph type="title"/>
          </p:nvPr>
        </p:nvSpPr>
        <p:spPr>
          <a:xfrm>
            <a:off x="2133601" y="76200"/>
            <a:ext cx="8839200" cy="1219200"/>
          </a:xfrm>
        </p:spPr>
        <p:txBody>
          <a:bodyPr>
            <a:normAutofit/>
          </a:bodyPr>
          <a:lstStyle>
            <a:lvl1pPr>
              <a:defRPr sz="3300">
                <a:solidFill>
                  <a:schemeClr val="bg1"/>
                </a:solidFill>
              </a:defRPr>
            </a:lvl1pPr>
          </a:lstStyle>
          <a:p>
            <a:r>
              <a:rPr lang="en-US"/>
              <a:t>Click to edit Master title</a:t>
            </a:r>
          </a:p>
        </p:txBody>
      </p:sp>
    </p:spTree>
    <p:extLst>
      <p:ext uri="{BB962C8B-B14F-4D97-AF65-F5344CB8AC3E}">
        <p14:creationId xmlns:p14="http://schemas.microsoft.com/office/powerpoint/2010/main" val="26291623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06400" y="1698763"/>
            <a:ext cx="5590117" cy="7921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10632" y="2743201"/>
            <a:ext cx="5585885" cy="338296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7601" y="1698763"/>
            <a:ext cx="5592233" cy="7921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7600" y="2743201"/>
            <a:ext cx="5588000" cy="338296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3"/>
          <p:cNvSpPr>
            <a:spLocks noGrp="1"/>
          </p:cNvSpPr>
          <p:nvPr>
            <p:ph type="dt" sz="half" idx="10"/>
          </p:nvPr>
        </p:nvSpPr>
        <p:spPr>
          <a:xfrm>
            <a:off x="304800" y="6537326"/>
            <a:ext cx="2641600" cy="244475"/>
          </a:xfrm>
          <a:prstGeom prst="rect">
            <a:avLst/>
          </a:prstGeom>
        </p:spPr>
        <p:txBody>
          <a:bodyPr/>
          <a:lstStyle/>
          <a:p>
            <a:fld id="{CAB64F99-FC41-4C0F-9685-3042E274433A}" type="datetimeFigureOut">
              <a:rPr lang="en-US" smtClean="0"/>
              <a:t>12/22/2020</a:t>
            </a:fld>
            <a:endParaRPr lang="en-US"/>
          </a:p>
        </p:txBody>
      </p:sp>
      <p:sp>
        <p:nvSpPr>
          <p:cNvPr id="11" name="Footer Placeholder 4"/>
          <p:cNvSpPr>
            <a:spLocks noGrp="1"/>
          </p:cNvSpPr>
          <p:nvPr>
            <p:ph type="ftr" sz="quarter" idx="11"/>
          </p:nvPr>
        </p:nvSpPr>
        <p:spPr>
          <a:xfrm>
            <a:off x="3352800" y="6537326"/>
            <a:ext cx="5283200" cy="244475"/>
          </a:xfrm>
          <a:prstGeom prst="rect">
            <a:avLst/>
          </a:prstGeom>
        </p:spPr>
        <p:txBody>
          <a:bodyPr/>
          <a:lstStyle>
            <a:lvl1pPr>
              <a:defRPr>
                <a:solidFill>
                  <a:srgbClr val="FFFFFF"/>
                </a:solidFill>
              </a:defRPr>
            </a:lvl1pPr>
          </a:lstStyle>
          <a:p>
            <a:endParaRPr lang="en-US"/>
          </a:p>
        </p:txBody>
      </p:sp>
      <p:sp>
        <p:nvSpPr>
          <p:cNvPr id="12" name="Slide Number Placeholder 5"/>
          <p:cNvSpPr>
            <a:spLocks noGrp="1"/>
          </p:cNvSpPr>
          <p:nvPr>
            <p:ph type="sldNum" sz="quarter" idx="12"/>
          </p:nvPr>
        </p:nvSpPr>
        <p:spPr>
          <a:xfrm>
            <a:off x="8737600" y="6537326"/>
            <a:ext cx="3251200" cy="244475"/>
          </a:xfrm>
          <a:prstGeom prst="rect">
            <a:avLst/>
          </a:prstGeom>
        </p:spPr>
        <p:txBody>
          <a:bodyPr/>
          <a:lstStyle>
            <a:lvl1pPr>
              <a:defRPr>
                <a:solidFill>
                  <a:srgbClr val="FFFFFF"/>
                </a:solidFill>
              </a:defRPr>
            </a:lvl1pPr>
          </a:lstStyle>
          <a:p>
            <a:fld id="{FDE6C38D-AFC4-408E-BDEC-E8F40A67916E}" type="slidenum">
              <a:rPr lang="en-US" smtClean="0"/>
              <a:pPr/>
              <a:t>‹#›</a:t>
            </a:fld>
            <a:endParaRPr lang="en-US"/>
          </a:p>
        </p:txBody>
      </p:sp>
      <p:sp>
        <p:nvSpPr>
          <p:cNvPr id="13" name="Title 1"/>
          <p:cNvSpPr>
            <a:spLocks noGrp="1"/>
          </p:cNvSpPr>
          <p:nvPr>
            <p:ph type="title"/>
          </p:nvPr>
        </p:nvSpPr>
        <p:spPr>
          <a:xfrm>
            <a:off x="2133601" y="76200"/>
            <a:ext cx="8839200" cy="1219200"/>
          </a:xfrm>
        </p:spPr>
        <p:txBody>
          <a:bodyPr>
            <a:normAutofit/>
          </a:bodyPr>
          <a:lstStyle>
            <a:lvl1pPr>
              <a:defRPr sz="3300">
                <a:solidFill>
                  <a:schemeClr val="bg1"/>
                </a:solidFill>
              </a:defRPr>
            </a:lvl1pPr>
          </a:lstStyle>
          <a:p>
            <a:r>
              <a:rPr lang="en-US"/>
              <a:t>Click to edit Master title</a:t>
            </a:r>
          </a:p>
        </p:txBody>
      </p:sp>
    </p:spTree>
    <p:extLst>
      <p:ext uri="{BB962C8B-B14F-4D97-AF65-F5344CB8AC3E}">
        <p14:creationId xmlns:p14="http://schemas.microsoft.com/office/powerpoint/2010/main" val="15134935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Date Placeholder 3"/>
          <p:cNvSpPr>
            <a:spLocks noGrp="1"/>
          </p:cNvSpPr>
          <p:nvPr>
            <p:ph type="dt" sz="half" idx="10"/>
          </p:nvPr>
        </p:nvSpPr>
        <p:spPr>
          <a:xfrm>
            <a:off x="304800" y="6537326"/>
            <a:ext cx="2641600" cy="244475"/>
          </a:xfrm>
          <a:prstGeom prst="rect">
            <a:avLst/>
          </a:prstGeom>
        </p:spPr>
        <p:txBody>
          <a:bodyPr/>
          <a:lstStyle/>
          <a:p>
            <a:fld id="{CAB64F99-FC41-4C0F-9685-3042E274433A}" type="datetimeFigureOut">
              <a:rPr lang="en-US" smtClean="0"/>
              <a:t>12/22/2020</a:t>
            </a:fld>
            <a:endParaRPr lang="en-US"/>
          </a:p>
        </p:txBody>
      </p:sp>
      <p:sp>
        <p:nvSpPr>
          <p:cNvPr id="7" name="Footer Placeholder 4"/>
          <p:cNvSpPr>
            <a:spLocks noGrp="1"/>
          </p:cNvSpPr>
          <p:nvPr>
            <p:ph type="ftr" sz="quarter" idx="11"/>
          </p:nvPr>
        </p:nvSpPr>
        <p:spPr>
          <a:xfrm>
            <a:off x="3352800" y="6537326"/>
            <a:ext cx="5283200" cy="244475"/>
          </a:xfrm>
          <a:prstGeom prst="rect">
            <a:avLst/>
          </a:prstGeom>
        </p:spPr>
        <p:txBody>
          <a:bodyPr/>
          <a:lstStyle>
            <a:lvl1pPr>
              <a:defRPr>
                <a:solidFill>
                  <a:srgbClr val="FFFFFF"/>
                </a:solidFill>
              </a:defRPr>
            </a:lvl1pPr>
          </a:lstStyle>
          <a:p>
            <a:endParaRPr lang="en-US"/>
          </a:p>
        </p:txBody>
      </p:sp>
      <p:sp>
        <p:nvSpPr>
          <p:cNvPr id="8" name="Slide Number Placeholder 5"/>
          <p:cNvSpPr>
            <a:spLocks noGrp="1"/>
          </p:cNvSpPr>
          <p:nvPr>
            <p:ph type="sldNum" sz="quarter" idx="12"/>
          </p:nvPr>
        </p:nvSpPr>
        <p:spPr>
          <a:xfrm>
            <a:off x="8737600" y="6537326"/>
            <a:ext cx="3251200" cy="244475"/>
          </a:xfrm>
          <a:prstGeom prst="rect">
            <a:avLst/>
          </a:prstGeom>
        </p:spPr>
        <p:txBody>
          <a:bodyPr/>
          <a:lstStyle>
            <a:lvl1pPr>
              <a:defRPr>
                <a:solidFill>
                  <a:srgbClr val="FFFFFF"/>
                </a:solidFill>
              </a:defRPr>
            </a:lvl1pPr>
          </a:lstStyle>
          <a:p>
            <a:fld id="{FDE6C38D-AFC4-408E-BDEC-E8F40A67916E}" type="slidenum">
              <a:rPr lang="en-US" smtClean="0"/>
              <a:pPr/>
              <a:t>‹#›</a:t>
            </a:fld>
            <a:endParaRPr lang="en-US"/>
          </a:p>
        </p:txBody>
      </p:sp>
      <p:sp>
        <p:nvSpPr>
          <p:cNvPr id="9" name="Title 1"/>
          <p:cNvSpPr>
            <a:spLocks noGrp="1"/>
          </p:cNvSpPr>
          <p:nvPr>
            <p:ph type="title"/>
          </p:nvPr>
        </p:nvSpPr>
        <p:spPr>
          <a:xfrm>
            <a:off x="2133601" y="76200"/>
            <a:ext cx="8839200" cy="1219200"/>
          </a:xfrm>
        </p:spPr>
        <p:txBody>
          <a:bodyPr>
            <a:normAutofit/>
          </a:bodyPr>
          <a:lstStyle>
            <a:lvl1pPr>
              <a:defRPr sz="3300">
                <a:solidFill>
                  <a:schemeClr val="bg1"/>
                </a:solidFill>
              </a:defRPr>
            </a:lvl1pPr>
          </a:lstStyle>
          <a:p>
            <a:r>
              <a:rPr lang="en-US"/>
              <a:t>Click to edit Master title</a:t>
            </a:r>
          </a:p>
        </p:txBody>
      </p:sp>
    </p:spTree>
    <p:extLst>
      <p:ext uri="{BB962C8B-B14F-4D97-AF65-F5344CB8AC3E}">
        <p14:creationId xmlns:p14="http://schemas.microsoft.com/office/powerpoint/2010/main" val="40790690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304800" y="6537326"/>
            <a:ext cx="2641600" cy="244475"/>
          </a:xfrm>
          <a:prstGeom prst="rect">
            <a:avLst/>
          </a:prstGeom>
        </p:spPr>
        <p:txBody>
          <a:bodyPr/>
          <a:lstStyle/>
          <a:p>
            <a:fld id="{CAB64F99-FC41-4C0F-9685-3042E274433A}" type="datetimeFigureOut">
              <a:rPr lang="en-US" smtClean="0"/>
              <a:t>12/22/2020</a:t>
            </a:fld>
            <a:endParaRPr lang="en-US"/>
          </a:p>
        </p:txBody>
      </p:sp>
      <p:sp>
        <p:nvSpPr>
          <p:cNvPr id="6" name="Footer Placeholder 4"/>
          <p:cNvSpPr>
            <a:spLocks noGrp="1"/>
          </p:cNvSpPr>
          <p:nvPr>
            <p:ph type="ftr" sz="quarter" idx="11"/>
          </p:nvPr>
        </p:nvSpPr>
        <p:spPr>
          <a:xfrm>
            <a:off x="3352800" y="6537326"/>
            <a:ext cx="5283200" cy="244475"/>
          </a:xfrm>
          <a:prstGeom prst="rect">
            <a:avLst/>
          </a:prstGeom>
        </p:spPr>
        <p:txBody>
          <a:bodyPr/>
          <a:lstStyle>
            <a:lvl1pPr>
              <a:defRPr>
                <a:solidFill>
                  <a:srgbClr val="FFFFFF"/>
                </a:solidFill>
              </a:defRPr>
            </a:lvl1pPr>
          </a:lstStyle>
          <a:p>
            <a:endParaRPr lang="en-US"/>
          </a:p>
        </p:txBody>
      </p:sp>
      <p:sp>
        <p:nvSpPr>
          <p:cNvPr id="7" name="Slide Number Placeholder 5"/>
          <p:cNvSpPr>
            <a:spLocks noGrp="1"/>
          </p:cNvSpPr>
          <p:nvPr>
            <p:ph type="sldNum" sz="quarter" idx="12"/>
          </p:nvPr>
        </p:nvSpPr>
        <p:spPr>
          <a:xfrm>
            <a:off x="8737600" y="6537326"/>
            <a:ext cx="3251200" cy="244475"/>
          </a:xfrm>
          <a:prstGeom prst="rect">
            <a:avLst/>
          </a:prstGeom>
        </p:spPr>
        <p:txBody>
          <a:bodyPr/>
          <a:lstStyle>
            <a:lvl1pPr>
              <a:defRPr>
                <a:solidFill>
                  <a:srgbClr val="FFFFFF"/>
                </a:solidFill>
              </a:defRPr>
            </a:lvl1pPr>
          </a:lstStyle>
          <a:p>
            <a:fld id="{FDE6C38D-AFC4-408E-BDEC-E8F40A67916E}" type="slidenum">
              <a:rPr lang="en-US" smtClean="0"/>
              <a:pPr/>
              <a:t>‹#›</a:t>
            </a:fld>
            <a:endParaRPr lang="en-US"/>
          </a:p>
        </p:txBody>
      </p:sp>
    </p:spTree>
    <p:extLst>
      <p:ext uri="{BB962C8B-B14F-4D97-AF65-F5344CB8AC3E}">
        <p14:creationId xmlns:p14="http://schemas.microsoft.com/office/powerpoint/2010/main" val="23076101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06401" y="1676400"/>
            <a:ext cx="42142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1676400"/>
            <a:ext cx="7120467" cy="45720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06401" y="3124200"/>
            <a:ext cx="4214284" cy="31242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3"/>
          <p:cNvSpPr>
            <a:spLocks noGrp="1"/>
          </p:cNvSpPr>
          <p:nvPr>
            <p:ph type="dt" sz="half" idx="10"/>
          </p:nvPr>
        </p:nvSpPr>
        <p:spPr>
          <a:xfrm>
            <a:off x="304800" y="6537326"/>
            <a:ext cx="2641600" cy="244475"/>
          </a:xfrm>
          <a:prstGeom prst="rect">
            <a:avLst/>
          </a:prstGeom>
        </p:spPr>
        <p:txBody>
          <a:bodyPr/>
          <a:lstStyle/>
          <a:p>
            <a:fld id="{CAB64F99-FC41-4C0F-9685-3042E274433A}" type="datetimeFigureOut">
              <a:rPr lang="en-US" smtClean="0"/>
              <a:t>12/22/2020</a:t>
            </a:fld>
            <a:endParaRPr lang="en-US"/>
          </a:p>
        </p:txBody>
      </p:sp>
      <p:sp>
        <p:nvSpPr>
          <p:cNvPr id="9" name="Footer Placeholder 4"/>
          <p:cNvSpPr>
            <a:spLocks noGrp="1"/>
          </p:cNvSpPr>
          <p:nvPr>
            <p:ph type="ftr" sz="quarter" idx="11"/>
          </p:nvPr>
        </p:nvSpPr>
        <p:spPr>
          <a:xfrm>
            <a:off x="3352800" y="6537326"/>
            <a:ext cx="5283200" cy="244475"/>
          </a:xfrm>
          <a:prstGeom prst="rect">
            <a:avLst/>
          </a:prstGeom>
        </p:spPr>
        <p:txBody>
          <a:bodyPr/>
          <a:lstStyle>
            <a:lvl1pPr>
              <a:defRPr>
                <a:solidFill>
                  <a:srgbClr val="FFFFFF"/>
                </a:solidFill>
              </a:defRPr>
            </a:lvl1pPr>
          </a:lstStyle>
          <a:p>
            <a:endParaRPr lang="en-US"/>
          </a:p>
        </p:txBody>
      </p:sp>
      <p:sp>
        <p:nvSpPr>
          <p:cNvPr id="10" name="Slide Number Placeholder 5"/>
          <p:cNvSpPr>
            <a:spLocks noGrp="1"/>
          </p:cNvSpPr>
          <p:nvPr>
            <p:ph type="sldNum" sz="quarter" idx="12"/>
          </p:nvPr>
        </p:nvSpPr>
        <p:spPr>
          <a:xfrm>
            <a:off x="8737600" y="6537326"/>
            <a:ext cx="3251200" cy="244475"/>
          </a:xfrm>
          <a:prstGeom prst="rect">
            <a:avLst/>
          </a:prstGeom>
        </p:spPr>
        <p:txBody>
          <a:bodyPr/>
          <a:lstStyle>
            <a:lvl1pPr>
              <a:defRPr>
                <a:solidFill>
                  <a:srgbClr val="FFFFFF"/>
                </a:solidFill>
              </a:defRPr>
            </a:lvl1pPr>
          </a:lstStyle>
          <a:p>
            <a:fld id="{FDE6C38D-AFC4-408E-BDEC-E8F40A67916E}" type="slidenum">
              <a:rPr lang="en-US" smtClean="0"/>
              <a:pPr/>
              <a:t>‹#›</a:t>
            </a:fld>
            <a:endParaRPr lang="en-US"/>
          </a:p>
        </p:txBody>
      </p:sp>
    </p:spTree>
    <p:extLst>
      <p:ext uri="{BB962C8B-B14F-4D97-AF65-F5344CB8AC3E}">
        <p14:creationId xmlns:p14="http://schemas.microsoft.com/office/powerpoint/2010/main" val="36775109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27200" y="4800600"/>
            <a:ext cx="89408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27200" y="1676400"/>
            <a:ext cx="8940800" cy="304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27200" y="5443538"/>
            <a:ext cx="89408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3"/>
          <p:cNvSpPr>
            <a:spLocks noGrp="1"/>
          </p:cNvSpPr>
          <p:nvPr>
            <p:ph type="dt" sz="half" idx="10"/>
          </p:nvPr>
        </p:nvSpPr>
        <p:spPr>
          <a:xfrm>
            <a:off x="304800" y="6537326"/>
            <a:ext cx="2641600" cy="244475"/>
          </a:xfrm>
          <a:prstGeom prst="rect">
            <a:avLst/>
          </a:prstGeom>
        </p:spPr>
        <p:txBody>
          <a:bodyPr/>
          <a:lstStyle/>
          <a:p>
            <a:fld id="{CAB64F99-FC41-4C0F-9685-3042E274433A}" type="datetimeFigureOut">
              <a:rPr lang="en-US" smtClean="0"/>
              <a:t>12/22/2020</a:t>
            </a:fld>
            <a:endParaRPr lang="en-US"/>
          </a:p>
        </p:txBody>
      </p:sp>
      <p:sp>
        <p:nvSpPr>
          <p:cNvPr id="9" name="Footer Placeholder 4"/>
          <p:cNvSpPr>
            <a:spLocks noGrp="1"/>
          </p:cNvSpPr>
          <p:nvPr>
            <p:ph type="ftr" sz="quarter" idx="11"/>
          </p:nvPr>
        </p:nvSpPr>
        <p:spPr>
          <a:xfrm>
            <a:off x="3352800" y="6537326"/>
            <a:ext cx="5283200" cy="244475"/>
          </a:xfrm>
          <a:prstGeom prst="rect">
            <a:avLst/>
          </a:prstGeom>
        </p:spPr>
        <p:txBody>
          <a:bodyPr/>
          <a:lstStyle>
            <a:lvl1pPr>
              <a:defRPr>
                <a:solidFill>
                  <a:srgbClr val="FFFFFF"/>
                </a:solidFill>
              </a:defRPr>
            </a:lvl1pPr>
          </a:lstStyle>
          <a:p>
            <a:endParaRPr lang="en-US"/>
          </a:p>
        </p:txBody>
      </p:sp>
      <p:sp>
        <p:nvSpPr>
          <p:cNvPr id="10" name="Slide Number Placeholder 5"/>
          <p:cNvSpPr>
            <a:spLocks noGrp="1"/>
          </p:cNvSpPr>
          <p:nvPr>
            <p:ph type="sldNum" sz="quarter" idx="12"/>
          </p:nvPr>
        </p:nvSpPr>
        <p:spPr>
          <a:xfrm>
            <a:off x="8737600" y="6537326"/>
            <a:ext cx="3251200" cy="244475"/>
          </a:xfrm>
          <a:prstGeom prst="rect">
            <a:avLst/>
          </a:prstGeom>
        </p:spPr>
        <p:txBody>
          <a:bodyPr/>
          <a:lstStyle>
            <a:lvl1pPr>
              <a:defRPr>
                <a:solidFill>
                  <a:srgbClr val="FFFFFF"/>
                </a:solidFill>
              </a:defRPr>
            </a:lvl1pPr>
          </a:lstStyle>
          <a:p>
            <a:fld id="{FDE6C38D-AFC4-408E-BDEC-E8F40A67916E}" type="slidenum">
              <a:rPr lang="en-US" smtClean="0"/>
              <a:pPr/>
              <a:t>‹#›</a:t>
            </a:fld>
            <a:endParaRPr lang="en-US"/>
          </a:p>
        </p:txBody>
      </p:sp>
    </p:spTree>
    <p:extLst>
      <p:ext uri="{BB962C8B-B14F-4D97-AF65-F5344CB8AC3E}">
        <p14:creationId xmlns:p14="http://schemas.microsoft.com/office/powerpoint/2010/main" val="15638947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9600" y="2133601"/>
            <a:ext cx="11379200" cy="40687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p:nvPr/>
        </p:nvSpPr>
        <p:spPr>
          <a:xfrm>
            <a:off x="0" y="6477000"/>
            <a:ext cx="3048000" cy="381000"/>
          </a:xfrm>
          <a:prstGeom prst="rect">
            <a:avLst/>
          </a:prstGeom>
          <a:solidFill>
            <a:srgbClr val="C46D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Rectangle 7"/>
          <p:cNvSpPr/>
          <p:nvPr/>
        </p:nvSpPr>
        <p:spPr>
          <a:xfrm>
            <a:off x="3131457" y="6477000"/>
            <a:ext cx="9060543" cy="381000"/>
          </a:xfrm>
          <a:prstGeom prst="rect">
            <a:avLst/>
          </a:prstGeom>
          <a:solidFill>
            <a:srgbClr val="1E37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Rectangle 10"/>
          <p:cNvSpPr/>
          <p:nvPr userDrawn="1"/>
        </p:nvSpPr>
        <p:spPr>
          <a:xfrm>
            <a:off x="0" y="0"/>
            <a:ext cx="12192000" cy="1371600"/>
          </a:xfrm>
          <a:prstGeom prst="rect">
            <a:avLst/>
          </a:prstGeom>
          <a:solidFill>
            <a:srgbClr val="1E37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800"/>
          </a:p>
        </p:txBody>
      </p:sp>
      <p:sp>
        <p:nvSpPr>
          <p:cNvPr id="2" name="Title Placeholder 1"/>
          <p:cNvSpPr>
            <a:spLocks noGrp="1"/>
          </p:cNvSpPr>
          <p:nvPr>
            <p:ph type="title"/>
          </p:nvPr>
        </p:nvSpPr>
        <p:spPr>
          <a:xfrm>
            <a:off x="2362200" y="114300"/>
            <a:ext cx="9350895" cy="1143000"/>
          </a:xfrm>
          <a:prstGeom prst="rect">
            <a:avLst/>
          </a:prstGeom>
        </p:spPr>
        <p:txBody>
          <a:bodyPr vert="horz" lIns="91440" tIns="45720" rIns="91440" bIns="45720" rtlCol="0" anchor="ctr">
            <a:normAutofit/>
          </a:bodyPr>
          <a:lstStyle/>
          <a:p>
            <a:r>
              <a:rPr lang="en-US"/>
              <a:t>Click to edit Master title style</a:t>
            </a:r>
          </a:p>
        </p:txBody>
      </p:sp>
      <p:pic>
        <p:nvPicPr>
          <p:cNvPr id="5" name="Picture 4"/>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304801" y="191024"/>
            <a:ext cx="1184648" cy="1180576"/>
          </a:xfrm>
          <a:prstGeom prst="rect">
            <a:avLst/>
          </a:prstGeom>
        </p:spPr>
      </p:pic>
    </p:spTree>
    <p:extLst>
      <p:ext uri="{BB962C8B-B14F-4D97-AF65-F5344CB8AC3E}">
        <p14:creationId xmlns:p14="http://schemas.microsoft.com/office/powerpoint/2010/main" val="246572836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rgbClr val="FFFFFF"/>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cid:6355c534-d8de-4adf-b6aa-ea361ca49ee5" TargetMode="External"/><Relationship Id="rId5" Type="http://schemas.openxmlformats.org/officeDocument/2006/relationships/image" Target="../media/image11.jpeg"/><Relationship Id="rId4" Type="http://schemas.openxmlformats.org/officeDocument/2006/relationships/image" Target="../media/image10.jpeg"/></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7" Type="http://schemas.openxmlformats.org/officeDocument/2006/relationships/image" Target="../media/image17.png"/><Relationship Id="rId2" Type="http://schemas.openxmlformats.org/officeDocument/2006/relationships/image" Target="../media/image12.jpeg"/><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14.xml.rels><?xml version="1.0" encoding="UTF-8" standalone="yes"?>
<Relationships xmlns="http://schemas.openxmlformats.org/package/2006/relationships"><Relationship Id="rId2" Type="http://schemas.openxmlformats.org/officeDocument/2006/relationships/image" Target="../media/image22.tif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image" Target="../media/image23.tif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8.jpeg"/><Relationship Id="rId4" Type="http://schemas.openxmlformats.org/officeDocument/2006/relationships/image" Target="../media/image27.jpeg"/></Relationships>
</file>

<file path=ppt/slides/_rels/slide19.xml.rels><?xml version="1.0" encoding="UTF-8" standalone="yes"?>
<Relationships xmlns="http://schemas.openxmlformats.org/package/2006/relationships"><Relationship Id="rId3" Type="http://schemas.openxmlformats.org/officeDocument/2006/relationships/hyperlink" Target="https://fb.watch/1G2op8F0Lz/"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hyperlink" Target="https://fb.watch/1G35fojOMl/"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www.ifes.org/" TargetMode="External"/><Relationship Id="rId2" Type="http://schemas.openxmlformats.org/officeDocument/2006/relationships/hyperlink" Target="mailto:bmartinrozumilowicz@ifes.org" TargetMode="Externa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5.xml"/><Relationship Id="rId1" Type="http://schemas.openxmlformats.org/officeDocument/2006/relationships/video" Target="https://www.youtube.com/embed/F1MbvLSKU60?feature=oembed"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7A77D-1C58-4F17-AD1A-526074E619C1}"/>
              </a:ext>
            </a:extLst>
          </p:cNvPr>
          <p:cNvSpPr>
            <a:spLocks noGrp="1"/>
          </p:cNvSpPr>
          <p:nvPr>
            <p:ph type="ctrTitle"/>
          </p:nvPr>
        </p:nvSpPr>
        <p:spPr/>
        <p:txBody>
          <a:bodyPr>
            <a:normAutofit fontScale="90000"/>
          </a:bodyPr>
          <a:lstStyle/>
          <a:p>
            <a:r>
              <a:rPr lang="en-US" dirty="0"/>
              <a:t>IFES </a:t>
            </a:r>
            <a:r>
              <a:rPr lang="en-US" dirty="0" err="1"/>
              <a:t>Covid</a:t>
            </a:r>
            <a:r>
              <a:rPr lang="en-US" dirty="0"/>
              <a:t>-Related Responses in Elections in Serbia, North Macedonia, Kyrgyzstan, Ukraine and Georgia</a:t>
            </a:r>
          </a:p>
        </p:txBody>
      </p:sp>
      <p:sp>
        <p:nvSpPr>
          <p:cNvPr id="3" name="Subtitle 2">
            <a:extLst>
              <a:ext uri="{FF2B5EF4-FFF2-40B4-BE49-F238E27FC236}">
                <a16:creationId xmlns:a16="http://schemas.microsoft.com/office/drawing/2014/main" id="{C1C27635-4F2A-492C-8C43-382971101E15}"/>
              </a:ext>
            </a:extLst>
          </p:cNvPr>
          <p:cNvSpPr>
            <a:spLocks noGrp="1"/>
          </p:cNvSpPr>
          <p:nvPr>
            <p:ph type="subTitle" idx="1"/>
          </p:nvPr>
        </p:nvSpPr>
        <p:spPr/>
        <p:txBody>
          <a:bodyPr/>
          <a:lstStyle/>
          <a:p>
            <a:r>
              <a:rPr lang="en-US" dirty="0"/>
              <a:t>Dr. Beata Martin-Rozumiłowicz, Director for Europe and Eurasia, International Foundation for Electoral Systems (IFES)</a:t>
            </a:r>
          </a:p>
        </p:txBody>
      </p:sp>
    </p:spTree>
    <p:extLst>
      <p:ext uri="{BB962C8B-B14F-4D97-AF65-F5344CB8AC3E}">
        <p14:creationId xmlns:p14="http://schemas.microsoft.com/office/powerpoint/2010/main" val="266541431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8616B67-28AC-41AF-A654-F184A5BB69EC}"/>
              </a:ext>
            </a:extLst>
          </p:cNvPr>
          <p:cNvSpPr>
            <a:spLocks noGrp="1"/>
          </p:cNvSpPr>
          <p:nvPr>
            <p:ph type="title"/>
          </p:nvPr>
        </p:nvSpPr>
        <p:spPr>
          <a:xfrm>
            <a:off x="3355942" y="133350"/>
            <a:ext cx="5897387" cy="952500"/>
          </a:xfrm>
        </p:spPr>
        <p:txBody>
          <a:bodyPr>
            <a:noAutofit/>
          </a:bodyPr>
          <a:lstStyle/>
          <a:p>
            <a:r>
              <a:rPr lang="en-US" sz="3600" dirty="0"/>
              <a:t>Voter Information / Outreach</a:t>
            </a:r>
          </a:p>
        </p:txBody>
      </p:sp>
      <p:pic>
        <p:nvPicPr>
          <p:cNvPr id="5" name="Picture 4"/>
          <p:cNvPicPr/>
          <p:nvPr/>
        </p:nvPicPr>
        <p:blipFill rotWithShape="1">
          <a:blip r:embed="rId3">
            <a:extLst>
              <a:ext uri="{28A0092B-C50C-407E-A947-70E740481C1C}">
                <a14:useLocalDpi xmlns:a14="http://schemas.microsoft.com/office/drawing/2010/main" val="0"/>
              </a:ext>
            </a:extLst>
          </a:blip>
          <a:srcRect t="48924"/>
          <a:stretch/>
        </p:blipFill>
        <p:spPr bwMode="auto">
          <a:xfrm>
            <a:off x="4256517" y="1378124"/>
            <a:ext cx="4059966" cy="5088664"/>
          </a:xfrm>
          <a:prstGeom prst="rect">
            <a:avLst/>
          </a:prstGeom>
          <a:noFill/>
          <a:ln>
            <a:noFill/>
          </a:ln>
          <a:extLst>
            <a:ext uri="{53640926-AAD7-44D8-BBD7-CCE9431645EC}">
              <a14:shadowObscured xmlns:a14="http://schemas.microsoft.com/office/drawing/2010/main"/>
            </a:ext>
          </a:extLst>
        </p:spPr>
      </p:pic>
      <p:pic>
        <p:nvPicPr>
          <p:cNvPr id="6" name="57b7c19c-e2d0-4555-9fd8-1a958b475eba" descr="Image"/>
          <p:cNvPicPr/>
          <p:nvPr/>
        </p:nvPicPr>
        <p:blipFill rotWithShape="1">
          <a:blip r:embed="rId4">
            <a:extLst>
              <a:ext uri="{28A0092B-C50C-407E-A947-70E740481C1C}">
                <a14:useLocalDpi xmlns:a14="http://schemas.microsoft.com/office/drawing/2010/main" val="0"/>
              </a:ext>
            </a:extLst>
          </a:blip>
          <a:srcRect t="51607"/>
          <a:stretch/>
        </p:blipFill>
        <p:spPr bwMode="auto">
          <a:xfrm>
            <a:off x="0" y="1378124"/>
            <a:ext cx="4184374" cy="5088664"/>
          </a:xfrm>
          <a:prstGeom prst="rect">
            <a:avLst/>
          </a:prstGeom>
          <a:noFill/>
          <a:ln>
            <a:noFill/>
          </a:ln>
          <a:extLst>
            <a:ext uri="{53640926-AAD7-44D8-BBD7-CCE9431645EC}">
              <a14:shadowObscured xmlns:a14="http://schemas.microsoft.com/office/drawing/2010/main"/>
            </a:ext>
          </a:extLst>
        </p:spPr>
      </p:pic>
      <p:pic>
        <p:nvPicPr>
          <p:cNvPr id="7" name="57b7c19c-e2d0-4555-9fd8-1a958b475eba" descr="Image"/>
          <p:cNvPicPr/>
          <p:nvPr/>
        </p:nvPicPr>
        <p:blipFill rotWithShape="1">
          <a:blip r:embed="rId4">
            <a:extLst>
              <a:ext uri="{28A0092B-C50C-407E-A947-70E740481C1C}">
                <a14:useLocalDpi xmlns:a14="http://schemas.microsoft.com/office/drawing/2010/main" val="0"/>
              </a:ext>
            </a:extLst>
          </a:blip>
          <a:srcRect t="8715" b="67711"/>
          <a:stretch/>
        </p:blipFill>
        <p:spPr bwMode="auto">
          <a:xfrm>
            <a:off x="8388626" y="1358744"/>
            <a:ext cx="3803374" cy="1981302"/>
          </a:xfrm>
          <a:prstGeom prst="rect">
            <a:avLst/>
          </a:prstGeom>
          <a:noFill/>
          <a:ln>
            <a:noFill/>
          </a:ln>
          <a:extLst>
            <a:ext uri="{53640926-AAD7-44D8-BBD7-CCE9431645EC}">
              <a14:shadowObscured xmlns:a14="http://schemas.microsoft.com/office/drawing/2010/main"/>
            </a:ext>
          </a:extLst>
        </p:spPr>
      </p:pic>
      <p:pic>
        <p:nvPicPr>
          <p:cNvPr id="8" name="Picture 7" descr="Image"/>
          <p:cNvPicPr/>
          <p:nvPr/>
        </p:nvPicPr>
        <p:blipFill rotWithShape="1">
          <a:blip r:embed="rId5" r:link="rId6">
            <a:extLst>
              <a:ext uri="{28A0092B-C50C-407E-A947-70E740481C1C}">
                <a14:useLocalDpi xmlns:a14="http://schemas.microsoft.com/office/drawing/2010/main" val="0"/>
              </a:ext>
            </a:extLst>
          </a:blip>
          <a:srcRect t="9870" b="50923"/>
          <a:stretch>
            <a:fillRect/>
          </a:stretch>
        </p:blipFill>
        <p:spPr bwMode="auto">
          <a:xfrm>
            <a:off x="8388626" y="3207336"/>
            <a:ext cx="3802380" cy="3259452"/>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916272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917138" y="3440783"/>
            <a:ext cx="3274861" cy="3035429"/>
          </a:xfrm>
        </p:spPr>
      </p:pic>
      <p:sp>
        <p:nvSpPr>
          <p:cNvPr id="3" name="Title 2"/>
          <p:cNvSpPr>
            <a:spLocks noGrp="1"/>
          </p:cNvSpPr>
          <p:nvPr>
            <p:ph type="title"/>
          </p:nvPr>
        </p:nvSpPr>
        <p:spPr/>
        <p:txBody>
          <a:bodyPr>
            <a:normAutofit/>
          </a:bodyPr>
          <a:lstStyle/>
          <a:p>
            <a:r>
              <a:rPr lang="en-US" sz="3600" dirty="0"/>
              <a:t>N. Macedonia Election Day</a:t>
            </a:r>
            <a:endParaRPr lang="mk-MK" sz="3600"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48032"/>
            <a:ext cx="4000107" cy="5128181"/>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00107" y="1348032"/>
            <a:ext cx="4136257" cy="2092751"/>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298293" y="1348032"/>
            <a:ext cx="1893707" cy="2092751"/>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95760" y="1348033"/>
            <a:ext cx="2202533" cy="2092750"/>
          </a:xfrm>
          <a:prstGeom prst="rect">
            <a:avLst/>
          </a:prstGeom>
        </p:spPr>
      </p:pic>
      <p:pic>
        <p:nvPicPr>
          <p:cNvPr id="10" name="Picture 9"/>
          <p:cNvPicPr>
            <a:picLocks noChangeAspect="1"/>
          </p:cNvPicPr>
          <p:nvPr/>
        </p:nvPicPr>
        <p:blipFill>
          <a:blip r:embed="rId7"/>
          <a:stretch>
            <a:fillRect/>
          </a:stretch>
        </p:blipFill>
        <p:spPr>
          <a:xfrm>
            <a:off x="4000107" y="3440782"/>
            <a:ext cx="4917031" cy="3035429"/>
          </a:xfrm>
          <a:prstGeom prst="rect">
            <a:avLst/>
          </a:prstGeom>
        </p:spPr>
      </p:pic>
    </p:spTree>
    <p:extLst>
      <p:ext uri="{BB962C8B-B14F-4D97-AF65-F5344CB8AC3E}">
        <p14:creationId xmlns:p14="http://schemas.microsoft.com/office/powerpoint/2010/main" val="115121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797F18-0524-43B7-933E-04F90F1DAA96}"/>
              </a:ext>
            </a:extLst>
          </p:cNvPr>
          <p:cNvSpPr>
            <a:spLocks noGrp="1"/>
          </p:cNvSpPr>
          <p:nvPr>
            <p:ph type="title"/>
          </p:nvPr>
        </p:nvSpPr>
        <p:spPr>
          <a:xfrm>
            <a:off x="2054602" y="176025"/>
            <a:ext cx="8839200" cy="1219200"/>
          </a:xfrm>
        </p:spPr>
        <p:txBody>
          <a:bodyPr>
            <a:noAutofit/>
          </a:bodyPr>
          <a:lstStyle/>
          <a:p>
            <a:r>
              <a:rPr lang="en-US" sz="4000" dirty="0">
                <a:ea typeface="Cambria"/>
              </a:rPr>
              <a:t>IFES Kyrgyzstan</a:t>
            </a:r>
            <a:endParaRPr lang="en-US" sz="4000" dirty="0"/>
          </a:p>
        </p:txBody>
      </p:sp>
      <p:sp>
        <p:nvSpPr>
          <p:cNvPr id="3" name="Content Placeholder 2">
            <a:extLst>
              <a:ext uri="{FF2B5EF4-FFF2-40B4-BE49-F238E27FC236}">
                <a16:creationId xmlns:a16="http://schemas.microsoft.com/office/drawing/2014/main" id="{D158E6BA-590B-427F-BBC7-59D924026C85}"/>
              </a:ext>
            </a:extLst>
          </p:cNvPr>
          <p:cNvSpPr>
            <a:spLocks noGrp="1"/>
          </p:cNvSpPr>
          <p:nvPr>
            <p:ph idx="1"/>
          </p:nvPr>
        </p:nvSpPr>
        <p:spPr>
          <a:xfrm>
            <a:off x="850605" y="2105247"/>
            <a:ext cx="9718158" cy="3827720"/>
          </a:xfrm>
        </p:spPr>
        <p:txBody>
          <a:bodyPr>
            <a:noAutofit/>
          </a:bodyPr>
          <a:lstStyle/>
          <a:p>
            <a:pPr marL="0" indent="0">
              <a:buNone/>
            </a:pPr>
            <a:r>
              <a:rPr lang="en-US" dirty="0"/>
              <a:t>IFES provided support in three key areas:</a:t>
            </a:r>
          </a:p>
          <a:p>
            <a:pPr marL="514350" indent="-514350">
              <a:buFont typeface="+mj-lt"/>
              <a:buAutoNum type="arabicPeriod"/>
            </a:pPr>
            <a:r>
              <a:rPr lang="en-US" dirty="0"/>
              <a:t>Organization and conduct of elections </a:t>
            </a:r>
          </a:p>
          <a:p>
            <a:pPr marL="514350" indent="-514350">
              <a:buFont typeface="+mj-lt"/>
              <a:buAutoNum type="arabicPeriod"/>
            </a:pPr>
            <a:r>
              <a:rPr lang="en-US" dirty="0"/>
              <a:t>Civic and voter education</a:t>
            </a:r>
          </a:p>
          <a:p>
            <a:pPr marL="457200" indent="-457200">
              <a:buFont typeface="+mj-lt"/>
              <a:buAutoNum type="arabicPeriod"/>
            </a:pPr>
            <a:r>
              <a:rPr lang="en-US" dirty="0"/>
              <a:t>Promoting enfranchisement of youth, persons with disabilities and gender equality</a:t>
            </a:r>
          </a:p>
        </p:txBody>
      </p:sp>
    </p:spTree>
    <p:extLst>
      <p:ext uri="{BB962C8B-B14F-4D97-AF65-F5344CB8AC3E}">
        <p14:creationId xmlns:p14="http://schemas.microsoft.com/office/powerpoint/2010/main" val="4175689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1"/>
          </p:nvPr>
        </p:nvSpPr>
        <p:spPr/>
        <p:txBody>
          <a:bodyPr/>
          <a:lstStyle/>
          <a:p>
            <a:pPr marL="0" indent="0">
              <a:buNone/>
            </a:pPr>
            <a:r>
              <a:rPr lang="en-US" dirty="0">
                <a:latin typeface="+mj-lt"/>
              </a:rPr>
              <a:t>Personal Protective Equipment</a:t>
            </a:r>
            <a:endParaRPr lang="da-DK" dirty="0">
              <a:latin typeface="+mj-lt"/>
            </a:endParaRPr>
          </a:p>
        </p:txBody>
      </p:sp>
      <p:sp>
        <p:nvSpPr>
          <p:cNvPr id="6" name="Title 1">
            <a:extLst>
              <a:ext uri="{FF2B5EF4-FFF2-40B4-BE49-F238E27FC236}">
                <a16:creationId xmlns:a16="http://schemas.microsoft.com/office/drawing/2014/main" id="{40797F18-0524-43B7-933E-04F90F1DAA96}"/>
              </a:ext>
            </a:extLst>
          </p:cNvPr>
          <p:cNvSpPr>
            <a:spLocks noGrp="1"/>
          </p:cNvSpPr>
          <p:nvPr>
            <p:ph type="title"/>
          </p:nvPr>
        </p:nvSpPr>
        <p:spPr/>
        <p:txBody>
          <a:bodyPr>
            <a:noAutofit/>
          </a:bodyPr>
          <a:lstStyle/>
          <a:p>
            <a:r>
              <a:rPr lang="en-US" sz="4000" dirty="0">
                <a:ea typeface="Cambria"/>
              </a:rPr>
              <a:t>IFES Kyrgyzstan</a:t>
            </a:r>
            <a:endParaRPr lang="en-US" sz="4000"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950" y="2273300"/>
            <a:ext cx="2381250" cy="3175000"/>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67475" y="2273300"/>
            <a:ext cx="2381250" cy="3175000"/>
          </a:xfrm>
          <a:prstGeom prst="rect">
            <a:avLst/>
          </a:prstGeom>
        </p:spPr>
      </p:pic>
      <p:pic>
        <p:nvPicPr>
          <p:cNvPr id="9" name="Picture 8"/>
          <p:cNvPicPr>
            <a:picLocks noChangeAspect="1"/>
          </p:cNvPicPr>
          <p:nvPr/>
        </p:nvPicPr>
        <p:blipFill rotWithShape="1">
          <a:blip r:embed="rId5">
            <a:extLst>
              <a:ext uri="{28A0092B-C50C-407E-A947-70E740481C1C}">
                <a14:useLocalDpi xmlns:a14="http://schemas.microsoft.com/office/drawing/2010/main" val="0"/>
              </a:ext>
            </a:extLst>
          </a:blip>
          <a:srcRect t="6140" b="18128"/>
          <a:stretch/>
        </p:blipFill>
        <p:spPr>
          <a:xfrm>
            <a:off x="3356734" y="2273300"/>
            <a:ext cx="2358265" cy="3175000"/>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86901" y="2273300"/>
            <a:ext cx="2381250" cy="3175000"/>
          </a:xfrm>
          <a:prstGeom prst="rect">
            <a:avLst/>
          </a:prstGeom>
        </p:spPr>
      </p:pic>
      <p:sp>
        <p:nvSpPr>
          <p:cNvPr id="3" name="TextBox 2"/>
          <p:cNvSpPr txBox="1"/>
          <p:nvPr/>
        </p:nvSpPr>
        <p:spPr>
          <a:xfrm>
            <a:off x="19425" y="5448300"/>
            <a:ext cx="2610608" cy="923330"/>
          </a:xfrm>
          <a:prstGeom prst="rect">
            <a:avLst/>
          </a:prstGeom>
          <a:noFill/>
        </p:spPr>
        <p:txBody>
          <a:bodyPr wrap="square" rtlCol="0">
            <a:spAutoFit/>
          </a:bodyPr>
          <a:lstStyle/>
          <a:p>
            <a:pPr algn="just"/>
            <a:r>
              <a:rPr lang="en-US" dirty="0">
                <a:latin typeface="+mj-lt"/>
              </a:rPr>
              <a:t>Alcohol injection wipes for disinfection of fingers and scanners</a:t>
            </a:r>
            <a:endParaRPr lang="da-DK" dirty="0"/>
          </a:p>
        </p:txBody>
      </p:sp>
      <p:sp>
        <p:nvSpPr>
          <p:cNvPr id="11" name="TextBox 10"/>
          <p:cNvSpPr txBox="1"/>
          <p:nvPr/>
        </p:nvSpPr>
        <p:spPr>
          <a:xfrm>
            <a:off x="3268209" y="5438784"/>
            <a:ext cx="2610608" cy="646331"/>
          </a:xfrm>
          <a:prstGeom prst="rect">
            <a:avLst/>
          </a:prstGeom>
          <a:noFill/>
        </p:spPr>
        <p:txBody>
          <a:bodyPr wrap="square" rtlCol="0">
            <a:spAutoFit/>
          </a:bodyPr>
          <a:lstStyle/>
          <a:p>
            <a:pPr algn="just"/>
            <a:r>
              <a:rPr lang="en-US" dirty="0">
                <a:latin typeface="+mj-lt"/>
              </a:rPr>
              <a:t>Face masks</a:t>
            </a:r>
          </a:p>
          <a:p>
            <a:endParaRPr lang="da-DK" dirty="0"/>
          </a:p>
        </p:txBody>
      </p:sp>
      <p:sp>
        <p:nvSpPr>
          <p:cNvPr id="12" name="TextBox 11"/>
          <p:cNvSpPr txBox="1"/>
          <p:nvPr/>
        </p:nvSpPr>
        <p:spPr>
          <a:xfrm>
            <a:off x="6435346" y="5473005"/>
            <a:ext cx="2610608" cy="646331"/>
          </a:xfrm>
          <a:prstGeom prst="rect">
            <a:avLst/>
          </a:prstGeom>
          <a:noFill/>
        </p:spPr>
        <p:txBody>
          <a:bodyPr wrap="square" rtlCol="0">
            <a:spAutoFit/>
          </a:bodyPr>
          <a:lstStyle/>
          <a:p>
            <a:pPr algn="just"/>
            <a:r>
              <a:rPr lang="en-US" dirty="0">
                <a:latin typeface="+mj-lt"/>
              </a:rPr>
              <a:t>Hand sanitizers</a:t>
            </a:r>
          </a:p>
          <a:p>
            <a:endParaRPr lang="da-DK" dirty="0"/>
          </a:p>
        </p:txBody>
      </p:sp>
      <p:sp>
        <p:nvSpPr>
          <p:cNvPr id="13" name="TextBox 12"/>
          <p:cNvSpPr txBox="1"/>
          <p:nvPr/>
        </p:nvSpPr>
        <p:spPr>
          <a:xfrm>
            <a:off x="9486900" y="5473004"/>
            <a:ext cx="2610608" cy="646331"/>
          </a:xfrm>
          <a:prstGeom prst="rect">
            <a:avLst/>
          </a:prstGeom>
          <a:noFill/>
        </p:spPr>
        <p:txBody>
          <a:bodyPr wrap="square" rtlCol="0">
            <a:spAutoFit/>
          </a:bodyPr>
          <a:lstStyle/>
          <a:p>
            <a:pPr algn="just"/>
            <a:r>
              <a:rPr lang="en-US" dirty="0">
                <a:latin typeface="+mj-lt"/>
              </a:rPr>
              <a:t>Antibacterial wet wipes</a:t>
            </a:r>
          </a:p>
          <a:p>
            <a:endParaRPr lang="da-DK" dirty="0"/>
          </a:p>
        </p:txBody>
      </p:sp>
    </p:spTree>
    <p:extLst>
      <p:ext uri="{BB962C8B-B14F-4D97-AF65-F5344CB8AC3E}">
        <p14:creationId xmlns:p14="http://schemas.microsoft.com/office/powerpoint/2010/main" val="1306650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BAADAE28-1783-44CD-B2EC-A8D3A6D27630}"/>
              </a:ext>
            </a:extLst>
          </p:cNvPr>
          <p:cNvSpPr>
            <a:spLocks noGrp="1"/>
          </p:cNvSpPr>
          <p:nvPr>
            <p:ph type="title"/>
          </p:nvPr>
        </p:nvSpPr>
        <p:spPr>
          <a:xfrm>
            <a:off x="1828800" y="76200"/>
            <a:ext cx="9144001" cy="1219200"/>
          </a:xfrm>
        </p:spPr>
        <p:txBody>
          <a:bodyPr>
            <a:normAutofit/>
          </a:bodyPr>
          <a:lstStyle/>
          <a:p>
            <a:r>
              <a:rPr lang="da-DK" sz="4000" dirty="0">
                <a:ea typeface="Cambria"/>
              </a:rPr>
              <a:t>IFES Ukraine</a:t>
            </a:r>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421525" y="2689086"/>
            <a:ext cx="4770473" cy="3184467"/>
          </a:xfrm>
          <a:prstGeom prst="rect">
            <a:avLst/>
          </a:prstGeom>
        </p:spPr>
      </p:pic>
      <p:sp>
        <p:nvSpPr>
          <p:cNvPr id="2" name="Rectangle 1"/>
          <p:cNvSpPr/>
          <p:nvPr/>
        </p:nvSpPr>
        <p:spPr>
          <a:xfrm>
            <a:off x="213359" y="1595016"/>
            <a:ext cx="7436767" cy="4493538"/>
          </a:xfrm>
          <a:prstGeom prst="rect">
            <a:avLst/>
          </a:prstGeom>
        </p:spPr>
        <p:txBody>
          <a:bodyPr wrap="square">
            <a:spAutoFit/>
          </a:bodyPr>
          <a:lstStyle/>
          <a:p>
            <a:pPr marL="285750" indent="-285750">
              <a:buFont typeface="Arial" charset="0"/>
              <a:buChar char="•"/>
            </a:pPr>
            <a:r>
              <a:rPr lang="en-US" sz="2600" dirty="0"/>
              <a:t>IFES supported key stakeholders in planning, procedural support, training, education, assessment</a:t>
            </a:r>
          </a:p>
          <a:p>
            <a:pPr marL="285750" lvl="0" indent="-285750">
              <a:buFont typeface="Arial" charset="0"/>
              <a:buChar char="•"/>
            </a:pPr>
            <a:r>
              <a:rPr lang="en-US" sz="2600" dirty="0"/>
              <a:t>Supported CEC to set up inter-ministerial working group to address COVID-19 ahead of local elections</a:t>
            </a:r>
          </a:p>
          <a:p>
            <a:pPr marL="285750" lvl="0" indent="-285750">
              <a:buFont typeface="Arial" charset="0"/>
              <a:buChar char="•"/>
            </a:pPr>
            <a:r>
              <a:rPr lang="en-US" sz="2600" dirty="0"/>
              <a:t>Provided training and informational materials to all TEC/PECs on mitigating risks (manuals, video tutorials, online training, posters at each PEC)</a:t>
            </a:r>
          </a:p>
          <a:p>
            <a:pPr marL="285750" lvl="0" indent="-285750">
              <a:buFont typeface="Arial" charset="0"/>
              <a:buChar char="•"/>
            </a:pPr>
            <a:r>
              <a:rPr lang="en-US" sz="2600" dirty="0"/>
              <a:t>Launched nationwide voter education campaign with CEC focused on safety measures in place to encourage participation as well as voter protection, such as mask wearing</a:t>
            </a:r>
          </a:p>
        </p:txBody>
      </p:sp>
    </p:spTree>
    <p:extLst>
      <p:ext uri="{BB962C8B-B14F-4D97-AF65-F5344CB8AC3E}">
        <p14:creationId xmlns:p14="http://schemas.microsoft.com/office/powerpoint/2010/main" val="3509782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CDD4D71-56DC-4E55-9CA4-C53C2D99E22A}"/>
              </a:ext>
            </a:extLst>
          </p:cNvPr>
          <p:cNvSpPr>
            <a:spLocks noGrp="1"/>
          </p:cNvSpPr>
          <p:nvPr>
            <p:ph type="title"/>
          </p:nvPr>
        </p:nvSpPr>
        <p:spPr>
          <a:xfrm>
            <a:off x="1828800" y="76200"/>
            <a:ext cx="9144001" cy="1219200"/>
          </a:xfrm>
        </p:spPr>
        <p:txBody>
          <a:bodyPr>
            <a:normAutofit/>
          </a:bodyPr>
          <a:lstStyle/>
          <a:p>
            <a:r>
              <a:rPr lang="da-DK" sz="4000" dirty="0">
                <a:ea typeface="Cambria"/>
              </a:rPr>
              <a:t>IFES Ukraine</a:t>
            </a:r>
          </a:p>
        </p:txBody>
      </p:sp>
      <p:sp>
        <p:nvSpPr>
          <p:cNvPr id="3" name="Pladsholder til indhold 2">
            <a:extLst>
              <a:ext uri="{FF2B5EF4-FFF2-40B4-BE49-F238E27FC236}">
                <a16:creationId xmlns:a16="http://schemas.microsoft.com/office/drawing/2014/main" id="{D84DB175-1140-494F-9A9B-64AFBADBE19E}"/>
              </a:ext>
            </a:extLst>
          </p:cNvPr>
          <p:cNvSpPr>
            <a:spLocks noGrp="1"/>
          </p:cNvSpPr>
          <p:nvPr>
            <p:ph idx="1"/>
          </p:nvPr>
        </p:nvSpPr>
        <p:spPr>
          <a:xfrm>
            <a:off x="1594599" y="1536229"/>
            <a:ext cx="9002801" cy="1478800"/>
          </a:xfrm>
        </p:spPr>
        <p:txBody>
          <a:bodyPr>
            <a:normAutofit/>
          </a:bodyPr>
          <a:lstStyle/>
          <a:p>
            <a:pPr lvl="0"/>
            <a:r>
              <a:rPr lang="en-US" sz="2000" dirty="0"/>
              <a:t>Worked with civil society organizations to target groups facing discrimination (people with disabilities, the internally displaced, women, young people, and the Roma community) to provide information on how to vote safely and encourage participation.</a:t>
            </a:r>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94599" y="2870986"/>
            <a:ext cx="3690938" cy="2725477"/>
          </a:xfrm>
          <a:prstGeom prst="rect">
            <a:avLst/>
          </a:prstGeom>
        </p:spPr>
      </p:pic>
      <p:sp>
        <p:nvSpPr>
          <p:cNvPr id="6" name="TextBox 5"/>
          <p:cNvSpPr txBox="1"/>
          <p:nvPr/>
        </p:nvSpPr>
        <p:spPr>
          <a:xfrm>
            <a:off x="7720585" y="4151146"/>
            <a:ext cx="184731" cy="369332"/>
          </a:xfrm>
          <a:prstGeom prst="rect">
            <a:avLst/>
          </a:prstGeom>
          <a:noFill/>
        </p:spPr>
        <p:txBody>
          <a:bodyPr wrap="none" rtlCol="0">
            <a:spAutoFit/>
          </a:bodyPr>
          <a:lstStyle/>
          <a:p>
            <a:endParaRPr lang="en-US" dirty="0"/>
          </a:p>
        </p:txBody>
      </p:sp>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02343" y="2870522"/>
            <a:ext cx="4195057" cy="2726406"/>
          </a:xfrm>
          <a:prstGeom prst="rect">
            <a:avLst/>
          </a:prstGeom>
        </p:spPr>
      </p:pic>
      <p:sp>
        <p:nvSpPr>
          <p:cNvPr id="4" name="TextBox 3">
            <a:extLst>
              <a:ext uri="{FF2B5EF4-FFF2-40B4-BE49-F238E27FC236}">
                <a16:creationId xmlns:a16="http://schemas.microsoft.com/office/drawing/2014/main" id="{1D4E4633-5905-44EB-BFD8-12A6C74CC294}"/>
              </a:ext>
            </a:extLst>
          </p:cNvPr>
          <p:cNvSpPr txBox="1"/>
          <p:nvPr/>
        </p:nvSpPr>
        <p:spPr>
          <a:xfrm>
            <a:off x="1594599" y="5596463"/>
            <a:ext cx="3690938" cy="738664"/>
          </a:xfrm>
          <a:prstGeom prst="rect">
            <a:avLst/>
          </a:prstGeom>
          <a:noFill/>
        </p:spPr>
        <p:txBody>
          <a:bodyPr wrap="square" rtlCol="0">
            <a:spAutoFit/>
          </a:bodyPr>
          <a:lstStyle/>
          <a:p>
            <a:r>
              <a:rPr lang="en-US" sz="1400" dirty="0"/>
              <a:t>Together with IFES, the CEC released a training video for members of local election commissions on voting in times of COVID-19</a:t>
            </a:r>
          </a:p>
        </p:txBody>
      </p:sp>
      <p:sp>
        <p:nvSpPr>
          <p:cNvPr id="9" name="TextBox 8">
            <a:extLst>
              <a:ext uri="{FF2B5EF4-FFF2-40B4-BE49-F238E27FC236}">
                <a16:creationId xmlns:a16="http://schemas.microsoft.com/office/drawing/2014/main" id="{6E7BC044-676E-4588-9C5B-EEC23BB8DD2F}"/>
              </a:ext>
            </a:extLst>
          </p:cNvPr>
          <p:cNvSpPr txBox="1"/>
          <p:nvPr/>
        </p:nvSpPr>
        <p:spPr>
          <a:xfrm>
            <a:off x="6303222" y="5576121"/>
            <a:ext cx="4393300" cy="954107"/>
          </a:xfrm>
          <a:prstGeom prst="rect">
            <a:avLst/>
          </a:prstGeom>
          <a:noFill/>
        </p:spPr>
        <p:txBody>
          <a:bodyPr wrap="square" rtlCol="0">
            <a:spAutoFit/>
          </a:bodyPr>
          <a:lstStyle/>
          <a:p>
            <a:r>
              <a:rPr lang="en-US" sz="1400" dirty="0"/>
              <a:t>Together with IFES, the CEC produced 30,000 posters on safe voting in times of COVID-19 before local elections for each precinct election commission with QRL codes for sign language and audio interpretation.</a:t>
            </a:r>
          </a:p>
        </p:txBody>
      </p:sp>
    </p:spTree>
    <p:extLst>
      <p:ext uri="{BB962C8B-B14F-4D97-AF65-F5344CB8AC3E}">
        <p14:creationId xmlns:p14="http://schemas.microsoft.com/office/powerpoint/2010/main" val="1067682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284130-721E-4D6B-972D-AC3C35C85D6D}"/>
              </a:ext>
            </a:extLst>
          </p:cNvPr>
          <p:cNvSpPr>
            <a:spLocks noGrp="1"/>
          </p:cNvSpPr>
          <p:nvPr>
            <p:ph type="title"/>
          </p:nvPr>
        </p:nvSpPr>
        <p:spPr/>
        <p:txBody>
          <a:bodyPr/>
          <a:lstStyle/>
          <a:p>
            <a:r>
              <a:rPr lang="en-US" sz="4000" dirty="0">
                <a:ea typeface="Cambria"/>
              </a:rPr>
              <a:t>IFES</a:t>
            </a:r>
            <a:r>
              <a:rPr lang="en-US" dirty="0"/>
              <a:t> </a:t>
            </a:r>
            <a:r>
              <a:rPr lang="en-US" sz="4000" dirty="0">
                <a:ea typeface="Cambria"/>
              </a:rPr>
              <a:t>Ukraine</a:t>
            </a:r>
          </a:p>
        </p:txBody>
      </p:sp>
      <p:sp>
        <p:nvSpPr>
          <p:cNvPr id="3" name="Content Placeholder 2">
            <a:extLst>
              <a:ext uri="{FF2B5EF4-FFF2-40B4-BE49-F238E27FC236}">
                <a16:creationId xmlns:a16="http://schemas.microsoft.com/office/drawing/2014/main" id="{1AEA45D0-8711-4AFD-A9B3-D4ED9C9A7E52}"/>
              </a:ext>
            </a:extLst>
          </p:cNvPr>
          <p:cNvSpPr>
            <a:spLocks noGrp="1"/>
          </p:cNvSpPr>
          <p:nvPr>
            <p:ph idx="1"/>
          </p:nvPr>
        </p:nvSpPr>
        <p:spPr>
          <a:xfrm>
            <a:off x="304800" y="1950260"/>
            <a:ext cx="6143134" cy="3696878"/>
          </a:xfrm>
        </p:spPr>
        <p:txBody>
          <a:bodyPr>
            <a:noAutofit/>
          </a:bodyPr>
          <a:lstStyle/>
          <a:p>
            <a:pPr lvl="0">
              <a:buFont typeface="Arial" charset="0"/>
              <a:buChar char="•"/>
            </a:pPr>
            <a:r>
              <a:rPr lang="en-US" sz="2400" dirty="0"/>
              <a:t>Conducted an online pre-election survey, is analyzing the impact of COVID-19 mitigation measures through an assessment and will launch a national online post-election survey. At this time, while cases continue to rise across the country, there has not been evidence of a significant post-election spike in cases</a:t>
            </a:r>
          </a:p>
          <a:p>
            <a:pPr lvl="0">
              <a:spcAft>
                <a:spcPts val="800"/>
              </a:spcAft>
              <a:buFont typeface="Arial" charset="0"/>
              <a:buChar char="•"/>
            </a:pPr>
            <a:r>
              <a:rPr lang="en-US" sz="2400" dirty="0"/>
              <a:t>Worked with journalists and media to discourage the spread of dis/misinformation</a:t>
            </a:r>
          </a:p>
        </p:txBody>
      </p:sp>
      <p:pic>
        <p:nvPicPr>
          <p:cNvPr id="5" name="Picture 4">
            <a:extLst>
              <a:ext uri="{FF2B5EF4-FFF2-40B4-BE49-F238E27FC236}">
                <a16:creationId xmlns:a16="http://schemas.microsoft.com/office/drawing/2014/main" id="{B7632AFF-82E1-4355-99DE-238C2C44D4C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27663" y="1823481"/>
            <a:ext cx="5261137" cy="3950436"/>
          </a:xfrm>
          <a:prstGeom prst="rect">
            <a:avLst/>
          </a:prstGeom>
        </p:spPr>
      </p:pic>
    </p:spTree>
    <p:extLst>
      <p:ext uri="{BB962C8B-B14F-4D97-AF65-F5344CB8AC3E}">
        <p14:creationId xmlns:p14="http://schemas.microsoft.com/office/powerpoint/2010/main" val="4032006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04799" y="1706562"/>
            <a:ext cx="11218985" cy="4541838"/>
          </a:xfrm>
        </p:spPr>
        <p:txBody>
          <a:bodyPr vert="horz" lIns="91440" tIns="45720" rIns="91440" bIns="45720" rtlCol="0" anchor="t">
            <a:normAutofit fontScale="92500" lnSpcReduction="10000"/>
          </a:bodyPr>
          <a:lstStyle/>
          <a:p>
            <a:pPr marL="0" indent="0">
              <a:buNone/>
            </a:pPr>
            <a:r>
              <a:rPr lang="en-US" b="1" dirty="0"/>
              <a:t>Covid-19 Risk Assessment Team</a:t>
            </a:r>
            <a:endParaRPr lang="en-US" dirty="0"/>
          </a:p>
          <a:p>
            <a:r>
              <a:rPr lang="en-US" dirty="0"/>
              <a:t>Team formed to assist CEC / government with preparations, readiness, safeguards, PEC training and improved voting procedures</a:t>
            </a:r>
          </a:p>
          <a:p>
            <a:r>
              <a:rPr lang="en-US" dirty="0"/>
              <a:t>Buttressed by pre- and post-election surveys, as well as focus groups in eight target locations</a:t>
            </a:r>
          </a:p>
          <a:p>
            <a:r>
              <a:rPr lang="en-US" dirty="0"/>
              <a:t>Data gathered aligned with the information collected during in-person and remote meetings with various electoral stakeholders (EMB representatives, CSOs, political parties, government agencies) for more comprehensive overview</a:t>
            </a:r>
          </a:p>
          <a:p>
            <a:r>
              <a:rPr lang="en-US" dirty="0"/>
              <a:t>Number of recommendations taken into account and incorporated in different sections of the CEC regulation on electoral activities and health requirements for Election Day</a:t>
            </a:r>
            <a:endParaRPr lang="en-US" dirty="0">
              <a:cs typeface="Calibri"/>
            </a:endParaRPr>
          </a:p>
        </p:txBody>
      </p:sp>
      <p:sp>
        <p:nvSpPr>
          <p:cNvPr id="2" name="Title 1"/>
          <p:cNvSpPr>
            <a:spLocks noGrp="1"/>
          </p:cNvSpPr>
          <p:nvPr>
            <p:ph type="title"/>
          </p:nvPr>
        </p:nvSpPr>
        <p:spPr/>
        <p:txBody>
          <a:bodyPr>
            <a:normAutofit/>
          </a:bodyPr>
          <a:lstStyle/>
          <a:p>
            <a:r>
              <a:rPr lang="en-US" sz="4000" dirty="0">
                <a:ea typeface="Cambria"/>
              </a:rPr>
              <a:t>IFES Georgia</a:t>
            </a:r>
          </a:p>
        </p:txBody>
      </p:sp>
    </p:spTree>
    <p:extLst>
      <p:ext uri="{BB962C8B-B14F-4D97-AF65-F5344CB8AC3E}">
        <p14:creationId xmlns:p14="http://schemas.microsoft.com/office/powerpoint/2010/main" val="2766482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ea typeface="Cambria"/>
              </a:rPr>
              <a:t>IFES Georgia</a:t>
            </a:r>
          </a:p>
        </p:txBody>
      </p:sp>
      <p:sp>
        <p:nvSpPr>
          <p:cNvPr id="3" name="Content Placeholder 2"/>
          <p:cNvSpPr>
            <a:spLocks noGrp="1"/>
          </p:cNvSpPr>
          <p:nvPr>
            <p:ph idx="1"/>
          </p:nvPr>
        </p:nvSpPr>
        <p:spPr>
          <a:xfrm>
            <a:off x="304800" y="1670400"/>
            <a:ext cx="8540817" cy="2237457"/>
          </a:xfrm>
        </p:spPr>
        <p:txBody>
          <a:bodyPr vert="horz" lIns="91440" tIns="45720" rIns="91440" bIns="45720" rtlCol="0" anchor="t">
            <a:normAutofit fontScale="70000" lnSpcReduction="20000"/>
          </a:bodyPr>
          <a:lstStyle/>
          <a:p>
            <a:pPr marL="0" indent="0">
              <a:buNone/>
            </a:pPr>
            <a:r>
              <a:rPr lang="en-US" b="1" dirty="0"/>
              <a:t>Personal Protection Equipment </a:t>
            </a:r>
            <a:endParaRPr lang="en-US" dirty="0"/>
          </a:p>
          <a:p>
            <a:r>
              <a:rPr lang="en-US" dirty="0"/>
              <a:t>In order to ensure safe election and to adhere to the safety requirements set forth by the CEC, IFES has procured and delivered the Personal Protection Equipment (PPEs) for elections in amount of the 2.5 million face masks, 48,100 face shields and 6,750 liters of sanitizing liquids. Thus, each and every polling station was equipped with all necessary items for COVID-19 Safe Electoral Environment. </a:t>
            </a:r>
          </a:p>
          <a:p>
            <a:pPr marL="0" indent="0">
              <a:buNone/>
            </a:pPr>
            <a:endParaRPr lang="en-US" dirty="0">
              <a:cs typeface="Calibri"/>
            </a:endParaRPr>
          </a:p>
        </p:txBody>
      </p:sp>
      <p:pic>
        <p:nvPicPr>
          <p:cNvPr id="5" name="Picture 4">
            <a:extLst>
              <a:ext uri="{FF2B5EF4-FFF2-40B4-BE49-F238E27FC236}">
                <a16:creationId xmlns:a16="http://schemas.microsoft.com/office/drawing/2014/main" id="{5984A52D-DD37-4570-B13E-ECAED3286AC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84118" y="1447120"/>
            <a:ext cx="3269381" cy="4929613"/>
          </a:xfrm>
          <a:prstGeom prst="rect">
            <a:avLst/>
          </a:prstGeom>
        </p:spPr>
      </p:pic>
      <p:pic>
        <p:nvPicPr>
          <p:cNvPr id="7" name="Picture 6" descr="A picture containing text, indoor, sink, counter&#10;&#10;Description automatically generated">
            <a:extLst>
              <a:ext uri="{FF2B5EF4-FFF2-40B4-BE49-F238E27FC236}">
                <a16:creationId xmlns:a16="http://schemas.microsoft.com/office/drawing/2014/main" id="{F1B56E84-C370-44A8-9C75-684B2DE174E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5432" y="3907857"/>
            <a:ext cx="3861334" cy="2570889"/>
          </a:xfrm>
          <a:prstGeom prst="rect">
            <a:avLst/>
          </a:prstGeom>
        </p:spPr>
      </p:pic>
      <p:pic>
        <p:nvPicPr>
          <p:cNvPr id="9" name="Picture 8" descr="A picture containing text, box&#10;&#10;Description automatically generated">
            <a:extLst>
              <a:ext uri="{FF2B5EF4-FFF2-40B4-BE49-F238E27FC236}">
                <a16:creationId xmlns:a16="http://schemas.microsoft.com/office/drawing/2014/main" id="{62F3136F-90B3-47A8-9A21-09E47F0E6C1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34028" y="3907857"/>
            <a:ext cx="3861335" cy="2570889"/>
          </a:xfrm>
          <a:prstGeom prst="rect">
            <a:avLst/>
          </a:prstGeom>
        </p:spPr>
      </p:pic>
    </p:spTree>
    <p:extLst>
      <p:ext uri="{BB962C8B-B14F-4D97-AF65-F5344CB8AC3E}">
        <p14:creationId xmlns:p14="http://schemas.microsoft.com/office/powerpoint/2010/main" val="448525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797F18-0524-43B7-933E-04F90F1DAA96}"/>
              </a:ext>
            </a:extLst>
          </p:cNvPr>
          <p:cNvSpPr>
            <a:spLocks noGrp="1"/>
          </p:cNvSpPr>
          <p:nvPr>
            <p:ph type="title"/>
          </p:nvPr>
        </p:nvSpPr>
        <p:spPr/>
        <p:txBody>
          <a:bodyPr/>
          <a:lstStyle/>
          <a:p>
            <a:r>
              <a:rPr lang="en-US" sz="3600" dirty="0">
                <a:ea typeface="Cambria"/>
              </a:rPr>
              <a:t>IFES Georgia</a:t>
            </a:r>
          </a:p>
        </p:txBody>
      </p:sp>
      <p:sp>
        <p:nvSpPr>
          <p:cNvPr id="3" name="Content Placeholder 2">
            <a:extLst>
              <a:ext uri="{FF2B5EF4-FFF2-40B4-BE49-F238E27FC236}">
                <a16:creationId xmlns:a16="http://schemas.microsoft.com/office/drawing/2014/main" id="{D158E6BA-590B-427F-BBC7-59D924026C85}"/>
              </a:ext>
            </a:extLst>
          </p:cNvPr>
          <p:cNvSpPr>
            <a:spLocks noGrp="1"/>
          </p:cNvSpPr>
          <p:nvPr>
            <p:ph idx="1"/>
          </p:nvPr>
        </p:nvSpPr>
        <p:spPr>
          <a:xfrm>
            <a:off x="304801" y="1670401"/>
            <a:ext cx="5492048" cy="3556118"/>
          </a:xfrm>
        </p:spPr>
        <p:txBody>
          <a:bodyPr>
            <a:noAutofit/>
          </a:bodyPr>
          <a:lstStyle/>
          <a:p>
            <a:pPr marL="0" indent="0">
              <a:buNone/>
            </a:pPr>
            <a:r>
              <a:rPr lang="en-US" sz="2000" b="1" dirty="0"/>
              <a:t>Voter Education Efforts</a:t>
            </a:r>
          </a:p>
          <a:p>
            <a:r>
              <a:rPr lang="en-US" sz="2000" dirty="0"/>
              <a:t>IFES has engaged with the CEC to create voter education materials such as posters, PSAs, among others (including in ethnic minority languages). These items have covered safety measures of the election in regard to Covid-19 and regulations necessary for voters and poll workers on election day to be aware of:</a:t>
            </a:r>
          </a:p>
          <a:p>
            <a:pPr marL="0" indent="0">
              <a:buNone/>
            </a:pPr>
            <a:r>
              <a:rPr lang="en-US" sz="2000" dirty="0"/>
              <a:t>- Rights of Persons with Disabilities during and beyond COVID-19</a:t>
            </a:r>
          </a:p>
          <a:p>
            <a:pPr marL="0" lvl="0" indent="0">
              <a:buNone/>
            </a:pPr>
            <a:r>
              <a:rPr lang="en-US" sz="2000" dirty="0"/>
              <a:t>- Sanitary and hygienic procedures on E-day</a:t>
            </a:r>
          </a:p>
          <a:p>
            <a:endParaRPr lang="en-US" sz="2000" dirty="0"/>
          </a:p>
        </p:txBody>
      </p:sp>
      <p:sp>
        <p:nvSpPr>
          <p:cNvPr id="4" name="Rectangle 3">
            <a:extLst>
              <a:ext uri="{FF2B5EF4-FFF2-40B4-BE49-F238E27FC236}">
                <a16:creationId xmlns:a16="http://schemas.microsoft.com/office/drawing/2014/main" id="{0D2D7367-12E4-4B1C-9203-24E3C6B5E86F}"/>
              </a:ext>
            </a:extLst>
          </p:cNvPr>
          <p:cNvSpPr/>
          <p:nvPr/>
        </p:nvSpPr>
        <p:spPr>
          <a:xfrm>
            <a:off x="373445" y="5501695"/>
            <a:ext cx="3977173" cy="923330"/>
          </a:xfrm>
          <a:prstGeom prst="rect">
            <a:avLst/>
          </a:prstGeom>
        </p:spPr>
        <p:txBody>
          <a:bodyPr wrap="square">
            <a:spAutoFit/>
          </a:bodyPr>
          <a:lstStyle/>
          <a:p>
            <a:r>
              <a:rPr lang="en-US" dirty="0">
                <a:hlinkClick r:id="rId3">
                  <a:extLst>
                    <a:ext uri="{A12FA001-AC4F-418D-AE19-62706E023703}">
                      <ahyp:hlinkClr xmlns:ahyp="http://schemas.microsoft.com/office/drawing/2018/hyperlinkcolor" val="tx"/>
                    </a:ext>
                  </a:extLst>
                </a:hlinkClick>
              </a:rPr>
              <a:t>Links to PSA:</a:t>
            </a:r>
            <a:r>
              <a:rPr lang="en-US" dirty="0">
                <a:solidFill>
                  <a:srgbClr val="0000FF"/>
                </a:solidFill>
                <a:hlinkClick r:id="rId3">
                  <a:extLst>
                    <a:ext uri="{A12FA001-AC4F-418D-AE19-62706E023703}">
                      <ahyp:hlinkClr xmlns:ahyp="http://schemas.microsoft.com/office/drawing/2018/hyperlinkcolor" val="tx"/>
                    </a:ext>
                  </a:extLst>
                </a:hlinkClick>
              </a:rPr>
              <a:t> https://fb.watch/1G2op8F0Lz/</a:t>
            </a:r>
            <a:endParaRPr lang="en-US" dirty="0">
              <a:solidFill>
                <a:srgbClr val="0000FF"/>
              </a:solidFill>
            </a:endParaRPr>
          </a:p>
          <a:p>
            <a:r>
              <a:rPr lang="en-US" dirty="0">
                <a:hlinkClick r:id="rId4"/>
              </a:rPr>
              <a:t>https://fb.watch/1G35fojOMl/</a:t>
            </a:r>
            <a:r>
              <a:rPr lang="en-US" dirty="0"/>
              <a:t>  </a:t>
            </a:r>
          </a:p>
        </p:txBody>
      </p:sp>
      <p:pic>
        <p:nvPicPr>
          <p:cNvPr id="6" name="Picture 5" descr="Text, letter&#10;&#10;Description automatically generated">
            <a:extLst>
              <a:ext uri="{FF2B5EF4-FFF2-40B4-BE49-F238E27FC236}">
                <a16:creationId xmlns:a16="http://schemas.microsoft.com/office/drawing/2014/main" id="{9F04D471-102B-4D32-BE8E-011523A9D08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23148" y="1472664"/>
            <a:ext cx="3306152" cy="4675361"/>
          </a:xfrm>
          <a:prstGeom prst="rect">
            <a:avLst/>
          </a:prstGeom>
        </p:spPr>
      </p:pic>
      <p:pic>
        <p:nvPicPr>
          <p:cNvPr id="8" name="Picture 7" descr="Text&#10;&#10;Description automatically generated">
            <a:extLst>
              <a:ext uri="{FF2B5EF4-FFF2-40B4-BE49-F238E27FC236}">
                <a16:creationId xmlns:a16="http://schemas.microsoft.com/office/drawing/2014/main" id="{380518FC-B7B3-47CB-B306-FD08003A620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885866" y="1472665"/>
            <a:ext cx="3306134" cy="4675361"/>
          </a:xfrm>
          <a:prstGeom prst="rect">
            <a:avLst/>
          </a:prstGeom>
        </p:spPr>
      </p:pic>
    </p:spTree>
    <p:extLst>
      <p:ext uri="{BB962C8B-B14F-4D97-AF65-F5344CB8AC3E}">
        <p14:creationId xmlns:p14="http://schemas.microsoft.com/office/powerpoint/2010/main" val="3508469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D02960-97C5-419E-A1A6-CA5B5C2433C3}"/>
              </a:ext>
            </a:extLst>
          </p:cNvPr>
          <p:cNvSpPr>
            <a:spLocks noGrp="1"/>
          </p:cNvSpPr>
          <p:nvPr>
            <p:ph type="title"/>
          </p:nvPr>
        </p:nvSpPr>
        <p:spPr/>
        <p:txBody>
          <a:bodyPr>
            <a:normAutofit/>
          </a:bodyPr>
          <a:lstStyle/>
          <a:p>
            <a:r>
              <a:rPr lang="en-US" sz="4400" dirty="0"/>
              <a:t>Background</a:t>
            </a:r>
          </a:p>
        </p:txBody>
      </p:sp>
      <p:sp>
        <p:nvSpPr>
          <p:cNvPr id="3" name="Content Placeholder 2">
            <a:extLst>
              <a:ext uri="{FF2B5EF4-FFF2-40B4-BE49-F238E27FC236}">
                <a16:creationId xmlns:a16="http://schemas.microsoft.com/office/drawing/2014/main" id="{FEA3D6F5-7728-48F3-8389-FC9704EA443A}"/>
              </a:ext>
            </a:extLst>
          </p:cNvPr>
          <p:cNvSpPr>
            <a:spLocks noGrp="1"/>
          </p:cNvSpPr>
          <p:nvPr>
            <p:ph idx="1"/>
          </p:nvPr>
        </p:nvSpPr>
        <p:spPr>
          <a:xfrm>
            <a:off x="327518" y="1937337"/>
            <a:ext cx="11684000" cy="4578000"/>
          </a:xfrm>
        </p:spPr>
        <p:txBody>
          <a:bodyPr>
            <a:normAutofit/>
          </a:bodyPr>
          <a:lstStyle/>
          <a:p>
            <a:r>
              <a:rPr lang="en-US" dirty="0"/>
              <a:t>COVID-19 pandemic necessitated </a:t>
            </a:r>
            <a:r>
              <a:rPr lang="en-US" i="1" dirty="0"/>
              <a:t>rapid response </a:t>
            </a:r>
            <a:r>
              <a:rPr lang="en-US" dirty="0"/>
              <a:t>in many elections</a:t>
            </a:r>
          </a:p>
          <a:p>
            <a:r>
              <a:rPr lang="en-US" dirty="0"/>
              <a:t>The swiftness of spread in Feb/March 2020 meant that many countries in region postponed initially scheduled elections</a:t>
            </a:r>
          </a:p>
          <a:p>
            <a:r>
              <a:rPr lang="en-US" dirty="0"/>
              <a:t>This presented certain legal difficulties – mostly dealt with by various ‘states of emergency’ (echoing Oliver, context important)</a:t>
            </a:r>
          </a:p>
          <a:p>
            <a:r>
              <a:rPr lang="en-US" dirty="0"/>
              <a:t>But also specificities, such as N. Macedonia where parliament had been disbanded and political agreement needed to be reached</a:t>
            </a:r>
          </a:p>
        </p:txBody>
      </p:sp>
    </p:spTree>
    <p:extLst>
      <p:ext uri="{BB962C8B-B14F-4D97-AF65-F5344CB8AC3E}">
        <p14:creationId xmlns:p14="http://schemas.microsoft.com/office/powerpoint/2010/main" val="3851461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66979C-B740-4954-89ED-741CA2FB4182}"/>
              </a:ext>
            </a:extLst>
          </p:cNvPr>
          <p:cNvSpPr>
            <a:spLocks noGrp="1"/>
          </p:cNvSpPr>
          <p:nvPr>
            <p:ph type="title"/>
          </p:nvPr>
        </p:nvSpPr>
        <p:spPr/>
        <p:txBody>
          <a:bodyPr>
            <a:normAutofit/>
          </a:bodyPr>
          <a:lstStyle/>
          <a:p>
            <a:r>
              <a:rPr lang="en-US" sz="3800" dirty="0"/>
              <a:t>Key Lessons Learned</a:t>
            </a:r>
          </a:p>
        </p:txBody>
      </p:sp>
      <p:sp>
        <p:nvSpPr>
          <p:cNvPr id="3" name="Content Placeholder 2">
            <a:extLst>
              <a:ext uri="{FF2B5EF4-FFF2-40B4-BE49-F238E27FC236}">
                <a16:creationId xmlns:a16="http://schemas.microsoft.com/office/drawing/2014/main" id="{7DED6437-160A-4C26-8CB2-631DDC72F1F1}"/>
              </a:ext>
            </a:extLst>
          </p:cNvPr>
          <p:cNvSpPr>
            <a:spLocks noGrp="1"/>
          </p:cNvSpPr>
          <p:nvPr>
            <p:ph idx="1"/>
          </p:nvPr>
        </p:nvSpPr>
        <p:spPr>
          <a:xfrm>
            <a:off x="304800" y="1670400"/>
            <a:ext cx="11684000" cy="5187600"/>
          </a:xfrm>
        </p:spPr>
        <p:txBody>
          <a:bodyPr>
            <a:normAutofit fontScale="85000" lnSpcReduction="10000"/>
          </a:bodyPr>
          <a:lstStyle/>
          <a:p>
            <a:pPr marL="0" indent="0">
              <a:buNone/>
            </a:pPr>
            <a:r>
              <a:rPr lang="en-US" dirty="0"/>
              <a:t>Above cases gives rise to a number of important conclusions for countries seeking to hold elections during the COVID-19 pandemic:</a:t>
            </a:r>
          </a:p>
          <a:p>
            <a:r>
              <a:rPr lang="en-US" dirty="0"/>
              <a:t>In each case, targeted assistance was predicated on a deep risk analysis</a:t>
            </a:r>
          </a:p>
          <a:p>
            <a:r>
              <a:rPr lang="en-US" dirty="0"/>
              <a:t>This ensures that assistance gets to the heart of a countries contextualized problems and that the targeted interventions are more impactful</a:t>
            </a:r>
          </a:p>
          <a:p>
            <a:r>
              <a:rPr lang="en-US" dirty="0"/>
              <a:t>Political dialogue is key to addressing many of the crucial issues that emerge and such dialogue should happen as soon as possible in an inclusive format</a:t>
            </a:r>
          </a:p>
          <a:p>
            <a:r>
              <a:rPr lang="en-US" dirty="0"/>
              <a:t>Longer time periods need to be built-in to such assistance to ensure proper risk-based analysis planning, rather than an</a:t>
            </a:r>
            <a:r>
              <a:rPr lang="en-US" i="1" dirty="0"/>
              <a:t> ad hoc</a:t>
            </a:r>
            <a:r>
              <a:rPr lang="en-US" dirty="0"/>
              <a:t> approach and to have human resources and capacity in place</a:t>
            </a:r>
          </a:p>
          <a:p>
            <a:r>
              <a:rPr lang="en-US" dirty="0"/>
              <a:t>Long-term partnerships crucial to move quickly with interlocutors based on trust</a:t>
            </a:r>
          </a:p>
        </p:txBody>
      </p:sp>
    </p:spTree>
    <p:extLst>
      <p:ext uri="{BB962C8B-B14F-4D97-AF65-F5344CB8AC3E}">
        <p14:creationId xmlns:p14="http://schemas.microsoft.com/office/powerpoint/2010/main" val="52535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08AFFF-58D2-40E8-89C9-9DBD3D74D232}"/>
              </a:ext>
            </a:extLst>
          </p:cNvPr>
          <p:cNvSpPr>
            <a:spLocks noGrp="1"/>
          </p:cNvSpPr>
          <p:nvPr>
            <p:ph type="title"/>
          </p:nvPr>
        </p:nvSpPr>
        <p:spPr/>
        <p:txBody>
          <a:bodyPr>
            <a:normAutofit/>
          </a:bodyPr>
          <a:lstStyle/>
          <a:p>
            <a:r>
              <a:rPr lang="en-US" sz="3600" dirty="0">
                <a:ea typeface="Cambria"/>
              </a:rPr>
              <a:t>Questions</a:t>
            </a:r>
          </a:p>
        </p:txBody>
      </p:sp>
      <p:sp>
        <p:nvSpPr>
          <p:cNvPr id="3" name="TextBox 2">
            <a:extLst>
              <a:ext uri="{FF2B5EF4-FFF2-40B4-BE49-F238E27FC236}">
                <a16:creationId xmlns:a16="http://schemas.microsoft.com/office/drawing/2014/main" id="{5E5685C3-3DD3-4A2B-BDB6-D7BC24895913}"/>
              </a:ext>
            </a:extLst>
          </p:cNvPr>
          <p:cNvSpPr txBox="1"/>
          <p:nvPr/>
        </p:nvSpPr>
        <p:spPr>
          <a:xfrm>
            <a:off x="1318437" y="2812312"/>
            <a:ext cx="9441712" cy="2400657"/>
          </a:xfrm>
          <a:prstGeom prst="rect">
            <a:avLst/>
          </a:prstGeom>
          <a:noFill/>
        </p:spPr>
        <p:txBody>
          <a:bodyPr wrap="square" rtlCol="0">
            <a:spAutoFit/>
          </a:bodyPr>
          <a:lstStyle/>
          <a:p>
            <a:pPr algn="ctr"/>
            <a:r>
              <a:rPr lang="en-US" sz="3000" u="sng" dirty="0">
                <a:latin typeface="Cambria" panose="02040503050406030204" pitchFamily="18" charset="0"/>
                <a:ea typeface="Cambria" panose="02040503050406030204" pitchFamily="18" charset="0"/>
              </a:rPr>
              <a:t>Dr. Beata Martin-Rozumiłowicz </a:t>
            </a:r>
          </a:p>
          <a:p>
            <a:pPr algn="ctr"/>
            <a:r>
              <a:rPr lang="en-US" sz="3000" u="sng" dirty="0">
                <a:latin typeface="Cambria" panose="02040503050406030204" pitchFamily="18" charset="0"/>
                <a:ea typeface="Cambria" panose="02040503050406030204" pitchFamily="18" charset="0"/>
              </a:rPr>
              <a:t>Director for Europe and Eurasia, IFES</a:t>
            </a:r>
            <a:br>
              <a:rPr lang="en-US" sz="3000" u="sng" dirty="0">
                <a:latin typeface="Cambria" panose="02040503050406030204" pitchFamily="18" charset="0"/>
                <a:ea typeface="Cambria" panose="02040503050406030204" pitchFamily="18" charset="0"/>
              </a:rPr>
            </a:br>
            <a:endParaRPr lang="en-US" sz="3000" dirty="0">
              <a:latin typeface="Cambria" panose="02040503050406030204" pitchFamily="18" charset="0"/>
              <a:ea typeface="Cambria" panose="02040503050406030204" pitchFamily="18" charset="0"/>
            </a:endParaRPr>
          </a:p>
          <a:p>
            <a:pPr algn="ctr"/>
            <a:r>
              <a:rPr lang="en-US" sz="3000" dirty="0">
                <a:latin typeface="Cambria" panose="02040503050406030204" pitchFamily="18" charset="0"/>
                <a:ea typeface="Cambria" panose="02040503050406030204" pitchFamily="18" charset="0"/>
              </a:rPr>
              <a:t>2011 Crystal Drive, Arlington, VA 22202</a:t>
            </a:r>
          </a:p>
          <a:p>
            <a:pPr algn="ctr"/>
            <a:r>
              <a:rPr lang="en-US" sz="3000" u="sng" dirty="0">
                <a:latin typeface="Cambria" panose="02040503050406030204" pitchFamily="18" charset="0"/>
                <a:ea typeface="Cambria" panose="02040503050406030204" pitchFamily="18" charset="0"/>
                <a:hlinkClick r:id="rId2"/>
              </a:rPr>
              <a:t>bmartinrozumilowicz@ifes.org</a:t>
            </a:r>
            <a:r>
              <a:rPr lang="en-US" sz="3000" dirty="0">
                <a:latin typeface="Cambria" panose="02040503050406030204" pitchFamily="18" charset="0"/>
                <a:ea typeface="Cambria" panose="02040503050406030204" pitchFamily="18" charset="0"/>
              </a:rPr>
              <a:t> | </a:t>
            </a:r>
            <a:r>
              <a:rPr lang="en-US" sz="3000" u="sng" dirty="0">
                <a:latin typeface="Cambria" panose="02040503050406030204" pitchFamily="18" charset="0"/>
                <a:ea typeface="Cambria" panose="02040503050406030204" pitchFamily="18" charset="0"/>
                <a:hlinkClick r:id="rId3"/>
              </a:rPr>
              <a:t>www.IFES.org</a:t>
            </a:r>
            <a:endParaRPr lang="en-US" sz="30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259519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D02960-97C5-419E-A1A6-CA5B5C2433C3}"/>
              </a:ext>
            </a:extLst>
          </p:cNvPr>
          <p:cNvSpPr>
            <a:spLocks noGrp="1"/>
          </p:cNvSpPr>
          <p:nvPr>
            <p:ph type="title"/>
          </p:nvPr>
        </p:nvSpPr>
        <p:spPr/>
        <p:txBody>
          <a:bodyPr/>
          <a:lstStyle/>
          <a:p>
            <a:r>
              <a:rPr lang="en-US" sz="4400" dirty="0"/>
              <a:t>Background</a:t>
            </a:r>
          </a:p>
        </p:txBody>
      </p:sp>
      <p:sp>
        <p:nvSpPr>
          <p:cNvPr id="3" name="Content Placeholder 2">
            <a:extLst>
              <a:ext uri="{FF2B5EF4-FFF2-40B4-BE49-F238E27FC236}">
                <a16:creationId xmlns:a16="http://schemas.microsoft.com/office/drawing/2014/main" id="{FEA3D6F5-7728-48F3-8389-FC9704EA443A}"/>
              </a:ext>
            </a:extLst>
          </p:cNvPr>
          <p:cNvSpPr>
            <a:spLocks noGrp="1"/>
          </p:cNvSpPr>
          <p:nvPr>
            <p:ph idx="1"/>
          </p:nvPr>
        </p:nvSpPr>
        <p:spPr>
          <a:xfrm>
            <a:off x="304800" y="1823120"/>
            <a:ext cx="11684000" cy="4611756"/>
          </a:xfrm>
        </p:spPr>
        <p:txBody>
          <a:bodyPr>
            <a:normAutofit lnSpcReduction="10000"/>
          </a:bodyPr>
          <a:lstStyle/>
          <a:p>
            <a:r>
              <a:rPr lang="en-US" dirty="0"/>
              <a:t>IFES was asked by a number of state authorities to help assist them in their COVID-19 responses in planning for postponed elections</a:t>
            </a:r>
          </a:p>
          <a:p>
            <a:r>
              <a:rPr lang="en-US" dirty="0"/>
              <a:t>Will present overview of assistance in chronological order:</a:t>
            </a:r>
          </a:p>
          <a:p>
            <a:pPr lvl="1"/>
            <a:r>
              <a:rPr lang="en-US" dirty="0"/>
              <a:t>21 June: Serbia (parliamentary)</a:t>
            </a:r>
          </a:p>
          <a:p>
            <a:pPr lvl="1"/>
            <a:r>
              <a:rPr lang="en-US" dirty="0"/>
              <a:t>15 July: N. Macedonia (parliamentary)</a:t>
            </a:r>
          </a:p>
          <a:p>
            <a:pPr lvl="1"/>
            <a:r>
              <a:rPr lang="en-US" dirty="0"/>
              <a:t>4 Oct: Kyrgyzstan (parliamentary)</a:t>
            </a:r>
          </a:p>
          <a:p>
            <a:pPr lvl="1"/>
            <a:r>
              <a:rPr lang="en-US" dirty="0"/>
              <a:t>25 Oct: Ukraine (locals)</a:t>
            </a:r>
          </a:p>
          <a:p>
            <a:pPr lvl="1"/>
            <a:r>
              <a:rPr lang="en-US" dirty="0"/>
              <a:t>31 Oct: Georgia (parliamentary)</a:t>
            </a:r>
          </a:p>
          <a:p>
            <a:r>
              <a:rPr lang="en-US" dirty="0"/>
              <a:t>Also draw some lessons learned for future elections</a:t>
            </a:r>
          </a:p>
        </p:txBody>
      </p:sp>
    </p:spTree>
    <p:extLst>
      <p:ext uri="{BB962C8B-B14F-4D97-AF65-F5344CB8AC3E}">
        <p14:creationId xmlns:p14="http://schemas.microsoft.com/office/powerpoint/2010/main" val="1492905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7AF4618-AE54-4C96-A473-2E6E3F4565FE}"/>
              </a:ext>
            </a:extLst>
          </p:cNvPr>
          <p:cNvSpPr>
            <a:spLocks noGrp="1"/>
          </p:cNvSpPr>
          <p:nvPr>
            <p:ph idx="1"/>
          </p:nvPr>
        </p:nvSpPr>
        <p:spPr>
          <a:xfrm>
            <a:off x="304800" y="1425556"/>
            <a:ext cx="11684000" cy="5548876"/>
          </a:xfrm>
        </p:spPr>
        <p:txBody>
          <a:bodyPr vert="horz" lIns="91440" tIns="45720" rIns="91440" bIns="45720" rtlCol="0" anchor="t">
            <a:normAutofit/>
          </a:bodyPr>
          <a:lstStyle/>
          <a:p>
            <a:r>
              <a:rPr lang="en-US" dirty="0"/>
              <a:t>First </a:t>
            </a:r>
            <a:r>
              <a:rPr lang="en-US" b="1" dirty="0"/>
              <a:t>national</a:t>
            </a:r>
            <a:r>
              <a:rPr lang="en-US" dirty="0"/>
              <a:t> election in the European space after pandemic</a:t>
            </a:r>
          </a:p>
          <a:p>
            <a:r>
              <a:rPr lang="en-US" dirty="0"/>
              <a:t>Based on IFES’ </a:t>
            </a:r>
            <a:r>
              <a:rPr lang="en-US" i="1" dirty="0"/>
              <a:t>Safeguarding Health and Election</a:t>
            </a:r>
            <a:r>
              <a:rPr lang="en-US" dirty="0"/>
              <a:t>s white paper, IFES produced a comprehensive document with contextualized recommendations for EMB to consider in preparation of elections</a:t>
            </a:r>
          </a:p>
          <a:p>
            <a:r>
              <a:rPr lang="en-US" dirty="0"/>
              <a:t>A risk assessment exercise identified potential vulnerabilities and brainstormed feasible solutions, including:</a:t>
            </a:r>
            <a:endParaRPr lang="en-US" dirty="0">
              <a:cs typeface="Calibri"/>
            </a:endParaRPr>
          </a:p>
          <a:p>
            <a:pPr lvl="1"/>
            <a:r>
              <a:rPr lang="en-US" sz="2400" dirty="0"/>
              <a:t>Voter education and information</a:t>
            </a:r>
            <a:endParaRPr lang="en-US" sz="2400" dirty="0">
              <a:cs typeface="Calibri"/>
            </a:endParaRPr>
          </a:p>
          <a:p>
            <a:pPr lvl="1"/>
            <a:r>
              <a:rPr lang="en-US" sz="2400" dirty="0"/>
              <a:t>Protective health supplies</a:t>
            </a:r>
            <a:endParaRPr lang="en-US" sz="2400" dirty="0">
              <a:cs typeface="Calibri"/>
            </a:endParaRPr>
          </a:p>
          <a:p>
            <a:pPr lvl="1"/>
            <a:r>
              <a:rPr lang="en-US" sz="2400" dirty="0"/>
              <a:t>Poll worker training and instructions, including mobile teams </a:t>
            </a:r>
            <a:endParaRPr lang="en-US" sz="2400" dirty="0">
              <a:cs typeface="Calibri"/>
            </a:endParaRPr>
          </a:p>
          <a:p>
            <a:pPr lvl="1"/>
            <a:r>
              <a:rPr lang="en-US" sz="2400" dirty="0"/>
              <a:t>Polling station procedures and vote count and tabulation processes</a:t>
            </a:r>
          </a:p>
        </p:txBody>
      </p:sp>
      <p:sp>
        <p:nvSpPr>
          <p:cNvPr id="3" name="Title 2">
            <a:extLst>
              <a:ext uri="{FF2B5EF4-FFF2-40B4-BE49-F238E27FC236}">
                <a16:creationId xmlns:a16="http://schemas.microsoft.com/office/drawing/2014/main" id="{C8EC3166-37D0-42BC-AD38-8EE107F50C29}"/>
              </a:ext>
            </a:extLst>
          </p:cNvPr>
          <p:cNvSpPr>
            <a:spLocks noGrp="1"/>
          </p:cNvSpPr>
          <p:nvPr>
            <p:ph type="title"/>
          </p:nvPr>
        </p:nvSpPr>
        <p:spPr>
          <a:xfrm>
            <a:off x="2743200" y="133350"/>
            <a:ext cx="6705599" cy="952500"/>
          </a:xfrm>
        </p:spPr>
        <p:txBody>
          <a:bodyPr>
            <a:normAutofit/>
          </a:bodyPr>
          <a:lstStyle/>
          <a:p>
            <a:r>
              <a:rPr lang="en-US" sz="4400" dirty="0"/>
              <a:t>IFES</a:t>
            </a:r>
            <a:r>
              <a:rPr lang="en-US" dirty="0"/>
              <a:t> </a:t>
            </a:r>
            <a:r>
              <a:rPr lang="en-US" sz="4400" dirty="0"/>
              <a:t>Serbia</a:t>
            </a:r>
          </a:p>
        </p:txBody>
      </p:sp>
    </p:spTree>
    <p:extLst>
      <p:ext uri="{BB962C8B-B14F-4D97-AF65-F5344CB8AC3E}">
        <p14:creationId xmlns:p14="http://schemas.microsoft.com/office/powerpoint/2010/main" val="3534814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2ACA365-F797-4684-AF5D-8237F46CC4A5}"/>
              </a:ext>
            </a:extLst>
          </p:cNvPr>
          <p:cNvSpPr>
            <a:spLocks noGrp="1"/>
          </p:cNvSpPr>
          <p:nvPr>
            <p:ph sz="half" idx="2"/>
          </p:nvPr>
        </p:nvSpPr>
        <p:spPr>
          <a:xfrm>
            <a:off x="205314" y="1621465"/>
            <a:ext cx="5585885" cy="4708995"/>
          </a:xfrm>
        </p:spPr>
        <p:txBody>
          <a:bodyPr vert="horz" lIns="91440" tIns="45720" rIns="91440" bIns="45720" rtlCol="0" anchor="t">
            <a:noAutofit/>
          </a:bodyPr>
          <a:lstStyle/>
          <a:p>
            <a:r>
              <a:rPr lang="en-US" sz="2800" b="1" dirty="0"/>
              <a:t>TV and Radio PSAs</a:t>
            </a:r>
            <a:r>
              <a:rPr lang="en-US" sz="2800" dirty="0"/>
              <a:t> to highlight protective e-day measures</a:t>
            </a:r>
            <a:endParaRPr lang="en-US" sz="2800" dirty="0">
              <a:cs typeface="Calibri"/>
            </a:endParaRPr>
          </a:p>
          <a:p>
            <a:r>
              <a:rPr lang="en-US" sz="2800" dirty="0"/>
              <a:t>TV PSA aired frequently in days prior to the elections</a:t>
            </a:r>
            <a:endParaRPr lang="en-US" sz="2800" dirty="0">
              <a:cs typeface="Calibri"/>
            </a:endParaRPr>
          </a:p>
          <a:p>
            <a:r>
              <a:rPr lang="en-US" sz="2800" dirty="0"/>
              <a:t>Radio PSA was aired on a network of </a:t>
            </a:r>
            <a:r>
              <a:rPr lang="en-US" sz="2800" b="1" dirty="0"/>
              <a:t>160 </a:t>
            </a:r>
            <a:r>
              <a:rPr lang="en-US" sz="2800" dirty="0"/>
              <a:t>radio stations nationwide</a:t>
            </a:r>
            <a:endParaRPr lang="en-US" sz="2800" dirty="0">
              <a:cs typeface="Calibri"/>
            </a:endParaRPr>
          </a:p>
          <a:p>
            <a:r>
              <a:rPr lang="en-US" sz="2800" dirty="0"/>
              <a:t>Instructional video and poster image were also promoted on EMBs Instagram account and reached </a:t>
            </a:r>
            <a:r>
              <a:rPr lang="en-US" sz="2800" b="1" dirty="0"/>
              <a:t>800,000 Instagram users</a:t>
            </a:r>
            <a:endParaRPr lang="en-US" sz="2800" dirty="0">
              <a:cs typeface="Calibri"/>
            </a:endParaRPr>
          </a:p>
        </p:txBody>
      </p:sp>
      <p:sp>
        <p:nvSpPr>
          <p:cNvPr id="3" name="Title 2">
            <a:extLst>
              <a:ext uri="{FF2B5EF4-FFF2-40B4-BE49-F238E27FC236}">
                <a16:creationId xmlns:a16="http://schemas.microsoft.com/office/drawing/2014/main" id="{78616B67-28AC-41AF-A654-F184A5BB69EC}"/>
              </a:ext>
            </a:extLst>
          </p:cNvPr>
          <p:cNvSpPr>
            <a:spLocks noGrp="1"/>
          </p:cNvSpPr>
          <p:nvPr>
            <p:ph type="title"/>
          </p:nvPr>
        </p:nvSpPr>
        <p:spPr>
          <a:xfrm>
            <a:off x="1961707" y="239232"/>
            <a:ext cx="9585251" cy="789467"/>
          </a:xfrm>
        </p:spPr>
        <p:txBody>
          <a:bodyPr>
            <a:noAutofit/>
          </a:bodyPr>
          <a:lstStyle/>
          <a:p>
            <a:r>
              <a:rPr lang="en-US" sz="4400" dirty="0"/>
              <a:t>Voter Information / Outreach</a:t>
            </a:r>
          </a:p>
        </p:txBody>
      </p:sp>
      <p:pic>
        <p:nvPicPr>
          <p:cNvPr id="4" name="Online Media 3" title="￐ﾟ￑ﾀ￐ﾵ￐﾿￐ﾾ￑ﾀ￑ﾃ￐ﾺ￐ﾵ ￐ﾠ￐ﾵ￐﾿￑ﾃ￐ﾱ￐ﾻ￐ﾸ￑ﾇ￐ﾺ￐ﾵ ￐ﾸ￐ﾷ￐ﾱ￐ﾾ￑ﾀ￐ﾽ￐ﾵ ￐ﾺ￐ﾾ￐ﾼ￐ﾸ￑ﾁ￐ﾸ￑ﾘ￐ﾵ">
            <a:hlinkClick r:id="" action="ppaction://media"/>
            <a:extLst>
              <a:ext uri="{FF2B5EF4-FFF2-40B4-BE49-F238E27FC236}">
                <a16:creationId xmlns:a16="http://schemas.microsoft.com/office/drawing/2014/main" id="{11267681-A2C0-4CEA-AE75-A2BB66574F6C}"/>
              </a:ext>
            </a:extLst>
          </p:cNvPr>
          <p:cNvPicPr>
            <a:picLocks noRot="1" noChangeAspect="1"/>
          </p:cNvPicPr>
          <p:nvPr>
            <a:videoFile r:link="rId1"/>
          </p:nvPr>
        </p:nvPicPr>
        <p:blipFill>
          <a:blip r:embed="rId3"/>
          <a:stretch>
            <a:fillRect/>
          </a:stretch>
        </p:blipFill>
        <p:spPr>
          <a:xfrm>
            <a:off x="5890686" y="1868589"/>
            <a:ext cx="6096000" cy="3429000"/>
          </a:xfrm>
          <a:prstGeom prst="rect">
            <a:avLst/>
          </a:prstGeom>
        </p:spPr>
      </p:pic>
    </p:spTree>
    <p:extLst>
      <p:ext uri="{BB962C8B-B14F-4D97-AF65-F5344CB8AC3E}">
        <p14:creationId xmlns:p14="http://schemas.microsoft.com/office/powerpoint/2010/main" val="731950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5F1B0F9-EEC4-4709-862C-93044889CE28}"/>
              </a:ext>
            </a:extLst>
          </p:cNvPr>
          <p:cNvSpPr>
            <a:spLocks noGrp="1"/>
          </p:cNvSpPr>
          <p:nvPr>
            <p:ph idx="1"/>
          </p:nvPr>
        </p:nvSpPr>
        <p:spPr>
          <a:xfrm>
            <a:off x="293426" y="1384110"/>
            <a:ext cx="11684000" cy="890516"/>
          </a:xfrm>
        </p:spPr>
        <p:txBody>
          <a:bodyPr vert="horz" lIns="91440" tIns="45720" rIns="91440" bIns="45720" rtlCol="0" anchor="t">
            <a:normAutofit fontScale="85000" lnSpcReduction="20000"/>
          </a:bodyPr>
          <a:lstStyle/>
          <a:p>
            <a:pPr marL="0" indent="0" algn="ctr">
              <a:buNone/>
            </a:pPr>
            <a:r>
              <a:rPr lang="en-US" dirty="0"/>
              <a:t>Posters developed and disseminated </a:t>
            </a:r>
          </a:p>
          <a:p>
            <a:pPr marL="0" indent="0" algn="ctr">
              <a:buNone/>
            </a:pPr>
            <a:r>
              <a:rPr lang="en-US" dirty="0"/>
              <a:t>at </a:t>
            </a:r>
            <a:r>
              <a:rPr lang="en-US" b="1" dirty="0"/>
              <a:t>all</a:t>
            </a:r>
            <a:r>
              <a:rPr lang="en-US" dirty="0"/>
              <a:t> </a:t>
            </a:r>
            <a:r>
              <a:rPr lang="en-US" b="1" dirty="0"/>
              <a:t>polling stations </a:t>
            </a:r>
            <a:r>
              <a:rPr lang="en-US" dirty="0"/>
              <a:t>in the country</a:t>
            </a:r>
            <a:endParaRPr lang="en-US" dirty="0">
              <a:cs typeface="Calibri"/>
            </a:endParaRPr>
          </a:p>
          <a:p>
            <a:pPr marL="457200" lvl="1" indent="0">
              <a:buNone/>
            </a:pPr>
            <a:endParaRPr lang="en-US" dirty="0"/>
          </a:p>
        </p:txBody>
      </p:sp>
      <p:pic>
        <p:nvPicPr>
          <p:cNvPr id="4" name="Picture 3">
            <a:extLst>
              <a:ext uri="{FF2B5EF4-FFF2-40B4-BE49-F238E27FC236}">
                <a16:creationId xmlns:a16="http://schemas.microsoft.com/office/drawing/2014/main" id="{952DA3BE-372A-4D00-8692-26F68E95C014}"/>
              </a:ext>
            </a:extLst>
          </p:cNvPr>
          <p:cNvPicPr>
            <a:picLocks noChangeAspect="1"/>
          </p:cNvPicPr>
          <p:nvPr/>
        </p:nvPicPr>
        <p:blipFill>
          <a:blip r:embed="rId3"/>
          <a:stretch>
            <a:fillRect/>
          </a:stretch>
        </p:blipFill>
        <p:spPr>
          <a:xfrm>
            <a:off x="299588" y="1840893"/>
            <a:ext cx="2883281" cy="4077706"/>
          </a:xfrm>
          <a:prstGeom prst="rect">
            <a:avLst/>
          </a:prstGeom>
        </p:spPr>
      </p:pic>
      <p:pic>
        <p:nvPicPr>
          <p:cNvPr id="5" name="Picture 4">
            <a:extLst>
              <a:ext uri="{FF2B5EF4-FFF2-40B4-BE49-F238E27FC236}">
                <a16:creationId xmlns:a16="http://schemas.microsoft.com/office/drawing/2014/main" id="{159D15DC-E215-4468-BAAC-718203A76FCE}"/>
              </a:ext>
            </a:extLst>
          </p:cNvPr>
          <p:cNvPicPr>
            <a:picLocks noChangeAspect="1"/>
          </p:cNvPicPr>
          <p:nvPr/>
        </p:nvPicPr>
        <p:blipFill>
          <a:blip r:embed="rId4"/>
          <a:stretch>
            <a:fillRect/>
          </a:stretch>
        </p:blipFill>
        <p:spPr>
          <a:xfrm>
            <a:off x="8941016" y="1840893"/>
            <a:ext cx="2884223" cy="4077706"/>
          </a:xfrm>
          <a:prstGeom prst="rect">
            <a:avLst/>
          </a:prstGeom>
        </p:spPr>
      </p:pic>
      <p:pic>
        <p:nvPicPr>
          <p:cNvPr id="6" name="Picture 5">
            <a:extLst>
              <a:ext uri="{FF2B5EF4-FFF2-40B4-BE49-F238E27FC236}">
                <a16:creationId xmlns:a16="http://schemas.microsoft.com/office/drawing/2014/main" id="{3EE1BDE7-6FB5-4AB4-8A79-C6E607B6FF96}"/>
              </a:ext>
            </a:extLst>
          </p:cNvPr>
          <p:cNvPicPr>
            <a:picLocks noChangeAspect="1"/>
          </p:cNvPicPr>
          <p:nvPr/>
        </p:nvPicPr>
        <p:blipFill>
          <a:blip r:embed="rId5"/>
          <a:stretch>
            <a:fillRect/>
          </a:stretch>
        </p:blipFill>
        <p:spPr>
          <a:xfrm>
            <a:off x="4624408" y="3049573"/>
            <a:ext cx="2965930" cy="2025973"/>
          </a:xfrm>
          <a:prstGeom prst="rect">
            <a:avLst/>
          </a:prstGeom>
        </p:spPr>
      </p:pic>
      <p:sp>
        <p:nvSpPr>
          <p:cNvPr id="7" name="TextBox 6">
            <a:extLst>
              <a:ext uri="{FF2B5EF4-FFF2-40B4-BE49-F238E27FC236}">
                <a16:creationId xmlns:a16="http://schemas.microsoft.com/office/drawing/2014/main" id="{F533B412-8787-4CD1-BE39-1DB284FBBDA7}"/>
              </a:ext>
            </a:extLst>
          </p:cNvPr>
          <p:cNvSpPr txBox="1"/>
          <p:nvPr/>
        </p:nvSpPr>
        <p:spPr>
          <a:xfrm>
            <a:off x="0" y="5905347"/>
            <a:ext cx="3505201" cy="584775"/>
          </a:xfrm>
          <a:prstGeom prst="rect">
            <a:avLst/>
          </a:prstGeom>
          <a:noFill/>
        </p:spPr>
        <p:txBody>
          <a:bodyPr wrap="square" rtlCol="0">
            <a:spAutoFit/>
          </a:bodyPr>
          <a:lstStyle/>
          <a:p>
            <a:pPr algn="ctr"/>
            <a:r>
              <a:rPr lang="en-US" sz="1600" i="1"/>
              <a:t>Informational poster for voters, one copy per polling station</a:t>
            </a:r>
          </a:p>
        </p:txBody>
      </p:sp>
      <p:sp>
        <p:nvSpPr>
          <p:cNvPr id="8" name="TextBox 7">
            <a:extLst>
              <a:ext uri="{FF2B5EF4-FFF2-40B4-BE49-F238E27FC236}">
                <a16:creationId xmlns:a16="http://schemas.microsoft.com/office/drawing/2014/main" id="{BA6AE9B4-CAA2-421B-86CA-163A91E72923}"/>
              </a:ext>
            </a:extLst>
          </p:cNvPr>
          <p:cNvSpPr txBox="1"/>
          <p:nvPr/>
        </p:nvSpPr>
        <p:spPr>
          <a:xfrm>
            <a:off x="8761317" y="5918599"/>
            <a:ext cx="3505201" cy="584775"/>
          </a:xfrm>
          <a:prstGeom prst="rect">
            <a:avLst/>
          </a:prstGeom>
          <a:noFill/>
        </p:spPr>
        <p:txBody>
          <a:bodyPr wrap="square" rtlCol="0" anchor="t">
            <a:spAutoFit/>
          </a:bodyPr>
          <a:lstStyle/>
          <a:p>
            <a:pPr algn="ctr"/>
            <a:r>
              <a:rPr lang="en-US" sz="1600" i="1"/>
              <a:t>Instructional poster for poll workers, one copy per polling station</a:t>
            </a:r>
          </a:p>
        </p:txBody>
      </p:sp>
      <p:sp>
        <p:nvSpPr>
          <p:cNvPr id="9" name="TextBox 8">
            <a:extLst>
              <a:ext uri="{FF2B5EF4-FFF2-40B4-BE49-F238E27FC236}">
                <a16:creationId xmlns:a16="http://schemas.microsoft.com/office/drawing/2014/main" id="{5026B1AA-73FB-4B6B-B45B-9E17BB25DBEE}"/>
              </a:ext>
            </a:extLst>
          </p:cNvPr>
          <p:cNvSpPr txBox="1"/>
          <p:nvPr/>
        </p:nvSpPr>
        <p:spPr>
          <a:xfrm>
            <a:off x="4693754" y="5296524"/>
            <a:ext cx="2895600" cy="584775"/>
          </a:xfrm>
          <a:prstGeom prst="rect">
            <a:avLst/>
          </a:prstGeom>
          <a:noFill/>
        </p:spPr>
        <p:txBody>
          <a:bodyPr wrap="square" rtlCol="0" anchor="t">
            <a:spAutoFit/>
          </a:bodyPr>
          <a:lstStyle/>
          <a:p>
            <a:pPr algn="ctr"/>
            <a:r>
              <a:rPr lang="en-US" sz="1600" i="1"/>
              <a:t>"Keep distance" poster, five copies per polling station</a:t>
            </a:r>
          </a:p>
        </p:txBody>
      </p:sp>
      <p:sp>
        <p:nvSpPr>
          <p:cNvPr id="11" name="Title 10">
            <a:extLst>
              <a:ext uri="{FF2B5EF4-FFF2-40B4-BE49-F238E27FC236}">
                <a16:creationId xmlns:a16="http://schemas.microsoft.com/office/drawing/2014/main" id="{4005EAD3-9742-4906-9F73-154834A02E06}"/>
              </a:ext>
            </a:extLst>
          </p:cNvPr>
          <p:cNvSpPr>
            <a:spLocks noGrp="1"/>
          </p:cNvSpPr>
          <p:nvPr>
            <p:ph type="title"/>
          </p:nvPr>
        </p:nvSpPr>
        <p:spPr/>
        <p:txBody>
          <a:bodyPr>
            <a:normAutofit/>
          </a:bodyPr>
          <a:lstStyle/>
          <a:p>
            <a:r>
              <a:rPr lang="en-US" sz="3800" dirty="0"/>
              <a:t>Voter Information / Outreach</a:t>
            </a:r>
          </a:p>
        </p:txBody>
      </p:sp>
    </p:spTree>
    <p:extLst>
      <p:ext uri="{BB962C8B-B14F-4D97-AF65-F5344CB8AC3E}">
        <p14:creationId xmlns:p14="http://schemas.microsoft.com/office/powerpoint/2010/main" val="2743342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21B192A-3679-4D21-A560-A13AADCC2F09}"/>
              </a:ext>
            </a:extLst>
          </p:cNvPr>
          <p:cNvSpPr>
            <a:spLocks noGrp="1"/>
          </p:cNvSpPr>
          <p:nvPr>
            <p:ph idx="1"/>
          </p:nvPr>
        </p:nvSpPr>
        <p:spPr/>
        <p:txBody>
          <a:bodyPr vert="horz" lIns="91440" tIns="45720" rIns="91440" bIns="45720" rtlCol="0" anchor="t">
            <a:normAutofit/>
          </a:bodyPr>
          <a:lstStyle/>
          <a:p>
            <a:r>
              <a:rPr lang="en-US" sz="2700" b="1" dirty="0"/>
              <a:t>564,000 informational leaflets</a:t>
            </a:r>
            <a:r>
              <a:rPr lang="en-US" sz="2700" dirty="0"/>
              <a:t> were included in </a:t>
            </a:r>
            <a:r>
              <a:rPr lang="en-US" sz="2700" b="1" dirty="0"/>
              <a:t>nine daily newspapers</a:t>
            </a:r>
            <a:r>
              <a:rPr lang="en-US" sz="2700" dirty="0"/>
              <a:t> </a:t>
            </a:r>
            <a:r>
              <a:rPr lang="en-US" sz="2000" dirty="0"/>
              <a:t>(</a:t>
            </a:r>
            <a:r>
              <a:rPr lang="en-US" sz="2000" i="1" dirty="0" err="1"/>
              <a:t>Alo</a:t>
            </a:r>
            <a:r>
              <a:rPr lang="en-US" sz="2000" i="1" dirty="0"/>
              <a:t>, </a:t>
            </a:r>
            <a:r>
              <a:rPr lang="en-US" sz="2000" i="1" dirty="0" err="1"/>
              <a:t>Blic</a:t>
            </a:r>
            <a:r>
              <a:rPr lang="en-US" sz="2000" i="1" dirty="0"/>
              <a:t>, </a:t>
            </a:r>
            <a:r>
              <a:rPr lang="en-US" sz="2000" i="1" dirty="0" err="1"/>
              <a:t>Kurir</a:t>
            </a:r>
            <a:r>
              <a:rPr lang="en-US" sz="2000" i="1" dirty="0"/>
              <a:t>, Informer, </a:t>
            </a:r>
            <a:r>
              <a:rPr lang="en-US" sz="2000" i="1" dirty="0" err="1"/>
              <a:t>Večernje</a:t>
            </a:r>
            <a:r>
              <a:rPr lang="en-US" sz="2000" i="1" dirty="0"/>
              <a:t> Novosti, </a:t>
            </a:r>
            <a:r>
              <a:rPr lang="en-US" sz="2000" i="1" dirty="0" err="1"/>
              <a:t>Politika</a:t>
            </a:r>
            <a:r>
              <a:rPr lang="en-US" sz="2000" i="1" dirty="0"/>
              <a:t>, </a:t>
            </a:r>
            <a:r>
              <a:rPr lang="en-US" sz="2000" i="1" dirty="0" err="1"/>
              <a:t>Dnevnik</a:t>
            </a:r>
            <a:r>
              <a:rPr lang="en-US" sz="2000" i="1" dirty="0"/>
              <a:t>, Danas, </a:t>
            </a:r>
            <a:r>
              <a:rPr lang="en-US" sz="2000" i="1" dirty="0" err="1"/>
              <a:t>Srpski</a:t>
            </a:r>
            <a:r>
              <a:rPr lang="en-US" sz="2000" i="1" dirty="0"/>
              <a:t> </a:t>
            </a:r>
            <a:r>
              <a:rPr lang="en-US" sz="2000" i="1" dirty="0" err="1"/>
              <a:t>Telegraf</a:t>
            </a:r>
            <a:r>
              <a:rPr lang="en-US" sz="2000" dirty="0"/>
              <a:t>)</a:t>
            </a:r>
          </a:p>
        </p:txBody>
      </p:sp>
      <p:sp>
        <p:nvSpPr>
          <p:cNvPr id="3" name="Title 2">
            <a:extLst>
              <a:ext uri="{FF2B5EF4-FFF2-40B4-BE49-F238E27FC236}">
                <a16:creationId xmlns:a16="http://schemas.microsoft.com/office/drawing/2014/main" id="{1E0FE803-534F-43D6-BDB0-55BA3CB18F7B}"/>
              </a:ext>
            </a:extLst>
          </p:cNvPr>
          <p:cNvSpPr>
            <a:spLocks noGrp="1"/>
          </p:cNvSpPr>
          <p:nvPr>
            <p:ph type="title"/>
          </p:nvPr>
        </p:nvSpPr>
        <p:spPr>
          <a:xfrm>
            <a:off x="2794000" y="133350"/>
            <a:ext cx="6705599" cy="952500"/>
          </a:xfrm>
        </p:spPr>
        <p:txBody>
          <a:bodyPr>
            <a:normAutofit fontScale="90000"/>
          </a:bodyPr>
          <a:lstStyle/>
          <a:p>
            <a:r>
              <a:rPr lang="en-US" sz="4400" dirty="0"/>
              <a:t>Voter Information and</a:t>
            </a:r>
            <a:br>
              <a:rPr lang="en-US" sz="4400" dirty="0"/>
            </a:br>
            <a:r>
              <a:rPr lang="en-US" sz="4400" dirty="0"/>
              <a:t>Outreach</a:t>
            </a:r>
          </a:p>
        </p:txBody>
      </p:sp>
      <p:pic>
        <p:nvPicPr>
          <p:cNvPr id="4" name="Picture 3">
            <a:extLst>
              <a:ext uri="{FF2B5EF4-FFF2-40B4-BE49-F238E27FC236}">
                <a16:creationId xmlns:a16="http://schemas.microsoft.com/office/drawing/2014/main" id="{83A5BB5D-1BC8-445F-B10C-8E5D87BC9F66}"/>
              </a:ext>
            </a:extLst>
          </p:cNvPr>
          <p:cNvPicPr>
            <a:picLocks noChangeAspect="1"/>
          </p:cNvPicPr>
          <p:nvPr/>
        </p:nvPicPr>
        <p:blipFill>
          <a:blip r:embed="rId3"/>
          <a:stretch>
            <a:fillRect/>
          </a:stretch>
        </p:blipFill>
        <p:spPr>
          <a:xfrm>
            <a:off x="1530587" y="2751147"/>
            <a:ext cx="2526826" cy="3576362"/>
          </a:xfrm>
          <a:prstGeom prst="rect">
            <a:avLst/>
          </a:prstGeom>
        </p:spPr>
      </p:pic>
      <p:pic>
        <p:nvPicPr>
          <p:cNvPr id="5" name="Picture 4">
            <a:extLst>
              <a:ext uri="{FF2B5EF4-FFF2-40B4-BE49-F238E27FC236}">
                <a16:creationId xmlns:a16="http://schemas.microsoft.com/office/drawing/2014/main" id="{E6C55F48-90A8-4413-9066-1509AC8F4D1B}"/>
              </a:ext>
            </a:extLst>
          </p:cNvPr>
          <p:cNvPicPr>
            <a:picLocks noChangeAspect="1"/>
          </p:cNvPicPr>
          <p:nvPr/>
        </p:nvPicPr>
        <p:blipFill>
          <a:blip r:embed="rId4"/>
          <a:stretch>
            <a:fillRect/>
          </a:stretch>
        </p:blipFill>
        <p:spPr>
          <a:xfrm>
            <a:off x="8236186" y="2757376"/>
            <a:ext cx="2526826" cy="3570133"/>
          </a:xfrm>
          <a:prstGeom prst="rect">
            <a:avLst/>
          </a:prstGeom>
        </p:spPr>
      </p:pic>
      <p:sp>
        <p:nvSpPr>
          <p:cNvPr id="6" name="Arrow: Right 5">
            <a:extLst>
              <a:ext uri="{FF2B5EF4-FFF2-40B4-BE49-F238E27FC236}">
                <a16:creationId xmlns:a16="http://schemas.microsoft.com/office/drawing/2014/main" id="{2B622BBA-A997-4D57-B581-800932CC744F}"/>
              </a:ext>
            </a:extLst>
          </p:cNvPr>
          <p:cNvSpPr/>
          <p:nvPr/>
        </p:nvSpPr>
        <p:spPr>
          <a:xfrm rot="10800000">
            <a:off x="4343400" y="3053687"/>
            <a:ext cx="1524000" cy="533400"/>
          </a:xfrm>
          <a:prstGeom prst="rightArrow">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3C564445-3446-498C-9EC9-6B1B7FC81140}"/>
              </a:ext>
            </a:extLst>
          </p:cNvPr>
          <p:cNvSpPr txBox="1"/>
          <p:nvPr/>
        </p:nvSpPr>
        <p:spPr>
          <a:xfrm>
            <a:off x="4343399" y="3773313"/>
            <a:ext cx="2415653" cy="646331"/>
          </a:xfrm>
          <a:prstGeom prst="rect">
            <a:avLst/>
          </a:prstGeom>
          <a:noFill/>
        </p:spPr>
        <p:txBody>
          <a:bodyPr wrap="square" rtlCol="0" anchor="t">
            <a:spAutoFit/>
          </a:bodyPr>
          <a:lstStyle/>
          <a:p>
            <a:r>
              <a:rPr lang="en-US"/>
              <a:t>Side 1: Safety measures on election day</a:t>
            </a:r>
            <a:endParaRPr lang="en-US" sz="2000"/>
          </a:p>
        </p:txBody>
      </p:sp>
      <p:sp>
        <p:nvSpPr>
          <p:cNvPr id="8" name="Arrow: Right 7">
            <a:extLst>
              <a:ext uri="{FF2B5EF4-FFF2-40B4-BE49-F238E27FC236}">
                <a16:creationId xmlns:a16="http://schemas.microsoft.com/office/drawing/2014/main" id="{4DE3A528-FB6C-4A2C-B463-68730CD98150}"/>
              </a:ext>
            </a:extLst>
          </p:cNvPr>
          <p:cNvSpPr/>
          <p:nvPr/>
        </p:nvSpPr>
        <p:spPr>
          <a:xfrm>
            <a:off x="6374262" y="4881252"/>
            <a:ext cx="1524000" cy="533400"/>
          </a:xfrm>
          <a:prstGeom prst="rightArrow">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03AF4D3F-2542-4D3C-979F-760180470EF7}"/>
              </a:ext>
            </a:extLst>
          </p:cNvPr>
          <p:cNvSpPr txBox="1"/>
          <p:nvPr/>
        </p:nvSpPr>
        <p:spPr>
          <a:xfrm>
            <a:off x="5241879" y="5505019"/>
            <a:ext cx="2781228" cy="646331"/>
          </a:xfrm>
          <a:prstGeom prst="rect">
            <a:avLst/>
          </a:prstGeom>
          <a:noFill/>
        </p:spPr>
        <p:txBody>
          <a:bodyPr wrap="square" rtlCol="0" anchor="t">
            <a:spAutoFit/>
          </a:bodyPr>
          <a:lstStyle/>
          <a:p>
            <a:pPr algn="r"/>
            <a:r>
              <a:rPr lang="en-US"/>
              <a:t>Side 2: Updated procedures on election day</a:t>
            </a:r>
            <a:endParaRPr lang="en-US" sz="2000"/>
          </a:p>
        </p:txBody>
      </p:sp>
    </p:spTree>
    <p:extLst>
      <p:ext uri="{BB962C8B-B14F-4D97-AF65-F5344CB8AC3E}">
        <p14:creationId xmlns:p14="http://schemas.microsoft.com/office/powerpoint/2010/main" val="2984907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513C10C-49F1-4C63-9DD8-C8C32A7D8E64}"/>
              </a:ext>
            </a:extLst>
          </p:cNvPr>
          <p:cNvSpPr>
            <a:spLocks noGrp="1"/>
          </p:cNvSpPr>
          <p:nvPr>
            <p:ph idx="1"/>
          </p:nvPr>
        </p:nvSpPr>
        <p:spPr>
          <a:xfrm>
            <a:off x="304800" y="1711842"/>
            <a:ext cx="11684000" cy="4536558"/>
          </a:xfrm>
        </p:spPr>
        <p:txBody>
          <a:bodyPr vert="horz" lIns="91440" tIns="45720" rIns="91440" bIns="45720" rtlCol="0" anchor="t">
            <a:normAutofit fontScale="92500"/>
          </a:bodyPr>
          <a:lstStyle/>
          <a:p>
            <a:r>
              <a:rPr lang="en-US" dirty="0"/>
              <a:t>IFES helped establish key measures introduced related to COVID-19:</a:t>
            </a:r>
          </a:p>
          <a:p>
            <a:pPr lvl="1"/>
            <a:r>
              <a:rPr lang="en-US" dirty="0"/>
              <a:t>Voters to wear protective masks and keep at least 1.5-2m distance from others</a:t>
            </a:r>
            <a:endParaRPr lang="en-US" dirty="0">
              <a:cs typeface="Calibri"/>
            </a:endParaRPr>
          </a:p>
          <a:p>
            <a:pPr lvl="1"/>
            <a:r>
              <a:rPr lang="en-US" dirty="0"/>
              <a:t>PEC members to wear masks and gloves, keep distance from other members</a:t>
            </a:r>
          </a:p>
          <a:p>
            <a:pPr lvl="1"/>
            <a:r>
              <a:rPr lang="en-US" dirty="0">
                <a:cs typeface="Calibri"/>
              </a:rPr>
              <a:t>Special PEC members to wear protective coats, masks gloves, visors</a:t>
            </a:r>
          </a:p>
          <a:p>
            <a:pPr lvl="1"/>
            <a:r>
              <a:rPr lang="en-US" dirty="0">
                <a:cs typeface="Calibri"/>
              </a:rPr>
              <a:t>Mandatory use of hand sanitizer before and after voting</a:t>
            </a:r>
          </a:p>
          <a:p>
            <a:pPr lvl="1"/>
            <a:r>
              <a:rPr lang="en-US" dirty="0">
                <a:cs typeface="Calibri"/>
              </a:rPr>
              <a:t>Number of voters inside polling station (PS) not to exceed number of booths</a:t>
            </a:r>
          </a:p>
          <a:p>
            <a:pPr lvl="1"/>
            <a:r>
              <a:rPr lang="en-US" dirty="0">
                <a:cs typeface="Calibri"/>
              </a:rPr>
              <a:t>Windows to be open for proper ventilation;</a:t>
            </a:r>
          </a:p>
          <a:p>
            <a:pPr lvl="1"/>
            <a:r>
              <a:rPr lang="en-US" dirty="0">
                <a:cs typeface="Calibri"/>
              </a:rPr>
              <a:t>PSs to be disinfected before and after voting</a:t>
            </a:r>
          </a:p>
          <a:p>
            <a:pPr lvl="1"/>
            <a:endParaRPr lang="en-US" dirty="0">
              <a:cs typeface="Calibri"/>
            </a:endParaRPr>
          </a:p>
        </p:txBody>
      </p:sp>
      <p:sp>
        <p:nvSpPr>
          <p:cNvPr id="3" name="Title 2">
            <a:extLst>
              <a:ext uri="{FF2B5EF4-FFF2-40B4-BE49-F238E27FC236}">
                <a16:creationId xmlns:a16="http://schemas.microsoft.com/office/drawing/2014/main" id="{B93C3585-09A4-453B-AA1F-BCE4E2E12688}"/>
              </a:ext>
            </a:extLst>
          </p:cNvPr>
          <p:cNvSpPr>
            <a:spLocks noGrp="1"/>
          </p:cNvSpPr>
          <p:nvPr>
            <p:ph type="title"/>
          </p:nvPr>
        </p:nvSpPr>
        <p:spPr>
          <a:xfrm>
            <a:off x="2794000" y="133350"/>
            <a:ext cx="6705599" cy="952500"/>
          </a:xfrm>
        </p:spPr>
        <p:txBody>
          <a:bodyPr>
            <a:normAutofit/>
          </a:bodyPr>
          <a:lstStyle/>
          <a:p>
            <a:r>
              <a:rPr lang="en-US" dirty="0"/>
              <a:t>IFES North Macedonia</a:t>
            </a:r>
          </a:p>
        </p:txBody>
      </p:sp>
    </p:spTree>
    <p:extLst>
      <p:ext uri="{BB962C8B-B14F-4D97-AF65-F5344CB8AC3E}">
        <p14:creationId xmlns:p14="http://schemas.microsoft.com/office/powerpoint/2010/main" val="4148460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2ACA365-F797-4684-AF5D-8237F46CC4A5}"/>
              </a:ext>
            </a:extLst>
          </p:cNvPr>
          <p:cNvSpPr>
            <a:spLocks noGrp="1"/>
          </p:cNvSpPr>
          <p:nvPr>
            <p:ph idx="1"/>
          </p:nvPr>
        </p:nvSpPr>
        <p:spPr>
          <a:xfrm>
            <a:off x="304800" y="1670400"/>
            <a:ext cx="6991546" cy="4578000"/>
          </a:xfrm>
        </p:spPr>
        <p:txBody>
          <a:bodyPr vert="horz" lIns="91440" tIns="45720" rIns="91440" bIns="45720" rtlCol="0" anchor="t">
            <a:normAutofit/>
          </a:bodyPr>
          <a:lstStyle/>
          <a:p>
            <a:r>
              <a:rPr lang="en-US" dirty="0">
                <a:cs typeface="Calibri"/>
              </a:rPr>
              <a:t>Training undertaken in February/March, resumed in June</a:t>
            </a:r>
          </a:p>
          <a:p>
            <a:r>
              <a:rPr lang="en-US" dirty="0">
                <a:cs typeface="Calibri"/>
              </a:rPr>
              <a:t>2</a:t>
            </a:r>
            <a:r>
              <a:rPr lang="en-US" baseline="30000" dirty="0">
                <a:cs typeface="Calibri"/>
              </a:rPr>
              <a:t>nd</a:t>
            </a:r>
            <a:r>
              <a:rPr lang="en-US" dirty="0">
                <a:cs typeface="Calibri"/>
              </a:rPr>
              <a:t> round of trainings included education on protective measures</a:t>
            </a:r>
          </a:p>
          <a:p>
            <a:r>
              <a:rPr lang="en-US" dirty="0"/>
              <a:t>Education materials created based on health protocol and reflected changes in voting procedures</a:t>
            </a:r>
          </a:p>
        </p:txBody>
      </p:sp>
      <p:sp>
        <p:nvSpPr>
          <p:cNvPr id="3" name="Title 2">
            <a:extLst>
              <a:ext uri="{FF2B5EF4-FFF2-40B4-BE49-F238E27FC236}">
                <a16:creationId xmlns:a16="http://schemas.microsoft.com/office/drawing/2014/main" id="{78616B67-28AC-41AF-A654-F184A5BB69EC}"/>
              </a:ext>
            </a:extLst>
          </p:cNvPr>
          <p:cNvSpPr>
            <a:spLocks noGrp="1"/>
          </p:cNvSpPr>
          <p:nvPr>
            <p:ph type="title"/>
          </p:nvPr>
        </p:nvSpPr>
        <p:spPr>
          <a:xfrm>
            <a:off x="2794000" y="133350"/>
            <a:ext cx="6705599" cy="952500"/>
          </a:xfrm>
        </p:spPr>
        <p:txBody>
          <a:bodyPr>
            <a:normAutofit/>
          </a:bodyPr>
          <a:lstStyle/>
          <a:p>
            <a:r>
              <a:rPr lang="en-US" sz="3600" dirty="0"/>
              <a:t>EMB Training</a:t>
            </a:r>
          </a:p>
        </p:txBody>
      </p:sp>
      <p:pic>
        <p:nvPicPr>
          <p:cNvPr id="4" name="Picture 3"/>
          <p:cNvPicPr>
            <a:picLocks noChangeAspect="1"/>
          </p:cNvPicPr>
          <p:nvPr/>
        </p:nvPicPr>
        <p:blipFill>
          <a:blip r:embed="rId2"/>
          <a:stretch>
            <a:fillRect/>
          </a:stretch>
        </p:blipFill>
        <p:spPr>
          <a:xfrm>
            <a:off x="8512405" y="0"/>
            <a:ext cx="3679596" cy="6858000"/>
          </a:xfrm>
          <a:prstGeom prst="rect">
            <a:avLst/>
          </a:prstGeom>
        </p:spPr>
      </p:pic>
    </p:spTree>
    <p:extLst>
      <p:ext uri="{BB962C8B-B14F-4D97-AF65-F5344CB8AC3E}">
        <p14:creationId xmlns:p14="http://schemas.microsoft.com/office/powerpoint/2010/main" val="3279779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IFES PowerPoint 25">
  <a:themeElements>
    <a:clrScheme name="Custom 1">
      <a:dk1>
        <a:sysClr val="windowText" lastClr="000000"/>
      </a:dk1>
      <a:lt1>
        <a:srgbClr val="EBF0ED"/>
      </a:lt1>
      <a:dk2>
        <a:srgbClr val="EEECE1"/>
      </a:dk2>
      <a:lt2>
        <a:srgbClr val="EEECE1"/>
      </a:lt2>
      <a:accent1>
        <a:srgbClr val="2E6BFF"/>
      </a:accent1>
      <a:accent2>
        <a:srgbClr val="B26700"/>
      </a:accent2>
      <a:accent3>
        <a:srgbClr val="4F0205"/>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documentManagement>
    <TaxCatchAll xmlns="95bcf4b3-36e5-403c-bc6b-a91b3ce7de50"/>
    <m96d61c3421744d2a3eca54849a10639 xmlns="95bcf4b3-36e5-403c-bc6b-a91b3ce7de50">
      <Terms xmlns="http://schemas.microsoft.com/office/infopath/2007/PartnerControls"/>
    </m96d61c3421744d2a3eca54849a10639>
    <_dlc_DocId xmlns="95bcf4b3-36e5-403c-bc6b-a91b3ce7de50">YJYKMAJHVPJ6-136112138-7088</_dlc_DocId>
    <_dlc_DocIdUrl xmlns="95bcf4b3-36e5-403c-bc6b-a91b3ce7de50">
      <Url>https://ifes365.sharepoint.com/sites/proj/georgia/_layouts/15/DocIdRedir.aspx?ID=YJYKMAJHVPJ6-136112138-7088</Url>
      <Description>YJYKMAJHVPJ6-136112138-7088</Description>
    </_dlc_DocIdUrl>
  </documentManagement>
</p:properties>
</file>

<file path=customXml/item3.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4.xml><?xml version="1.0" encoding="utf-8"?>
<ct:contentTypeSchema xmlns:ct="http://schemas.microsoft.com/office/2006/metadata/contentType" xmlns:ma="http://schemas.microsoft.com/office/2006/metadata/properties/metaAttributes" ct:_="" ma:_="" ma:contentTypeName="Document" ma:contentTypeID="0x0101001234D687C7951242A41A328470F256DB" ma:contentTypeVersion="9" ma:contentTypeDescription="Create a new document." ma:contentTypeScope="" ma:versionID="6b3feb9b1db42ed38f6f00d795fb2d6d">
  <xsd:schema xmlns:xsd="http://www.w3.org/2001/XMLSchema" xmlns:xs="http://www.w3.org/2001/XMLSchema" xmlns:p="http://schemas.microsoft.com/office/2006/metadata/properties" xmlns:ns2="95bcf4b3-36e5-403c-bc6b-a91b3ce7de50" xmlns:ns3="d90a0a5f-a9bb-4169-904b-54964d9cc2b6" targetNamespace="http://schemas.microsoft.com/office/2006/metadata/properties" ma:root="true" ma:fieldsID="31d878b11b7d9f446a534e3756cd1b7a" ns2:_="" ns3:_="">
    <xsd:import namespace="95bcf4b3-36e5-403c-bc6b-a91b3ce7de50"/>
    <xsd:import namespace="d90a0a5f-a9bb-4169-904b-54964d9cc2b6"/>
    <xsd:element name="properties">
      <xsd:complexType>
        <xsd:sequence>
          <xsd:element name="documentManagement">
            <xsd:complexType>
              <xsd:all>
                <xsd:element ref="ns2:TaxCatchAll" minOccurs="0"/>
                <xsd:element ref="ns2:TaxCatchAllLabel" minOccurs="0"/>
                <xsd:element ref="ns2:m96d61c3421744d2a3eca54849a10639" minOccurs="0"/>
                <xsd:element ref="ns2:_dlc_DocId" minOccurs="0"/>
                <xsd:element ref="ns2:_dlc_DocIdUrl" minOccurs="0"/>
                <xsd:element ref="ns2:_dlc_DocIdPersistId" minOccurs="0"/>
                <xsd:element ref="ns3:MediaServiceMetadata" minOccurs="0"/>
                <xsd:element ref="ns3:MediaServiceFastMetadata" minOccurs="0"/>
                <xsd:element ref="ns3:MediaServiceAutoKeyPoints" minOccurs="0"/>
                <xsd:element ref="ns3:MediaServiceKeyPoints" minOccurs="0"/>
                <xsd:element ref="ns3:MediaServiceDateTaken" minOccurs="0"/>
                <xsd:element ref="ns3:MediaServiceAutoTags" minOccurs="0"/>
                <xsd:element ref="ns3:MediaServiceGenerationTime" minOccurs="0"/>
                <xsd:element ref="ns3:MediaServiceEventHashCode" minOccurs="0"/>
                <xsd:element ref="ns3: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5bcf4b3-36e5-403c-bc6b-a91b3ce7de50" elementFormDefault="qualified">
    <xsd:import namespace="http://schemas.microsoft.com/office/2006/documentManagement/types"/>
    <xsd:import namespace="http://schemas.microsoft.com/office/infopath/2007/PartnerControls"/>
    <xsd:element name="TaxCatchAll" ma:index="8" nillable="true" ma:displayName="Taxonomy Catch All Column" ma:hidden="true" ma:list="{90fa785f-1729-4288-b47e-04f332f2978a}" ma:internalName="TaxCatchAll" ma:showField="CatchAllData" ma:web="95bcf4b3-36e5-403c-bc6b-a91b3ce7de50">
      <xsd:complexType>
        <xsd:complexContent>
          <xsd:extension base="dms:MultiChoiceLookup">
            <xsd:sequence>
              <xsd:element name="Value" type="dms:Lookup" maxOccurs="unbounded" minOccurs="0" nillable="true"/>
            </xsd:sequence>
          </xsd:extension>
        </xsd:complexContent>
      </xsd:complexType>
    </xsd:element>
    <xsd:element name="TaxCatchAllLabel" ma:index="9" nillable="true" ma:displayName="Taxonomy Catch All Column1" ma:hidden="true" ma:list="{90fa785f-1729-4288-b47e-04f332f2978a}" ma:internalName="TaxCatchAllLabel" ma:readOnly="true" ma:showField="CatchAllDataLabel" ma:web="95bcf4b3-36e5-403c-bc6b-a91b3ce7de50">
      <xsd:complexType>
        <xsd:complexContent>
          <xsd:extension base="dms:MultiChoiceLookup">
            <xsd:sequence>
              <xsd:element name="Value" type="dms:Lookup" maxOccurs="unbounded" minOccurs="0" nillable="true"/>
            </xsd:sequence>
          </xsd:extension>
        </xsd:complexContent>
      </xsd:complexType>
    </xsd:element>
    <xsd:element name="m96d61c3421744d2a3eca54849a10639" ma:index="10" nillable="true" ma:taxonomy="true" ma:internalName="m96d61c3421744d2a3eca54849a10639" ma:taxonomyFieldName="Document" ma:displayName="Document" ma:default="" ma:fieldId="{696d61c3-4217-44d2-a3ec-a54849a10639}" ma:sspId="3b3dcadd-8f9c-46c5-8920-3c502299fc6c" ma:termSetId="bc7df57e-42a3-4e56-ac9f-6b616d7f5a88" ma:anchorId="00000000-0000-0000-0000-000000000000" ma:open="true" ma:isKeyword="false">
      <xsd:complexType>
        <xsd:sequence>
          <xsd:element ref="pc:Terms" minOccurs="0" maxOccurs="1"/>
        </xsd:sequence>
      </xsd:complexType>
    </xsd:element>
    <xsd:element name="_dlc_DocId" ma:index="12" nillable="true" ma:displayName="Document ID Value" ma:description="The value of the document ID assigned to this item." ma:internalName="_dlc_DocId" ma:readOnly="true">
      <xsd:simpleType>
        <xsd:restriction base="dms:Text"/>
      </xsd:simpleType>
    </xsd:element>
    <xsd:element name="_dlc_DocIdUrl" ma:index="13"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4"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d90a0a5f-a9bb-4169-904b-54964d9cc2b6" elementFormDefault="qualified">
    <xsd:import namespace="http://schemas.microsoft.com/office/2006/documentManagement/types"/>
    <xsd:import namespace="http://schemas.microsoft.com/office/infopath/2007/PartnerControls"/>
    <xsd:element name="MediaServiceMetadata" ma:index="15" nillable="true" ma:displayName="MediaServiceMetadata" ma:hidden="true" ma:internalName="MediaServiceMetadata" ma:readOnly="true">
      <xsd:simpleType>
        <xsd:restriction base="dms:Note"/>
      </xsd:simpleType>
    </xsd:element>
    <xsd:element name="MediaServiceFastMetadata" ma:index="16" nillable="true" ma:displayName="MediaServiceFastMetadata" ma:hidden="true" ma:internalName="MediaServiceFastMetadata" ma:readOnly="true">
      <xsd:simpleType>
        <xsd:restriction base="dms:Note"/>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DateTaken" ma:index="19" nillable="true" ma:displayName="MediaServiceDateTaken" ma:hidden="true" ma:internalName="MediaServiceDateTaken" ma:readOnly="true">
      <xsd:simpleType>
        <xsd:restriction base="dms:Text"/>
      </xsd:simpleType>
    </xsd:element>
    <xsd:element name="MediaServiceAutoTags" ma:index="20" nillable="true" ma:displayName="Tags" ma:internalName="MediaServiceAutoTags" ma:readOnly="true">
      <xsd:simpleType>
        <xsd:restriction base="dms:Text"/>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element name="MediaServiceOCR" ma:index="23"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0D528B1-AA66-4176-964D-5990F49A2539}">
  <ds:schemaRefs>
    <ds:schemaRef ds:uri="http://schemas.microsoft.com/sharepoint/v3/contenttype/forms"/>
  </ds:schemaRefs>
</ds:datastoreItem>
</file>

<file path=customXml/itemProps2.xml><?xml version="1.0" encoding="utf-8"?>
<ds:datastoreItem xmlns:ds="http://schemas.openxmlformats.org/officeDocument/2006/customXml" ds:itemID="{0541519F-AEAD-46FE-BEAB-7CF3E7DBE781}">
  <ds:schemaRefs>
    <ds:schemaRef ds:uri="95bcf4b3-36e5-403c-bc6b-a91b3ce7de50"/>
    <ds:schemaRef ds:uri="http://www.w3.org/XML/1998/namespace"/>
    <ds:schemaRef ds:uri="http://schemas.microsoft.com/office/2006/documentManagement/types"/>
    <ds:schemaRef ds:uri="http://schemas.microsoft.com/office/2006/metadata/properties"/>
    <ds:schemaRef ds:uri="http://schemas.microsoft.com/office/infopath/2007/PartnerControls"/>
    <ds:schemaRef ds:uri="http://purl.org/dc/elements/1.1/"/>
    <ds:schemaRef ds:uri="http://purl.org/dc/terms/"/>
    <ds:schemaRef ds:uri="http://schemas.openxmlformats.org/package/2006/metadata/core-properties"/>
    <ds:schemaRef ds:uri="d90a0a5f-a9bb-4169-904b-54964d9cc2b6"/>
    <ds:schemaRef ds:uri="http://purl.org/dc/dcmitype/"/>
  </ds:schemaRefs>
</ds:datastoreItem>
</file>

<file path=customXml/itemProps3.xml><?xml version="1.0" encoding="utf-8"?>
<ds:datastoreItem xmlns:ds="http://schemas.openxmlformats.org/officeDocument/2006/customXml" ds:itemID="{60BA3F6D-7BB2-4E79-AF30-F07A01E9A03B}">
  <ds:schemaRefs>
    <ds:schemaRef ds:uri="http://schemas.microsoft.com/sharepoint/events"/>
  </ds:schemaRefs>
</ds:datastoreItem>
</file>

<file path=customXml/itemProps4.xml><?xml version="1.0" encoding="utf-8"?>
<ds:datastoreItem xmlns:ds="http://schemas.openxmlformats.org/officeDocument/2006/customXml" ds:itemID="{78F166BF-5FA1-4F23-A1D0-9134BBB6746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5bcf4b3-36e5-403c-bc6b-a91b3ce7de50"/>
    <ds:schemaRef ds:uri="d90a0a5f-a9bb-4169-904b-54964d9cc2b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IFES PowerPoint 25</Template>
  <TotalTime>1473</TotalTime>
  <Words>2508</Words>
  <Application>Microsoft Office PowerPoint</Application>
  <PresentationFormat>Widescreen</PresentationFormat>
  <Paragraphs>155</Paragraphs>
  <Slides>21</Slides>
  <Notes>10</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21</vt:i4>
      </vt:variant>
    </vt:vector>
  </HeadingPairs>
  <TitlesOfParts>
    <vt:vector size="25" baseType="lpstr">
      <vt:lpstr>Arial</vt:lpstr>
      <vt:lpstr>Calibri</vt:lpstr>
      <vt:lpstr>Cambria</vt:lpstr>
      <vt:lpstr>IFES PowerPoint 25</vt:lpstr>
      <vt:lpstr>IFES Covid-Related Responses in Elections in Serbia, North Macedonia, Kyrgyzstan, Ukraine and Georgia</vt:lpstr>
      <vt:lpstr>Background</vt:lpstr>
      <vt:lpstr>Background</vt:lpstr>
      <vt:lpstr>IFES Serbia</vt:lpstr>
      <vt:lpstr>Voter Information / Outreach</vt:lpstr>
      <vt:lpstr>Voter Information / Outreach</vt:lpstr>
      <vt:lpstr>Voter Information and Outreach</vt:lpstr>
      <vt:lpstr>IFES North Macedonia</vt:lpstr>
      <vt:lpstr>EMB Training</vt:lpstr>
      <vt:lpstr>Voter Information / Outreach</vt:lpstr>
      <vt:lpstr>N. Macedonia Election Day</vt:lpstr>
      <vt:lpstr>IFES Kyrgyzstan</vt:lpstr>
      <vt:lpstr>IFES Kyrgyzstan</vt:lpstr>
      <vt:lpstr>IFES Ukraine</vt:lpstr>
      <vt:lpstr>IFES Ukraine</vt:lpstr>
      <vt:lpstr>IFES Ukraine</vt:lpstr>
      <vt:lpstr>IFES Georgia</vt:lpstr>
      <vt:lpstr>IFES Georgia</vt:lpstr>
      <vt:lpstr>IFES Georgia</vt:lpstr>
      <vt:lpstr>Key Lessons Learned</vt:lpstr>
      <vt:lpstr>Questions</vt:lpstr>
    </vt:vector>
  </TitlesOfParts>
  <Company>IFES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Jayne Miller</dc:creator>
  <cp:lastModifiedBy>LEE Victoria</cp:lastModifiedBy>
  <cp:revision>83</cp:revision>
  <dcterms:created xsi:type="dcterms:W3CDTF">2012-01-13T13:18:33Z</dcterms:created>
  <dcterms:modified xsi:type="dcterms:W3CDTF">2020-12-22T13:43:47Z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0x0101001234D687C7951242A41A328470F256DB</vt:lpwstr>
  </property>
  <property fmtid="{D5CDD505-2E9C-101B-9397-08002B2CF9AE}" pid="3" name="_dlc_DocIdItemGuid">
    <vt:lpwstr>10c79f29-b1ee-458c-b3be-7458f45774f5</vt:lpwstr>
  </property>
  <property fmtid="{D5CDD505-2E9C-101B-9397-08002B2CF9AE}" pid="4" name="Topics">
    <vt:lpwstr/>
  </property>
  <property fmtid="{D5CDD505-2E9C-101B-9397-08002B2CF9AE}" pid="5" name="Document">
    <vt:lpwstr/>
  </property>
  <property fmtid="{D5CDD505-2E9C-101B-9397-08002B2CF9AE}" pid="6" name="Category:Document">
    <vt:lpwstr>114;#PowerPoint|eec9c50b-c7f8-462e-9c68-bc96d13261e1</vt:lpwstr>
  </property>
  <property fmtid="{D5CDD505-2E9C-101B-9397-08002B2CF9AE}" pid="7" name="Country">
    <vt:lpwstr/>
  </property>
  <property fmtid="{D5CDD505-2E9C-101B-9397-08002B2CF9AE}" pid="8" name="_ShortcutWebId">
    <vt:lpwstr/>
  </property>
  <property fmtid="{D5CDD505-2E9C-101B-9397-08002B2CF9AE}" pid="9" name="_ShortcutUniqueId">
    <vt:lpwstr/>
  </property>
  <property fmtid="{D5CDD505-2E9C-101B-9397-08002B2CF9AE}" pid="10" name="_ShortcutSiteId">
    <vt:lpwstr/>
  </property>
  <property fmtid="{D5CDD505-2E9C-101B-9397-08002B2CF9AE}" pid="11" name="_ShortcutUrl">
    <vt:lpwstr/>
  </property>
  <property fmtid="{D5CDD505-2E9C-101B-9397-08002B2CF9AE}" pid="12" name="gab49520e4a342bab9c9b64d44b385c6">
    <vt:lpwstr/>
  </property>
</Properties>
</file>