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7" r:id="rId2"/>
    <p:sldId id="256" r:id="rId3"/>
    <p:sldId id="257" r:id="rId4"/>
    <p:sldId id="258" r:id="rId5"/>
    <p:sldId id="259" r:id="rId6"/>
    <p:sldId id="260" r:id="rId7"/>
    <p:sldId id="261" r:id="rId8"/>
    <p:sldId id="262" r:id="rId9"/>
    <p:sldId id="263" r:id="rId10"/>
    <p:sldId id="264" r:id="rId11"/>
    <p:sldId id="265"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86" y="4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73EB33-1FB8-47C0-9419-504CC76C0196}"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9860E36B-00C9-4760-99C6-293A378B2C7E}">
      <dgm:prSet custT="1"/>
      <dgm:spPr/>
      <dgm:t>
        <a:bodyPr/>
        <a:lstStyle/>
        <a:p>
          <a:r>
            <a:rPr lang="en-US" sz="1600" dirty="0"/>
            <a:t>Budapest Declaration on Cybercrime in 2001, entered into force on 1 July 2004</a:t>
          </a:r>
          <a:r>
            <a:rPr lang="bs-Latn-BA" sz="1600" dirty="0"/>
            <a:t> and its two Protocols</a:t>
          </a:r>
          <a:endParaRPr lang="en-US" sz="1600" dirty="0"/>
        </a:p>
      </dgm:t>
    </dgm:pt>
    <dgm:pt modelId="{6ABA5637-AA00-410B-9D1E-73607CD763E0}" type="parTrans" cxnId="{6D764DB1-E89D-468E-A313-DAAFF20D3C87}">
      <dgm:prSet/>
      <dgm:spPr/>
      <dgm:t>
        <a:bodyPr/>
        <a:lstStyle/>
        <a:p>
          <a:endParaRPr lang="en-US"/>
        </a:p>
      </dgm:t>
    </dgm:pt>
    <dgm:pt modelId="{B47E2ED4-932C-460E-8FD2-E7B4F26997DB}" type="sibTrans" cxnId="{6D764DB1-E89D-468E-A313-DAAFF20D3C87}">
      <dgm:prSet/>
      <dgm:spPr/>
      <dgm:t>
        <a:bodyPr/>
        <a:lstStyle/>
        <a:p>
          <a:endParaRPr lang="en-US"/>
        </a:p>
      </dgm:t>
    </dgm:pt>
    <dgm:pt modelId="{F7877901-7190-41F5-AC85-1CC34845527B}">
      <dgm:prSet custT="1"/>
      <dgm:spPr/>
      <dgm:t>
        <a:bodyPr/>
        <a:lstStyle/>
        <a:p>
          <a:r>
            <a:rPr lang="en-US" sz="1600" dirty="0"/>
            <a:t>2002 Code of Good Practice on Electoral Matters</a:t>
          </a:r>
        </a:p>
      </dgm:t>
    </dgm:pt>
    <dgm:pt modelId="{25F9E550-ECD9-44EE-937E-679B4229CE7F}" type="parTrans" cxnId="{58614C4A-1E49-461F-AA59-725FCA3B8470}">
      <dgm:prSet/>
      <dgm:spPr/>
      <dgm:t>
        <a:bodyPr/>
        <a:lstStyle/>
        <a:p>
          <a:endParaRPr lang="en-US"/>
        </a:p>
      </dgm:t>
    </dgm:pt>
    <dgm:pt modelId="{8F2C9BF7-4DEB-4ABA-AC90-9DCDEECF9181}" type="sibTrans" cxnId="{58614C4A-1E49-461F-AA59-725FCA3B8470}">
      <dgm:prSet/>
      <dgm:spPr/>
      <dgm:t>
        <a:bodyPr/>
        <a:lstStyle/>
        <a:p>
          <a:endParaRPr lang="en-US"/>
        </a:p>
      </dgm:t>
    </dgm:pt>
    <dgm:pt modelId="{7FC9B5E6-6797-4EBA-AFFF-FA53C1836182}">
      <dgm:prSet custT="1"/>
      <dgm:spPr/>
      <dgm:t>
        <a:bodyPr/>
        <a:lstStyle/>
        <a:p>
          <a:r>
            <a:rPr lang="en-US" sz="1600" dirty="0"/>
            <a:t>Recommendation Rec(2004)11 of the Committee of Ministers to member states on legal, operational and technical standards for e-voting</a:t>
          </a:r>
        </a:p>
      </dgm:t>
    </dgm:pt>
    <dgm:pt modelId="{3F0F6CD1-B37A-4D82-AE64-DBEE394C8BC6}" type="parTrans" cxnId="{02EBD0CD-8FBE-486C-8068-4616FBB95DB5}">
      <dgm:prSet/>
      <dgm:spPr/>
      <dgm:t>
        <a:bodyPr/>
        <a:lstStyle/>
        <a:p>
          <a:endParaRPr lang="en-US"/>
        </a:p>
      </dgm:t>
    </dgm:pt>
    <dgm:pt modelId="{0137B93D-85E4-4E77-A22B-57D279ABE068}" type="sibTrans" cxnId="{02EBD0CD-8FBE-486C-8068-4616FBB95DB5}">
      <dgm:prSet/>
      <dgm:spPr/>
      <dgm:t>
        <a:bodyPr/>
        <a:lstStyle/>
        <a:p>
          <a:endParaRPr lang="en-US"/>
        </a:p>
      </dgm:t>
    </dgm:pt>
    <dgm:pt modelId="{21599C86-3063-4F5E-B975-057572C7EC04}">
      <dgm:prSet custT="1"/>
      <dgm:spPr/>
      <dgm:t>
        <a:bodyPr/>
        <a:lstStyle/>
        <a:p>
          <a:r>
            <a:rPr lang="en-US" sz="1600" dirty="0"/>
            <a:t>Resolution 1459(2005) of the Parliamentary Assembly of the Council of Europe </a:t>
          </a:r>
        </a:p>
      </dgm:t>
    </dgm:pt>
    <dgm:pt modelId="{170A252A-74D5-407A-BA4D-2E9984350C69}" type="parTrans" cxnId="{17B49B33-9C35-433E-B218-7A6C2B486E14}">
      <dgm:prSet/>
      <dgm:spPr/>
      <dgm:t>
        <a:bodyPr/>
        <a:lstStyle/>
        <a:p>
          <a:endParaRPr lang="en-US"/>
        </a:p>
      </dgm:t>
    </dgm:pt>
    <dgm:pt modelId="{AE02F1CB-C506-4483-8C6D-EC264919E6AA}" type="sibTrans" cxnId="{17B49B33-9C35-433E-B218-7A6C2B486E14}">
      <dgm:prSet/>
      <dgm:spPr/>
      <dgm:t>
        <a:bodyPr/>
        <a:lstStyle/>
        <a:p>
          <a:endParaRPr lang="en-US"/>
        </a:p>
      </dgm:t>
    </dgm:pt>
    <dgm:pt modelId="{A0A258F3-5271-4E98-AC32-007AFAECDA73}">
      <dgm:prSet custT="1"/>
      <dgm:spPr/>
      <dgm:t>
        <a:bodyPr/>
        <a:lstStyle/>
        <a:p>
          <a:r>
            <a:rPr lang="en-US" sz="1600" dirty="0"/>
            <a:t>Resolution 1970</a:t>
          </a:r>
          <a:r>
            <a:rPr lang="bs-Latn-BA" sz="1600" dirty="0"/>
            <a:t> </a:t>
          </a:r>
          <a:r>
            <a:rPr lang="en-US" sz="1600" dirty="0"/>
            <a:t>(2014) of the Parliamentary Assembly of the Council of Europe on impact of new information and communication technology on democracy</a:t>
          </a:r>
        </a:p>
      </dgm:t>
    </dgm:pt>
    <dgm:pt modelId="{D321643C-2922-4B27-9024-A24434B9D65D}" type="parTrans" cxnId="{3E78C5BA-0FF1-428E-9157-D45F0DDB63C6}">
      <dgm:prSet/>
      <dgm:spPr/>
      <dgm:t>
        <a:bodyPr/>
        <a:lstStyle/>
        <a:p>
          <a:endParaRPr lang="en-US"/>
        </a:p>
      </dgm:t>
    </dgm:pt>
    <dgm:pt modelId="{3569AC19-B363-4266-8F6B-5EE4A7D8F4F4}" type="sibTrans" cxnId="{3E78C5BA-0FF1-428E-9157-D45F0DDB63C6}">
      <dgm:prSet/>
      <dgm:spPr/>
      <dgm:t>
        <a:bodyPr/>
        <a:lstStyle/>
        <a:p>
          <a:endParaRPr lang="en-US"/>
        </a:p>
      </dgm:t>
    </dgm:pt>
    <dgm:pt modelId="{DD6DC7DD-E9F5-41DA-8153-31AE27B79953}">
      <dgm:prSet custT="1"/>
      <dgm:spPr/>
      <dgm:t>
        <a:bodyPr/>
        <a:lstStyle/>
        <a:p>
          <a:r>
            <a:rPr lang="en-US" sz="1600" dirty="0"/>
            <a:t>EU Directive on the security of network and information systems (NIS Directive), 2016.</a:t>
          </a:r>
        </a:p>
      </dgm:t>
    </dgm:pt>
    <dgm:pt modelId="{9BD8799A-2D35-4FE7-AFA8-C06E86B6534F}" type="parTrans" cxnId="{274142BE-DD20-468B-94D4-EA5E8E9811AF}">
      <dgm:prSet/>
      <dgm:spPr/>
      <dgm:t>
        <a:bodyPr/>
        <a:lstStyle/>
        <a:p>
          <a:endParaRPr lang="en-US"/>
        </a:p>
      </dgm:t>
    </dgm:pt>
    <dgm:pt modelId="{B0A51EF0-0197-4B4D-88DF-F39EB8F44F9C}" type="sibTrans" cxnId="{274142BE-DD20-468B-94D4-EA5E8E9811AF}">
      <dgm:prSet/>
      <dgm:spPr/>
      <dgm:t>
        <a:bodyPr/>
        <a:lstStyle/>
        <a:p>
          <a:endParaRPr lang="en-US"/>
        </a:p>
      </dgm:t>
    </dgm:pt>
    <dgm:pt modelId="{2D526B9C-713B-4860-A203-B26671D6E30E}" type="pres">
      <dgm:prSet presAssocID="{0B73EB33-1FB8-47C0-9419-504CC76C0196}" presName="diagram" presStyleCnt="0">
        <dgm:presLayoutVars>
          <dgm:dir/>
          <dgm:resizeHandles val="exact"/>
        </dgm:presLayoutVars>
      </dgm:prSet>
      <dgm:spPr/>
    </dgm:pt>
    <dgm:pt modelId="{6F904172-86D0-4FBF-8916-80FC42873682}" type="pres">
      <dgm:prSet presAssocID="{9860E36B-00C9-4760-99C6-293A378B2C7E}" presName="node" presStyleLbl="node1" presStyleIdx="0" presStyleCnt="6">
        <dgm:presLayoutVars>
          <dgm:bulletEnabled val="1"/>
        </dgm:presLayoutVars>
      </dgm:prSet>
      <dgm:spPr/>
    </dgm:pt>
    <dgm:pt modelId="{374E9A3C-F27D-4295-8185-406F641BA6CA}" type="pres">
      <dgm:prSet presAssocID="{B47E2ED4-932C-460E-8FD2-E7B4F26997DB}" presName="sibTrans" presStyleCnt="0"/>
      <dgm:spPr/>
    </dgm:pt>
    <dgm:pt modelId="{DA4BADA8-6F20-4A71-9C97-99BCF665D183}" type="pres">
      <dgm:prSet presAssocID="{F7877901-7190-41F5-AC85-1CC34845527B}" presName="node" presStyleLbl="node1" presStyleIdx="1" presStyleCnt="6">
        <dgm:presLayoutVars>
          <dgm:bulletEnabled val="1"/>
        </dgm:presLayoutVars>
      </dgm:prSet>
      <dgm:spPr/>
    </dgm:pt>
    <dgm:pt modelId="{C518A481-375E-4B4F-9C89-BB6EB34923BD}" type="pres">
      <dgm:prSet presAssocID="{8F2C9BF7-4DEB-4ABA-AC90-9DCDEECF9181}" presName="sibTrans" presStyleCnt="0"/>
      <dgm:spPr/>
    </dgm:pt>
    <dgm:pt modelId="{E198F369-BB10-4FC5-8EB9-5C14FB891A3A}" type="pres">
      <dgm:prSet presAssocID="{7FC9B5E6-6797-4EBA-AFFF-FA53C1836182}" presName="node" presStyleLbl="node1" presStyleIdx="2" presStyleCnt="6">
        <dgm:presLayoutVars>
          <dgm:bulletEnabled val="1"/>
        </dgm:presLayoutVars>
      </dgm:prSet>
      <dgm:spPr/>
    </dgm:pt>
    <dgm:pt modelId="{9829799B-F8B5-4ED9-A9AB-CF6D4B2929FF}" type="pres">
      <dgm:prSet presAssocID="{0137B93D-85E4-4E77-A22B-57D279ABE068}" presName="sibTrans" presStyleCnt="0"/>
      <dgm:spPr/>
    </dgm:pt>
    <dgm:pt modelId="{F54644BD-E82D-4057-9CDE-C3B92304C1BC}" type="pres">
      <dgm:prSet presAssocID="{21599C86-3063-4F5E-B975-057572C7EC04}" presName="node" presStyleLbl="node1" presStyleIdx="3" presStyleCnt="6">
        <dgm:presLayoutVars>
          <dgm:bulletEnabled val="1"/>
        </dgm:presLayoutVars>
      </dgm:prSet>
      <dgm:spPr/>
    </dgm:pt>
    <dgm:pt modelId="{9C163DB2-CDF8-4D0F-A642-265B776EC1B0}" type="pres">
      <dgm:prSet presAssocID="{AE02F1CB-C506-4483-8C6D-EC264919E6AA}" presName="sibTrans" presStyleCnt="0"/>
      <dgm:spPr/>
    </dgm:pt>
    <dgm:pt modelId="{78B008CB-4043-495A-AEBE-EA9D6252623A}" type="pres">
      <dgm:prSet presAssocID="{A0A258F3-5271-4E98-AC32-007AFAECDA73}" presName="node" presStyleLbl="node1" presStyleIdx="4" presStyleCnt="6">
        <dgm:presLayoutVars>
          <dgm:bulletEnabled val="1"/>
        </dgm:presLayoutVars>
      </dgm:prSet>
      <dgm:spPr/>
    </dgm:pt>
    <dgm:pt modelId="{F9531561-A8F9-4434-85F0-7FE395DF05F8}" type="pres">
      <dgm:prSet presAssocID="{3569AC19-B363-4266-8F6B-5EE4A7D8F4F4}" presName="sibTrans" presStyleCnt="0"/>
      <dgm:spPr/>
    </dgm:pt>
    <dgm:pt modelId="{0EF60808-8284-404C-B287-4C3DF8CD899C}" type="pres">
      <dgm:prSet presAssocID="{DD6DC7DD-E9F5-41DA-8153-31AE27B79953}" presName="node" presStyleLbl="node1" presStyleIdx="5" presStyleCnt="6">
        <dgm:presLayoutVars>
          <dgm:bulletEnabled val="1"/>
        </dgm:presLayoutVars>
      </dgm:prSet>
      <dgm:spPr/>
    </dgm:pt>
  </dgm:ptLst>
  <dgm:cxnLst>
    <dgm:cxn modelId="{DE81AA0F-A556-4A51-8A97-8F3C790D8EA8}" type="presOf" srcId="{0B73EB33-1FB8-47C0-9419-504CC76C0196}" destId="{2D526B9C-713B-4860-A203-B26671D6E30E}" srcOrd="0" destOrd="0" presId="urn:microsoft.com/office/officeart/2005/8/layout/default"/>
    <dgm:cxn modelId="{7E7ECD2A-A15F-4B6C-9DC8-F9FFC5835A15}" type="presOf" srcId="{A0A258F3-5271-4E98-AC32-007AFAECDA73}" destId="{78B008CB-4043-495A-AEBE-EA9D6252623A}" srcOrd="0" destOrd="0" presId="urn:microsoft.com/office/officeart/2005/8/layout/default"/>
    <dgm:cxn modelId="{17B49B33-9C35-433E-B218-7A6C2B486E14}" srcId="{0B73EB33-1FB8-47C0-9419-504CC76C0196}" destId="{21599C86-3063-4F5E-B975-057572C7EC04}" srcOrd="3" destOrd="0" parTransId="{170A252A-74D5-407A-BA4D-2E9984350C69}" sibTransId="{AE02F1CB-C506-4483-8C6D-EC264919E6AA}"/>
    <dgm:cxn modelId="{32E8413A-25E7-4A0B-AC22-0DDBC766555B}" type="presOf" srcId="{21599C86-3063-4F5E-B975-057572C7EC04}" destId="{F54644BD-E82D-4057-9CDE-C3B92304C1BC}" srcOrd="0" destOrd="0" presId="urn:microsoft.com/office/officeart/2005/8/layout/default"/>
    <dgm:cxn modelId="{58614C4A-1E49-461F-AA59-725FCA3B8470}" srcId="{0B73EB33-1FB8-47C0-9419-504CC76C0196}" destId="{F7877901-7190-41F5-AC85-1CC34845527B}" srcOrd="1" destOrd="0" parTransId="{25F9E550-ECD9-44EE-937E-679B4229CE7F}" sibTransId="{8F2C9BF7-4DEB-4ABA-AC90-9DCDEECF9181}"/>
    <dgm:cxn modelId="{3371E954-9AB5-4179-A1F4-720EF5EF8454}" type="presOf" srcId="{DD6DC7DD-E9F5-41DA-8153-31AE27B79953}" destId="{0EF60808-8284-404C-B287-4C3DF8CD899C}" srcOrd="0" destOrd="0" presId="urn:microsoft.com/office/officeart/2005/8/layout/default"/>
    <dgm:cxn modelId="{B194E27B-25B8-414C-9D82-9A136667FD41}" type="presOf" srcId="{7FC9B5E6-6797-4EBA-AFFF-FA53C1836182}" destId="{E198F369-BB10-4FC5-8EB9-5C14FB891A3A}" srcOrd="0" destOrd="0" presId="urn:microsoft.com/office/officeart/2005/8/layout/default"/>
    <dgm:cxn modelId="{6D764DB1-E89D-468E-A313-DAAFF20D3C87}" srcId="{0B73EB33-1FB8-47C0-9419-504CC76C0196}" destId="{9860E36B-00C9-4760-99C6-293A378B2C7E}" srcOrd="0" destOrd="0" parTransId="{6ABA5637-AA00-410B-9D1E-73607CD763E0}" sibTransId="{B47E2ED4-932C-460E-8FD2-E7B4F26997DB}"/>
    <dgm:cxn modelId="{3E78C5BA-0FF1-428E-9157-D45F0DDB63C6}" srcId="{0B73EB33-1FB8-47C0-9419-504CC76C0196}" destId="{A0A258F3-5271-4E98-AC32-007AFAECDA73}" srcOrd="4" destOrd="0" parTransId="{D321643C-2922-4B27-9024-A24434B9D65D}" sibTransId="{3569AC19-B363-4266-8F6B-5EE4A7D8F4F4}"/>
    <dgm:cxn modelId="{274142BE-DD20-468B-94D4-EA5E8E9811AF}" srcId="{0B73EB33-1FB8-47C0-9419-504CC76C0196}" destId="{DD6DC7DD-E9F5-41DA-8153-31AE27B79953}" srcOrd="5" destOrd="0" parTransId="{9BD8799A-2D35-4FE7-AFA8-C06E86B6534F}" sibTransId="{B0A51EF0-0197-4B4D-88DF-F39EB8F44F9C}"/>
    <dgm:cxn modelId="{A37574C0-99C4-443E-A306-D5B247581016}" type="presOf" srcId="{9860E36B-00C9-4760-99C6-293A378B2C7E}" destId="{6F904172-86D0-4FBF-8916-80FC42873682}" srcOrd="0" destOrd="0" presId="urn:microsoft.com/office/officeart/2005/8/layout/default"/>
    <dgm:cxn modelId="{02EBD0CD-8FBE-486C-8068-4616FBB95DB5}" srcId="{0B73EB33-1FB8-47C0-9419-504CC76C0196}" destId="{7FC9B5E6-6797-4EBA-AFFF-FA53C1836182}" srcOrd="2" destOrd="0" parTransId="{3F0F6CD1-B37A-4D82-AE64-DBEE394C8BC6}" sibTransId="{0137B93D-85E4-4E77-A22B-57D279ABE068}"/>
    <dgm:cxn modelId="{343542E5-0382-4141-ABA2-D3E707E743C3}" type="presOf" srcId="{F7877901-7190-41F5-AC85-1CC34845527B}" destId="{DA4BADA8-6F20-4A71-9C97-99BCF665D183}" srcOrd="0" destOrd="0" presId="urn:microsoft.com/office/officeart/2005/8/layout/default"/>
    <dgm:cxn modelId="{E3646632-4ECE-4A07-AA29-392072904E8D}" type="presParOf" srcId="{2D526B9C-713B-4860-A203-B26671D6E30E}" destId="{6F904172-86D0-4FBF-8916-80FC42873682}" srcOrd="0" destOrd="0" presId="urn:microsoft.com/office/officeart/2005/8/layout/default"/>
    <dgm:cxn modelId="{D07A569A-2142-4539-A18D-57C50A637774}" type="presParOf" srcId="{2D526B9C-713B-4860-A203-B26671D6E30E}" destId="{374E9A3C-F27D-4295-8185-406F641BA6CA}" srcOrd="1" destOrd="0" presId="urn:microsoft.com/office/officeart/2005/8/layout/default"/>
    <dgm:cxn modelId="{16651E1D-4C46-4B31-9DFF-609589362132}" type="presParOf" srcId="{2D526B9C-713B-4860-A203-B26671D6E30E}" destId="{DA4BADA8-6F20-4A71-9C97-99BCF665D183}" srcOrd="2" destOrd="0" presId="urn:microsoft.com/office/officeart/2005/8/layout/default"/>
    <dgm:cxn modelId="{0A7F3075-CB59-4764-AD67-FE024C9088F8}" type="presParOf" srcId="{2D526B9C-713B-4860-A203-B26671D6E30E}" destId="{C518A481-375E-4B4F-9C89-BB6EB34923BD}" srcOrd="3" destOrd="0" presId="urn:microsoft.com/office/officeart/2005/8/layout/default"/>
    <dgm:cxn modelId="{D74D937B-925B-41B5-A8F0-7D6F04049FED}" type="presParOf" srcId="{2D526B9C-713B-4860-A203-B26671D6E30E}" destId="{E198F369-BB10-4FC5-8EB9-5C14FB891A3A}" srcOrd="4" destOrd="0" presId="urn:microsoft.com/office/officeart/2005/8/layout/default"/>
    <dgm:cxn modelId="{D45DA7EC-94C4-4F3F-9041-6BB5404D9620}" type="presParOf" srcId="{2D526B9C-713B-4860-A203-B26671D6E30E}" destId="{9829799B-F8B5-4ED9-A9AB-CF6D4B2929FF}" srcOrd="5" destOrd="0" presId="urn:microsoft.com/office/officeart/2005/8/layout/default"/>
    <dgm:cxn modelId="{EB9C0D8D-DAE2-4754-8514-327CA804711E}" type="presParOf" srcId="{2D526B9C-713B-4860-A203-B26671D6E30E}" destId="{F54644BD-E82D-4057-9CDE-C3B92304C1BC}" srcOrd="6" destOrd="0" presId="urn:microsoft.com/office/officeart/2005/8/layout/default"/>
    <dgm:cxn modelId="{9EE2045C-4F9C-4C86-9A24-27D1EBC180B8}" type="presParOf" srcId="{2D526B9C-713B-4860-A203-B26671D6E30E}" destId="{9C163DB2-CDF8-4D0F-A642-265B776EC1B0}" srcOrd="7" destOrd="0" presId="urn:microsoft.com/office/officeart/2005/8/layout/default"/>
    <dgm:cxn modelId="{3B23DE42-85B8-4300-B372-549FF719CF6E}" type="presParOf" srcId="{2D526B9C-713B-4860-A203-B26671D6E30E}" destId="{78B008CB-4043-495A-AEBE-EA9D6252623A}" srcOrd="8" destOrd="0" presId="urn:microsoft.com/office/officeart/2005/8/layout/default"/>
    <dgm:cxn modelId="{F55751B8-2E57-430C-8D13-AF926A74FA9B}" type="presParOf" srcId="{2D526B9C-713B-4860-A203-B26671D6E30E}" destId="{F9531561-A8F9-4434-85F0-7FE395DF05F8}" srcOrd="9" destOrd="0" presId="urn:microsoft.com/office/officeart/2005/8/layout/default"/>
    <dgm:cxn modelId="{78D04367-989F-49CA-B4BE-7932D26E6F68}" type="presParOf" srcId="{2D526B9C-713B-4860-A203-B26671D6E30E}" destId="{0EF60808-8284-404C-B287-4C3DF8CD899C}"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9810B7-5C4D-4BD6-8291-D54FF84BDAB7}"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BEBD63E8-2BC0-42C6-99C6-C82E7DCD744A}">
      <dgm:prSet custT="1"/>
      <dgm:spPr/>
      <dgm:t>
        <a:bodyPr/>
        <a:lstStyle/>
        <a:p>
          <a:r>
            <a:rPr lang="en-US" sz="1600" dirty="0"/>
            <a:t>Regulation (EU) 2016/679 of the European Parliament and of the Council (General Data Protection Regulation)</a:t>
          </a:r>
        </a:p>
      </dgm:t>
    </dgm:pt>
    <dgm:pt modelId="{62E9CE3E-6DB3-44E9-A0AD-9F04FD1412C7}" type="parTrans" cxnId="{5E50D571-B9FE-4A73-87B3-A60DCB2AB55F}">
      <dgm:prSet/>
      <dgm:spPr/>
      <dgm:t>
        <a:bodyPr/>
        <a:lstStyle/>
        <a:p>
          <a:endParaRPr lang="en-US"/>
        </a:p>
      </dgm:t>
    </dgm:pt>
    <dgm:pt modelId="{7AF9BAA6-6E7B-4DEF-B0BE-201EE0E2F2B6}" type="sibTrans" cxnId="{5E50D571-B9FE-4A73-87B3-A60DCB2AB55F}">
      <dgm:prSet/>
      <dgm:spPr/>
      <dgm:t>
        <a:bodyPr/>
        <a:lstStyle/>
        <a:p>
          <a:endParaRPr lang="en-US"/>
        </a:p>
      </dgm:t>
    </dgm:pt>
    <dgm:pt modelId="{3CA34CC3-1479-4774-A42F-9F2068BFAC6B}">
      <dgm:prSet custT="1"/>
      <dgm:spPr/>
      <dgm:t>
        <a:bodyPr/>
        <a:lstStyle/>
        <a:p>
          <a:r>
            <a:rPr lang="en-US" sz="1600" dirty="0"/>
            <a:t>Recommendation CM/Rec(2017)5 on standards for e-voting, its Explanatory Memorandum and the associated Guidelines</a:t>
          </a:r>
        </a:p>
      </dgm:t>
    </dgm:pt>
    <dgm:pt modelId="{C0597DF3-7999-49BF-8D12-61947B80EF25}" type="parTrans" cxnId="{2228A1E8-5D1B-41E3-BCB6-EC7F39E8CE3F}">
      <dgm:prSet/>
      <dgm:spPr/>
      <dgm:t>
        <a:bodyPr/>
        <a:lstStyle/>
        <a:p>
          <a:endParaRPr lang="en-US"/>
        </a:p>
      </dgm:t>
    </dgm:pt>
    <dgm:pt modelId="{E56D4DC1-C563-4403-A959-49D40B9C19A0}" type="sibTrans" cxnId="{2228A1E8-5D1B-41E3-BCB6-EC7F39E8CE3F}">
      <dgm:prSet/>
      <dgm:spPr/>
      <dgm:t>
        <a:bodyPr/>
        <a:lstStyle/>
        <a:p>
          <a:endParaRPr lang="en-US"/>
        </a:p>
      </dgm:t>
    </dgm:pt>
    <dgm:pt modelId="{3629942D-896C-41C4-A496-577E6141AF90}">
      <dgm:prSet custT="1"/>
      <dgm:spPr/>
      <dgm:t>
        <a:bodyPr/>
        <a:lstStyle/>
        <a:p>
          <a:r>
            <a:rPr lang="en-US" sz="1600" dirty="0"/>
            <a:t>The Cybercrime Convention Committee (T-CY) Guidance Note no.9, 2019</a:t>
          </a:r>
        </a:p>
      </dgm:t>
    </dgm:pt>
    <dgm:pt modelId="{A3D44CD0-E0E9-4BB4-84E7-38D12EF7970C}" type="parTrans" cxnId="{04E03A78-D09B-4774-A21F-AF787120CEDC}">
      <dgm:prSet/>
      <dgm:spPr/>
      <dgm:t>
        <a:bodyPr/>
        <a:lstStyle/>
        <a:p>
          <a:endParaRPr lang="en-US"/>
        </a:p>
      </dgm:t>
    </dgm:pt>
    <dgm:pt modelId="{AD4D40DC-9FC6-46C8-9E12-F603F654E1E9}" type="sibTrans" cxnId="{04E03A78-D09B-4774-A21F-AF787120CEDC}">
      <dgm:prSet/>
      <dgm:spPr/>
      <dgm:t>
        <a:bodyPr/>
        <a:lstStyle/>
        <a:p>
          <a:endParaRPr lang="en-US"/>
        </a:p>
      </dgm:t>
    </dgm:pt>
    <dgm:pt modelId="{CEA55143-9C3F-4043-80D8-921914ACE74F}">
      <dgm:prSet custT="1"/>
      <dgm:spPr/>
      <dgm:t>
        <a:bodyPr/>
        <a:lstStyle/>
        <a:p>
          <a:r>
            <a:rPr lang="en-US" sz="1600" dirty="0"/>
            <a:t>Convention for the Protection of Individuals with regard to Automatic Processing of Personal Data (ETS 108), to which an additional protocol has been added at the end of 2018 (ETS 223)</a:t>
          </a:r>
        </a:p>
      </dgm:t>
    </dgm:pt>
    <dgm:pt modelId="{06DCEA53-9FBD-445A-BB7C-4DE3614738FA}" type="parTrans" cxnId="{98E72C27-B764-4E39-A1F9-C4400EA29BAF}">
      <dgm:prSet/>
      <dgm:spPr/>
      <dgm:t>
        <a:bodyPr/>
        <a:lstStyle/>
        <a:p>
          <a:endParaRPr lang="en-US"/>
        </a:p>
      </dgm:t>
    </dgm:pt>
    <dgm:pt modelId="{85390E01-0689-408C-8CE6-14FA99256030}" type="sibTrans" cxnId="{98E72C27-B764-4E39-A1F9-C4400EA29BAF}">
      <dgm:prSet/>
      <dgm:spPr/>
      <dgm:t>
        <a:bodyPr/>
        <a:lstStyle/>
        <a:p>
          <a:endParaRPr lang="en-US"/>
        </a:p>
      </dgm:t>
    </dgm:pt>
    <dgm:pt modelId="{13B4EDA0-C13B-4D11-8838-C8BDABB01B3D}">
      <dgm:prSet custT="1"/>
      <dgm:spPr/>
      <dgm:t>
        <a:bodyPr/>
        <a:lstStyle/>
        <a:p>
          <a:r>
            <a:rPr lang="en-US" sz="1600" dirty="0"/>
            <a:t>Declaration (13/12/2019)1 of the Committee of Ministers of the Council of Europe on the manipulative capabilities of algorithmic processes</a:t>
          </a:r>
        </a:p>
      </dgm:t>
    </dgm:pt>
    <dgm:pt modelId="{9AB7F322-0776-496E-95E6-8FEB69353356}" type="parTrans" cxnId="{6898EEFA-114E-4388-976B-244CED6810D9}">
      <dgm:prSet/>
      <dgm:spPr/>
      <dgm:t>
        <a:bodyPr/>
        <a:lstStyle/>
        <a:p>
          <a:endParaRPr lang="en-US"/>
        </a:p>
      </dgm:t>
    </dgm:pt>
    <dgm:pt modelId="{AD292ED1-A512-4043-B54D-7A58B8B9FEDF}" type="sibTrans" cxnId="{6898EEFA-114E-4388-976B-244CED6810D9}">
      <dgm:prSet/>
      <dgm:spPr/>
      <dgm:t>
        <a:bodyPr/>
        <a:lstStyle/>
        <a:p>
          <a:endParaRPr lang="en-US"/>
        </a:p>
      </dgm:t>
    </dgm:pt>
    <dgm:pt modelId="{29EDA1DB-0384-4370-874C-77C3900A83A7}">
      <dgm:prSet custT="1"/>
      <dgm:spPr/>
      <dgm:t>
        <a:bodyPr/>
        <a:lstStyle/>
        <a:p>
          <a:r>
            <a:rPr lang="en-US" sz="1600" dirty="0"/>
            <a:t>Venice Commission, Joint Report on Digital Technologies and Elections, CDL-AD (2019)016</a:t>
          </a:r>
        </a:p>
      </dgm:t>
    </dgm:pt>
    <dgm:pt modelId="{2790FDC2-6251-4D13-96C8-E446914C0F10}" type="parTrans" cxnId="{BBC892CB-A58A-4503-872A-5F13DE50972A}">
      <dgm:prSet/>
      <dgm:spPr/>
      <dgm:t>
        <a:bodyPr/>
        <a:lstStyle/>
        <a:p>
          <a:endParaRPr lang="en-US"/>
        </a:p>
      </dgm:t>
    </dgm:pt>
    <dgm:pt modelId="{56FA66C6-7E28-42FD-9D46-56CBE9EEC4B2}" type="sibTrans" cxnId="{BBC892CB-A58A-4503-872A-5F13DE50972A}">
      <dgm:prSet/>
      <dgm:spPr/>
      <dgm:t>
        <a:bodyPr/>
        <a:lstStyle/>
        <a:p>
          <a:endParaRPr lang="en-US"/>
        </a:p>
      </dgm:t>
    </dgm:pt>
    <dgm:pt modelId="{60834450-C680-44B0-9D28-34764ED96069}">
      <dgm:prSet custT="1"/>
      <dgm:spPr/>
      <dgm:t>
        <a:bodyPr/>
        <a:lstStyle/>
        <a:p>
          <a:r>
            <a:rPr lang="en-US" sz="1600" dirty="0"/>
            <a:t>CDL-AD(2020)037 Study - Principles for a fundamental rights-compliant use of digital technologies in electoral processes</a:t>
          </a:r>
        </a:p>
      </dgm:t>
    </dgm:pt>
    <dgm:pt modelId="{0B46F953-9ECF-4614-9419-B27A5D48095E}" type="parTrans" cxnId="{22E0E679-066B-4DAB-954C-8EB28848E2AB}">
      <dgm:prSet/>
      <dgm:spPr/>
      <dgm:t>
        <a:bodyPr/>
        <a:lstStyle/>
        <a:p>
          <a:endParaRPr lang="en-US"/>
        </a:p>
      </dgm:t>
    </dgm:pt>
    <dgm:pt modelId="{1F9B7290-2381-476A-893E-2E8BB7EC6C22}" type="sibTrans" cxnId="{22E0E679-066B-4DAB-954C-8EB28848E2AB}">
      <dgm:prSet/>
      <dgm:spPr/>
      <dgm:t>
        <a:bodyPr/>
        <a:lstStyle/>
        <a:p>
          <a:endParaRPr lang="en-US"/>
        </a:p>
      </dgm:t>
    </dgm:pt>
    <dgm:pt modelId="{74493FC0-29E3-4C25-BDCB-0EFAF9633F83}">
      <dgm:prSet custT="1"/>
      <dgm:spPr/>
      <dgm:t>
        <a:bodyPr/>
        <a:lstStyle/>
        <a:p>
          <a:r>
            <a:rPr lang="en-US" sz="1600" dirty="0"/>
            <a:t>Venice Commission Interpretative Declaration of the Code of Good Practice in Electoral Matters as concerns Digital technologies and Artificial Intelligence, (2024)</a:t>
          </a:r>
        </a:p>
      </dgm:t>
    </dgm:pt>
    <dgm:pt modelId="{D8B502B0-746F-4AF0-AF4F-5C5A994F2B1F}" type="parTrans" cxnId="{A40D0A47-04E4-4DAC-828A-DFC08D77EE69}">
      <dgm:prSet/>
      <dgm:spPr/>
      <dgm:t>
        <a:bodyPr/>
        <a:lstStyle/>
        <a:p>
          <a:endParaRPr lang="en-US"/>
        </a:p>
      </dgm:t>
    </dgm:pt>
    <dgm:pt modelId="{FB5B8A7B-E354-450C-B17B-3607F880250F}" type="sibTrans" cxnId="{A40D0A47-04E4-4DAC-828A-DFC08D77EE69}">
      <dgm:prSet/>
      <dgm:spPr/>
      <dgm:t>
        <a:bodyPr/>
        <a:lstStyle/>
        <a:p>
          <a:endParaRPr lang="en-US"/>
        </a:p>
      </dgm:t>
    </dgm:pt>
    <dgm:pt modelId="{18828BD3-1AE6-4405-B69D-E7BE0606491C}">
      <dgm:prSet custT="1"/>
      <dgm:spPr/>
      <dgm:t>
        <a:bodyPr/>
        <a:lstStyle/>
        <a:p>
          <a:r>
            <a:rPr lang="bs-Latn-BA" sz="1600" dirty="0"/>
            <a:t>Venice Commission, Revised Interpretative Declaration on the stability of Electoral law, 2024</a:t>
          </a:r>
          <a:endParaRPr lang="en-US" sz="2100" dirty="0"/>
        </a:p>
      </dgm:t>
    </dgm:pt>
    <dgm:pt modelId="{A7BEFA0B-8C7D-44F2-A6D2-C58368DB5C9C}" type="parTrans" cxnId="{8EB94DF1-C25F-4385-B1F7-D0DD38CA2445}">
      <dgm:prSet/>
      <dgm:spPr/>
      <dgm:t>
        <a:bodyPr/>
        <a:lstStyle/>
        <a:p>
          <a:endParaRPr lang="en-US"/>
        </a:p>
      </dgm:t>
    </dgm:pt>
    <dgm:pt modelId="{37C6E693-DE6E-4B68-9481-D4DDC08EBFE9}" type="sibTrans" cxnId="{8EB94DF1-C25F-4385-B1F7-D0DD38CA2445}">
      <dgm:prSet/>
      <dgm:spPr/>
      <dgm:t>
        <a:bodyPr/>
        <a:lstStyle/>
        <a:p>
          <a:endParaRPr lang="en-US"/>
        </a:p>
      </dgm:t>
    </dgm:pt>
    <dgm:pt modelId="{04B32EBF-5B63-4B62-A971-55C6F7F919B9}" type="pres">
      <dgm:prSet presAssocID="{069810B7-5C4D-4BD6-8291-D54FF84BDAB7}" presName="diagram" presStyleCnt="0">
        <dgm:presLayoutVars>
          <dgm:dir/>
          <dgm:resizeHandles val="exact"/>
        </dgm:presLayoutVars>
      </dgm:prSet>
      <dgm:spPr/>
    </dgm:pt>
    <dgm:pt modelId="{896F4C21-20CF-4A93-80DF-B3693EBA9165}" type="pres">
      <dgm:prSet presAssocID="{BEBD63E8-2BC0-42C6-99C6-C82E7DCD744A}" presName="node" presStyleLbl="node1" presStyleIdx="0" presStyleCnt="9">
        <dgm:presLayoutVars>
          <dgm:bulletEnabled val="1"/>
        </dgm:presLayoutVars>
      </dgm:prSet>
      <dgm:spPr/>
    </dgm:pt>
    <dgm:pt modelId="{BDB9E5A7-84DC-4EAC-9DBE-2D4C0360697B}" type="pres">
      <dgm:prSet presAssocID="{7AF9BAA6-6E7B-4DEF-B0BE-201EE0E2F2B6}" presName="sibTrans" presStyleCnt="0"/>
      <dgm:spPr/>
    </dgm:pt>
    <dgm:pt modelId="{E115815A-B862-40D4-95D6-CBDDB4FAEA8B}" type="pres">
      <dgm:prSet presAssocID="{3CA34CC3-1479-4774-A42F-9F2068BFAC6B}" presName="node" presStyleLbl="node1" presStyleIdx="1" presStyleCnt="9">
        <dgm:presLayoutVars>
          <dgm:bulletEnabled val="1"/>
        </dgm:presLayoutVars>
      </dgm:prSet>
      <dgm:spPr/>
    </dgm:pt>
    <dgm:pt modelId="{C5EAE5C0-28FD-465E-AE31-3177E965F26E}" type="pres">
      <dgm:prSet presAssocID="{E56D4DC1-C563-4403-A959-49D40B9C19A0}" presName="sibTrans" presStyleCnt="0"/>
      <dgm:spPr/>
    </dgm:pt>
    <dgm:pt modelId="{8A3373F7-67A8-4A49-BD8A-2EF74E0F63E6}" type="pres">
      <dgm:prSet presAssocID="{3629942D-896C-41C4-A496-577E6141AF90}" presName="node" presStyleLbl="node1" presStyleIdx="2" presStyleCnt="9">
        <dgm:presLayoutVars>
          <dgm:bulletEnabled val="1"/>
        </dgm:presLayoutVars>
      </dgm:prSet>
      <dgm:spPr/>
    </dgm:pt>
    <dgm:pt modelId="{F9F66C48-BB45-413E-BDFC-30ECBC68AF6F}" type="pres">
      <dgm:prSet presAssocID="{AD4D40DC-9FC6-46C8-9E12-F603F654E1E9}" presName="sibTrans" presStyleCnt="0"/>
      <dgm:spPr/>
    </dgm:pt>
    <dgm:pt modelId="{C896D8F6-BD16-4717-AAD9-47D64924F663}" type="pres">
      <dgm:prSet presAssocID="{CEA55143-9C3F-4043-80D8-921914ACE74F}" presName="node" presStyleLbl="node1" presStyleIdx="3" presStyleCnt="9">
        <dgm:presLayoutVars>
          <dgm:bulletEnabled val="1"/>
        </dgm:presLayoutVars>
      </dgm:prSet>
      <dgm:spPr/>
    </dgm:pt>
    <dgm:pt modelId="{644AD1B2-178A-426B-9211-069E6672F1DF}" type="pres">
      <dgm:prSet presAssocID="{85390E01-0689-408C-8CE6-14FA99256030}" presName="sibTrans" presStyleCnt="0"/>
      <dgm:spPr/>
    </dgm:pt>
    <dgm:pt modelId="{5D8286AF-15B1-4F67-A09C-473DD0CEC317}" type="pres">
      <dgm:prSet presAssocID="{13B4EDA0-C13B-4D11-8838-C8BDABB01B3D}" presName="node" presStyleLbl="node1" presStyleIdx="4" presStyleCnt="9">
        <dgm:presLayoutVars>
          <dgm:bulletEnabled val="1"/>
        </dgm:presLayoutVars>
      </dgm:prSet>
      <dgm:spPr/>
    </dgm:pt>
    <dgm:pt modelId="{45F5EF60-66AD-47A0-89EB-B656F4BB683C}" type="pres">
      <dgm:prSet presAssocID="{AD292ED1-A512-4043-B54D-7A58B8B9FEDF}" presName="sibTrans" presStyleCnt="0"/>
      <dgm:spPr/>
    </dgm:pt>
    <dgm:pt modelId="{3E6B8401-F5C0-4271-B458-8D30DEA1176E}" type="pres">
      <dgm:prSet presAssocID="{29EDA1DB-0384-4370-874C-77C3900A83A7}" presName="node" presStyleLbl="node1" presStyleIdx="5" presStyleCnt="9">
        <dgm:presLayoutVars>
          <dgm:bulletEnabled val="1"/>
        </dgm:presLayoutVars>
      </dgm:prSet>
      <dgm:spPr/>
    </dgm:pt>
    <dgm:pt modelId="{7409CDD7-9AF7-45CB-911B-854FFC9E2115}" type="pres">
      <dgm:prSet presAssocID="{56FA66C6-7E28-42FD-9D46-56CBE9EEC4B2}" presName="sibTrans" presStyleCnt="0"/>
      <dgm:spPr/>
    </dgm:pt>
    <dgm:pt modelId="{CCA92B12-0245-4846-BB93-438D37A02F2D}" type="pres">
      <dgm:prSet presAssocID="{60834450-C680-44B0-9D28-34764ED96069}" presName="node" presStyleLbl="node1" presStyleIdx="6" presStyleCnt="9">
        <dgm:presLayoutVars>
          <dgm:bulletEnabled val="1"/>
        </dgm:presLayoutVars>
      </dgm:prSet>
      <dgm:spPr/>
    </dgm:pt>
    <dgm:pt modelId="{CA6D65B2-2A7F-4ED2-A658-C0145539D4CC}" type="pres">
      <dgm:prSet presAssocID="{1F9B7290-2381-476A-893E-2E8BB7EC6C22}" presName="sibTrans" presStyleCnt="0"/>
      <dgm:spPr/>
    </dgm:pt>
    <dgm:pt modelId="{8D3F905B-642C-4803-8A70-46BFAAA33986}" type="pres">
      <dgm:prSet presAssocID="{74493FC0-29E3-4C25-BDCB-0EFAF9633F83}" presName="node" presStyleLbl="node1" presStyleIdx="7" presStyleCnt="9">
        <dgm:presLayoutVars>
          <dgm:bulletEnabled val="1"/>
        </dgm:presLayoutVars>
      </dgm:prSet>
      <dgm:spPr/>
    </dgm:pt>
    <dgm:pt modelId="{A43E1B11-E925-423C-AAD3-003B24E20559}" type="pres">
      <dgm:prSet presAssocID="{FB5B8A7B-E354-450C-B17B-3607F880250F}" presName="sibTrans" presStyleCnt="0"/>
      <dgm:spPr/>
    </dgm:pt>
    <dgm:pt modelId="{551BE9E4-C051-4250-B470-CAF0D487A6B6}" type="pres">
      <dgm:prSet presAssocID="{18828BD3-1AE6-4405-B69D-E7BE0606491C}" presName="node" presStyleLbl="node1" presStyleIdx="8" presStyleCnt="9">
        <dgm:presLayoutVars>
          <dgm:bulletEnabled val="1"/>
        </dgm:presLayoutVars>
      </dgm:prSet>
      <dgm:spPr/>
    </dgm:pt>
  </dgm:ptLst>
  <dgm:cxnLst>
    <dgm:cxn modelId="{98E72C27-B764-4E39-A1F9-C4400EA29BAF}" srcId="{069810B7-5C4D-4BD6-8291-D54FF84BDAB7}" destId="{CEA55143-9C3F-4043-80D8-921914ACE74F}" srcOrd="3" destOrd="0" parTransId="{06DCEA53-9FBD-445A-BB7C-4DE3614738FA}" sibTransId="{85390E01-0689-408C-8CE6-14FA99256030}"/>
    <dgm:cxn modelId="{0847E133-74AA-4169-9D3F-FF0298A9244C}" type="presOf" srcId="{BEBD63E8-2BC0-42C6-99C6-C82E7DCD744A}" destId="{896F4C21-20CF-4A93-80DF-B3693EBA9165}" srcOrd="0" destOrd="0" presId="urn:microsoft.com/office/officeart/2005/8/layout/default"/>
    <dgm:cxn modelId="{2A752A63-C54F-40E3-B11C-77669DBA41EE}" type="presOf" srcId="{13B4EDA0-C13B-4D11-8838-C8BDABB01B3D}" destId="{5D8286AF-15B1-4F67-A09C-473DD0CEC317}" srcOrd="0" destOrd="0" presId="urn:microsoft.com/office/officeart/2005/8/layout/default"/>
    <dgm:cxn modelId="{A40D0A47-04E4-4DAC-828A-DFC08D77EE69}" srcId="{069810B7-5C4D-4BD6-8291-D54FF84BDAB7}" destId="{74493FC0-29E3-4C25-BDCB-0EFAF9633F83}" srcOrd="7" destOrd="0" parTransId="{D8B502B0-746F-4AF0-AF4F-5C5A994F2B1F}" sibTransId="{FB5B8A7B-E354-450C-B17B-3607F880250F}"/>
    <dgm:cxn modelId="{EDA4EE48-9749-423F-8B40-61661FBA2149}" type="presOf" srcId="{069810B7-5C4D-4BD6-8291-D54FF84BDAB7}" destId="{04B32EBF-5B63-4B62-A971-55C6F7F919B9}" srcOrd="0" destOrd="0" presId="urn:microsoft.com/office/officeart/2005/8/layout/default"/>
    <dgm:cxn modelId="{CECF9C4B-7DF8-44B4-B99C-DC2176DFDCB2}" type="presOf" srcId="{3629942D-896C-41C4-A496-577E6141AF90}" destId="{8A3373F7-67A8-4A49-BD8A-2EF74E0F63E6}" srcOrd="0" destOrd="0" presId="urn:microsoft.com/office/officeart/2005/8/layout/default"/>
    <dgm:cxn modelId="{DAAA966E-7164-442B-B5A2-AC0AA2AD1778}" type="presOf" srcId="{60834450-C680-44B0-9D28-34764ED96069}" destId="{CCA92B12-0245-4846-BB93-438D37A02F2D}" srcOrd="0" destOrd="0" presId="urn:microsoft.com/office/officeart/2005/8/layout/default"/>
    <dgm:cxn modelId="{5E50D571-B9FE-4A73-87B3-A60DCB2AB55F}" srcId="{069810B7-5C4D-4BD6-8291-D54FF84BDAB7}" destId="{BEBD63E8-2BC0-42C6-99C6-C82E7DCD744A}" srcOrd="0" destOrd="0" parTransId="{62E9CE3E-6DB3-44E9-A0AD-9F04FD1412C7}" sibTransId="{7AF9BAA6-6E7B-4DEF-B0BE-201EE0E2F2B6}"/>
    <dgm:cxn modelId="{04E03A78-D09B-4774-A21F-AF787120CEDC}" srcId="{069810B7-5C4D-4BD6-8291-D54FF84BDAB7}" destId="{3629942D-896C-41C4-A496-577E6141AF90}" srcOrd="2" destOrd="0" parTransId="{A3D44CD0-E0E9-4BB4-84E7-38D12EF7970C}" sibTransId="{AD4D40DC-9FC6-46C8-9E12-F603F654E1E9}"/>
    <dgm:cxn modelId="{22E0E679-066B-4DAB-954C-8EB28848E2AB}" srcId="{069810B7-5C4D-4BD6-8291-D54FF84BDAB7}" destId="{60834450-C680-44B0-9D28-34764ED96069}" srcOrd="6" destOrd="0" parTransId="{0B46F953-9ECF-4614-9419-B27A5D48095E}" sibTransId="{1F9B7290-2381-476A-893E-2E8BB7EC6C22}"/>
    <dgm:cxn modelId="{F309E081-145D-4595-AB1B-8F78E0BE69F2}" type="presOf" srcId="{CEA55143-9C3F-4043-80D8-921914ACE74F}" destId="{C896D8F6-BD16-4717-AAD9-47D64924F663}" srcOrd="0" destOrd="0" presId="urn:microsoft.com/office/officeart/2005/8/layout/default"/>
    <dgm:cxn modelId="{134BDC85-B214-464C-9ADD-B8003F8A06DE}" type="presOf" srcId="{18828BD3-1AE6-4405-B69D-E7BE0606491C}" destId="{551BE9E4-C051-4250-B470-CAF0D487A6B6}" srcOrd="0" destOrd="0" presId="urn:microsoft.com/office/officeart/2005/8/layout/default"/>
    <dgm:cxn modelId="{39382E87-1F73-48C5-9D3F-7125EE1AB6E5}" type="presOf" srcId="{74493FC0-29E3-4C25-BDCB-0EFAF9633F83}" destId="{8D3F905B-642C-4803-8A70-46BFAAA33986}" srcOrd="0" destOrd="0" presId="urn:microsoft.com/office/officeart/2005/8/layout/default"/>
    <dgm:cxn modelId="{032150AC-8B52-4BC3-9D48-997837CCE9BF}" type="presOf" srcId="{3CA34CC3-1479-4774-A42F-9F2068BFAC6B}" destId="{E115815A-B862-40D4-95D6-CBDDB4FAEA8B}" srcOrd="0" destOrd="0" presId="urn:microsoft.com/office/officeart/2005/8/layout/default"/>
    <dgm:cxn modelId="{BBC892CB-A58A-4503-872A-5F13DE50972A}" srcId="{069810B7-5C4D-4BD6-8291-D54FF84BDAB7}" destId="{29EDA1DB-0384-4370-874C-77C3900A83A7}" srcOrd="5" destOrd="0" parTransId="{2790FDC2-6251-4D13-96C8-E446914C0F10}" sibTransId="{56FA66C6-7E28-42FD-9D46-56CBE9EEC4B2}"/>
    <dgm:cxn modelId="{CCC247E3-E03A-4805-A200-147F7F6D0E5C}" type="presOf" srcId="{29EDA1DB-0384-4370-874C-77C3900A83A7}" destId="{3E6B8401-F5C0-4271-B458-8D30DEA1176E}" srcOrd="0" destOrd="0" presId="urn:microsoft.com/office/officeart/2005/8/layout/default"/>
    <dgm:cxn modelId="{2228A1E8-5D1B-41E3-BCB6-EC7F39E8CE3F}" srcId="{069810B7-5C4D-4BD6-8291-D54FF84BDAB7}" destId="{3CA34CC3-1479-4774-A42F-9F2068BFAC6B}" srcOrd="1" destOrd="0" parTransId="{C0597DF3-7999-49BF-8D12-61947B80EF25}" sibTransId="{E56D4DC1-C563-4403-A959-49D40B9C19A0}"/>
    <dgm:cxn modelId="{8EB94DF1-C25F-4385-B1F7-D0DD38CA2445}" srcId="{069810B7-5C4D-4BD6-8291-D54FF84BDAB7}" destId="{18828BD3-1AE6-4405-B69D-E7BE0606491C}" srcOrd="8" destOrd="0" parTransId="{A7BEFA0B-8C7D-44F2-A6D2-C58368DB5C9C}" sibTransId="{37C6E693-DE6E-4B68-9481-D4DDC08EBFE9}"/>
    <dgm:cxn modelId="{6898EEFA-114E-4388-976B-244CED6810D9}" srcId="{069810B7-5C4D-4BD6-8291-D54FF84BDAB7}" destId="{13B4EDA0-C13B-4D11-8838-C8BDABB01B3D}" srcOrd="4" destOrd="0" parTransId="{9AB7F322-0776-496E-95E6-8FEB69353356}" sibTransId="{AD292ED1-A512-4043-B54D-7A58B8B9FEDF}"/>
    <dgm:cxn modelId="{8668D53C-4A24-45F4-A338-CDD82BB08EF1}" type="presParOf" srcId="{04B32EBF-5B63-4B62-A971-55C6F7F919B9}" destId="{896F4C21-20CF-4A93-80DF-B3693EBA9165}" srcOrd="0" destOrd="0" presId="urn:microsoft.com/office/officeart/2005/8/layout/default"/>
    <dgm:cxn modelId="{E82A09C1-AAB5-4275-BC04-D2DCED663317}" type="presParOf" srcId="{04B32EBF-5B63-4B62-A971-55C6F7F919B9}" destId="{BDB9E5A7-84DC-4EAC-9DBE-2D4C0360697B}" srcOrd="1" destOrd="0" presId="urn:microsoft.com/office/officeart/2005/8/layout/default"/>
    <dgm:cxn modelId="{E670141F-37AD-4AFF-826A-72B00B111472}" type="presParOf" srcId="{04B32EBF-5B63-4B62-A971-55C6F7F919B9}" destId="{E115815A-B862-40D4-95D6-CBDDB4FAEA8B}" srcOrd="2" destOrd="0" presId="urn:microsoft.com/office/officeart/2005/8/layout/default"/>
    <dgm:cxn modelId="{F9BA6205-FA7A-429F-B5CD-3C6B088FED85}" type="presParOf" srcId="{04B32EBF-5B63-4B62-A971-55C6F7F919B9}" destId="{C5EAE5C0-28FD-465E-AE31-3177E965F26E}" srcOrd="3" destOrd="0" presId="urn:microsoft.com/office/officeart/2005/8/layout/default"/>
    <dgm:cxn modelId="{80725591-C7BE-42DA-9D44-ACDA88C437FF}" type="presParOf" srcId="{04B32EBF-5B63-4B62-A971-55C6F7F919B9}" destId="{8A3373F7-67A8-4A49-BD8A-2EF74E0F63E6}" srcOrd="4" destOrd="0" presId="urn:microsoft.com/office/officeart/2005/8/layout/default"/>
    <dgm:cxn modelId="{799E9EE0-072E-43EA-BBC8-E6614B9C9DFB}" type="presParOf" srcId="{04B32EBF-5B63-4B62-A971-55C6F7F919B9}" destId="{F9F66C48-BB45-413E-BDFC-30ECBC68AF6F}" srcOrd="5" destOrd="0" presId="urn:microsoft.com/office/officeart/2005/8/layout/default"/>
    <dgm:cxn modelId="{F3077253-8A42-45C6-8BF0-A29AEFA279D0}" type="presParOf" srcId="{04B32EBF-5B63-4B62-A971-55C6F7F919B9}" destId="{C896D8F6-BD16-4717-AAD9-47D64924F663}" srcOrd="6" destOrd="0" presId="urn:microsoft.com/office/officeart/2005/8/layout/default"/>
    <dgm:cxn modelId="{CA90710A-9364-4624-A6E6-F3A7651133E2}" type="presParOf" srcId="{04B32EBF-5B63-4B62-A971-55C6F7F919B9}" destId="{644AD1B2-178A-426B-9211-069E6672F1DF}" srcOrd="7" destOrd="0" presId="urn:microsoft.com/office/officeart/2005/8/layout/default"/>
    <dgm:cxn modelId="{FC191E10-9252-4A5A-ABF8-B46F203BF74E}" type="presParOf" srcId="{04B32EBF-5B63-4B62-A971-55C6F7F919B9}" destId="{5D8286AF-15B1-4F67-A09C-473DD0CEC317}" srcOrd="8" destOrd="0" presId="urn:microsoft.com/office/officeart/2005/8/layout/default"/>
    <dgm:cxn modelId="{4571D82B-FD25-4278-82BA-58714AEA78D9}" type="presParOf" srcId="{04B32EBF-5B63-4B62-A971-55C6F7F919B9}" destId="{45F5EF60-66AD-47A0-89EB-B656F4BB683C}" srcOrd="9" destOrd="0" presId="urn:microsoft.com/office/officeart/2005/8/layout/default"/>
    <dgm:cxn modelId="{3EAC80EC-A2D4-47B3-AB00-61DB8CF167E3}" type="presParOf" srcId="{04B32EBF-5B63-4B62-A971-55C6F7F919B9}" destId="{3E6B8401-F5C0-4271-B458-8D30DEA1176E}" srcOrd="10" destOrd="0" presId="urn:microsoft.com/office/officeart/2005/8/layout/default"/>
    <dgm:cxn modelId="{CCD478D2-EF0C-4BCD-9028-B5B12E34516F}" type="presParOf" srcId="{04B32EBF-5B63-4B62-A971-55C6F7F919B9}" destId="{7409CDD7-9AF7-45CB-911B-854FFC9E2115}" srcOrd="11" destOrd="0" presId="urn:microsoft.com/office/officeart/2005/8/layout/default"/>
    <dgm:cxn modelId="{DEC3D2DD-F65B-4163-B564-011F4E6D8DC2}" type="presParOf" srcId="{04B32EBF-5B63-4B62-A971-55C6F7F919B9}" destId="{CCA92B12-0245-4846-BB93-438D37A02F2D}" srcOrd="12" destOrd="0" presId="urn:microsoft.com/office/officeart/2005/8/layout/default"/>
    <dgm:cxn modelId="{882A9692-06BB-49FF-BD69-3ABC22C51C5A}" type="presParOf" srcId="{04B32EBF-5B63-4B62-A971-55C6F7F919B9}" destId="{CA6D65B2-2A7F-4ED2-A658-C0145539D4CC}" srcOrd="13" destOrd="0" presId="urn:microsoft.com/office/officeart/2005/8/layout/default"/>
    <dgm:cxn modelId="{FDDA4F5E-9F08-42E3-A0D3-DBD059699237}" type="presParOf" srcId="{04B32EBF-5B63-4B62-A971-55C6F7F919B9}" destId="{8D3F905B-642C-4803-8A70-46BFAAA33986}" srcOrd="14" destOrd="0" presId="urn:microsoft.com/office/officeart/2005/8/layout/default"/>
    <dgm:cxn modelId="{E1F90D82-BC85-4240-B060-C010438CF094}" type="presParOf" srcId="{04B32EBF-5B63-4B62-A971-55C6F7F919B9}" destId="{A43E1B11-E925-423C-AAD3-003B24E20559}" srcOrd="15" destOrd="0" presId="urn:microsoft.com/office/officeart/2005/8/layout/default"/>
    <dgm:cxn modelId="{D6293D18-98CA-4921-B9AC-E795963E8F6D}" type="presParOf" srcId="{04B32EBF-5B63-4B62-A971-55C6F7F919B9}" destId="{551BE9E4-C051-4250-B470-CAF0D487A6B6}"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04172-86D0-4FBF-8916-80FC42873682}">
      <dsp:nvSpPr>
        <dsp:cNvPr id="0" name=""/>
        <dsp:cNvSpPr/>
      </dsp:nvSpPr>
      <dsp:spPr>
        <a:xfrm>
          <a:off x="541734" y="348"/>
          <a:ext cx="2757040" cy="1654224"/>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Budapest Declaration on Cybercrime in 2001, entered into force on 1 July 2004</a:t>
          </a:r>
          <a:r>
            <a:rPr lang="bs-Latn-BA" sz="1600" kern="1200" dirty="0"/>
            <a:t> and its two Protocols</a:t>
          </a:r>
          <a:endParaRPr lang="en-US" sz="1600" kern="1200" dirty="0"/>
        </a:p>
      </dsp:txBody>
      <dsp:txXfrm>
        <a:off x="541734" y="348"/>
        <a:ext cx="2757040" cy="1654224"/>
      </dsp:txXfrm>
    </dsp:sp>
    <dsp:sp modelId="{DA4BADA8-6F20-4A71-9C97-99BCF665D183}">
      <dsp:nvSpPr>
        <dsp:cNvPr id="0" name=""/>
        <dsp:cNvSpPr/>
      </dsp:nvSpPr>
      <dsp:spPr>
        <a:xfrm>
          <a:off x="3574479" y="348"/>
          <a:ext cx="2757040" cy="1654224"/>
        </a:xfrm>
        <a:prstGeom prst="rec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2002 Code of Good Practice on Electoral Matters</a:t>
          </a:r>
        </a:p>
      </dsp:txBody>
      <dsp:txXfrm>
        <a:off x="3574479" y="348"/>
        <a:ext cx="2757040" cy="1654224"/>
      </dsp:txXfrm>
    </dsp:sp>
    <dsp:sp modelId="{E198F369-BB10-4FC5-8EB9-5C14FB891A3A}">
      <dsp:nvSpPr>
        <dsp:cNvPr id="0" name=""/>
        <dsp:cNvSpPr/>
      </dsp:nvSpPr>
      <dsp:spPr>
        <a:xfrm>
          <a:off x="6607223" y="348"/>
          <a:ext cx="2757040" cy="1654224"/>
        </a:xfrm>
        <a:prstGeom prst="rect">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Recommendation Rec(2004)11 of the Committee of Ministers to member states on legal, operational and technical standards for e-voting</a:t>
          </a:r>
        </a:p>
      </dsp:txBody>
      <dsp:txXfrm>
        <a:off x="6607223" y="348"/>
        <a:ext cx="2757040" cy="1654224"/>
      </dsp:txXfrm>
    </dsp:sp>
    <dsp:sp modelId="{F54644BD-E82D-4057-9CDE-C3B92304C1BC}">
      <dsp:nvSpPr>
        <dsp:cNvPr id="0" name=""/>
        <dsp:cNvSpPr/>
      </dsp:nvSpPr>
      <dsp:spPr>
        <a:xfrm>
          <a:off x="541734" y="1930277"/>
          <a:ext cx="2757040" cy="1654224"/>
        </a:xfrm>
        <a:prstGeom prst="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Resolution 1459(2005) of the Parliamentary Assembly of the Council of Europe </a:t>
          </a:r>
        </a:p>
      </dsp:txBody>
      <dsp:txXfrm>
        <a:off x="541734" y="1930277"/>
        <a:ext cx="2757040" cy="1654224"/>
      </dsp:txXfrm>
    </dsp:sp>
    <dsp:sp modelId="{78B008CB-4043-495A-AEBE-EA9D6252623A}">
      <dsp:nvSpPr>
        <dsp:cNvPr id="0" name=""/>
        <dsp:cNvSpPr/>
      </dsp:nvSpPr>
      <dsp:spPr>
        <a:xfrm>
          <a:off x="3574479" y="1930277"/>
          <a:ext cx="2757040" cy="1654224"/>
        </a:xfrm>
        <a:prstGeom prst="rect">
          <a:avLst/>
        </a:prstGeom>
        <a:gradFill rotWithShape="0">
          <a:gsLst>
            <a:gs pos="0">
              <a:schemeClr val="accent6">
                <a:hueOff val="0"/>
                <a:satOff val="0"/>
                <a:lumOff val="0"/>
                <a:alphaOff val="0"/>
                <a:tint val="94000"/>
                <a:satMod val="105000"/>
                <a:lumMod val="102000"/>
              </a:schemeClr>
            </a:gs>
            <a:gs pos="100000">
              <a:schemeClr val="accent6">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Resolution 1970</a:t>
          </a:r>
          <a:r>
            <a:rPr lang="bs-Latn-BA" sz="1600" kern="1200" dirty="0"/>
            <a:t> </a:t>
          </a:r>
          <a:r>
            <a:rPr lang="en-US" sz="1600" kern="1200" dirty="0"/>
            <a:t>(2014) of the Parliamentary Assembly of the Council of Europe on impact of new information and communication technology on democracy</a:t>
          </a:r>
        </a:p>
      </dsp:txBody>
      <dsp:txXfrm>
        <a:off x="3574479" y="1930277"/>
        <a:ext cx="2757040" cy="1654224"/>
      </dsp:txXfrm>
    </dsp:sp>
    <dsp:sp modelId="{0EF60808-8284-404C-B287-4C3DF8CD899C}">
      <dsp:nvSpPr>
        <dsp:cNvPr id="0" name=""/>
        <dsp:cNvSpPr/>
      </dsp:nvSpPr>
      <dsp:spPr>
        <a:xfrm>
          <a:off x="6607223" y="1930277"/>
          <a:ext cx="2757040" cy="1654224"/>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EU Directive on the security of network and information systems (NIS Directive), 2016.</a:t>
          </a:r>
        </a:p>
      </dsp:txBody>
      <dsp:txXfrm>
        <a:off x="6607223" y="1930277"/>
        <a:ext cx="2757040" cy="16542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F4C21-20CF-4A93-80DF-B3693EBA9165}">
      <dsp:nvSpPr>
        <dsp:cNvPr id="0" name=""/>
        <dsp:cNvSpPr/>
      </dsp:nvSpPr>
      <dsp:spPr>
        <a:xfrm>
          <a:off x="1207179" y="1867"/>
          <a:ext cx="2486263" cy="1491758"/>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Regulation (EU) 2016/679 of the European Parliament and of the Council (General Data Protection Regulation)</a:t>
          </a:r>
        </a:p>
      </dsp:txBody>
      <dsp:txXfrm>
        <a:off x="1207179" y="1867"/>
        <a:ext cx="2486263" cy="1491758"/>
      </dsp:txXfrm>
    </dsp:sp>
    <dsp:sp modelId="{E115815A-B862-40D4-95D6-CBDDB4FAEA8B}">
      <dsp:nvSpPr>
        <dsp:cNvPr id="0" name=""/>
        <dsp:cNvSpPr/>
      </dsp:nvSpPr>
      <dsp:spPr>
        <a:xfrm>
          <a:off x="3942069" y="1867"/>
          <a:ext cx="2486263" cy="1491758"/>
        </a:xfrm>
        <a:prstGeom prst="rec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Recommendation CM/Rec(2017)5 on standards for e-voting, its Explanatory Memorandum and the associated Guidelines</a:t>
          </a:r>
        </a:p>
      </dsp:txBody>
      <dsp:txXfrm>
        <a:off x="3942069" y="1867"/>
        <a:ext cx="2486263" cy="1491758"/>
      </dsp:txXfrm>
    </dsp:sp>
    <dsp:sp modelId="{8A3373F7-67A8-4A49-BD8A-2EF74E0F63E6}">
      <dsp:nvSpPr>
        <dsp:cNvPr id="0" name=""/>
        <dsp:cNvSpPr/>
      </dsp:nvSpPr>
      <dsp:spPr>
        <a:xfrm>
          <a:off x="6676959" y="1867"/>
          <a:ext cx="2486263" cy="1491758"/>
        </a:xfrm>
        <a:prstGeom prst="rect">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Cybercrime Convention Committee (T-CY) Guidance Note no.9, 2019</a:t>
          </a:r>
        </a:p>
      </dsp:txBody>
      <dsp:txXfrm>
        <a:off x="6676959" y="1867"/>
        <a:ext cx="2486263" cy="1491758"/>
      </dsp:txXfrm>
    </dsp:sp>
    <dsp:sp modelId="{C896D8F6-BD16-4717-AAD9-47D64924F663}">
      <dsp:nvSpPr>
        <dsp:cNvPr id="0" name=""/>
        <dsp:cNvSpPr/>
      </dsp:nvSpPr>
      <dsp:spPr>
        <a:xfrm>
          <a:off x="1207179" y="1742251"/>
          <a:ext cx="2486263" cy="1491758"/>
        </a:xfrm>
        <a:prstGeom prst="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Convention for the Protection of Individuals with regard to Automatic Processing of Personal Data (ETS 108), to which an additional protocol has been added at the end of 2018 (ETS 223)</a:t>
          </a:r>
        </a:p>
      </dsp:txBody>
      <dsp:txXfrm>
        <a:off x="1207179" y="1742251"/>
        <a:ext cx="2486263" cy="1491758"/>
      </dsp:txXfrm>
    </dsp:sp>
    <dsp:sp modelId="{5D8286AF-15B1-4F67-A09C-473DD0CEC317}">
      <dsp:nvSpPr>
        <dsp:cNvPr id="0" name=""/>
        <dsp:cNvSpPr/>
      </dsp:nvSpPr>
      <dsp:spPr>
        <a:xfrm>
          <a:off x="3942069" y="1742251"/>
          <a:ext cx="2486263" cy="1491758"/>
        </a:xfrm>
        <a:prstGeom prst="rect">
          <a:avLst/>
        </a:prstGeom>
        <a:gradFill rotWithShape="0">
          <a:gsLst>
            <a:gs pos="0">
              <a:schemeClr val="accent6">
                <a:hueOff val="0"/>
                <a:satOff val="0"/>
                <a:lumOff val="0"/>
                <a:alphaOff val="0"/>
                <a:tint val="94000"/>
                <a:satMod val="105000"/>
                <a:lumMod val="102000"/>
              </a:schemeClr>
            </a:gs>
            <a:gs pos="100000">
              <a:schemeClr val="accent6">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Declaration (13/12/2019)1 of the Committee of Ministers of the Council of Europe on the manipulative capabilities of algorithmic processes</a:t>
          </a:r>
        </a:p>
      </dsp:txBody>
      <dsp:txXfrm>
        <a:off x="3942069" y="1742251"/>
        <a:ext cx="2486263" cy="1491758"/>
      </dsp:txXfrm>
    </dsp:sp>
    <dsp:sp modelId="{3E6B8401-F5C0-4271-B458-8D30DEA1176E}">
      <dsp:nvSpPr>
        <dsp:cNvPr id="0" name=""/>
        <dsp:cNvSpPr/>
      </dsp:nvSpPr>
      <dsp:spPr>
        <a:xfrm>
          <a:off x="6676959" y="1742251"/>
          <a:ext cx="2486263" cy="1491758"/>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Venice Commission, Joint Report on Digital Technologies and Elections, CDL-AD (2019)016</a:t>
          </a:r>
        </a:p>
      </dsp:txBody>
      <dsp:txXfrm>
        <a:off x="6676959" y="1742251"/>
        <a:ext cx="2486263" cy="1491758"/>
      </dsp:txXfrm>
    </dsp:sp>
    <dsp:sp modelId="{CCA92B12-0245-4846-BB93-438D37A02F2D}">
      <dsp:nvSpPr>
        <dsp:cNvPr id="0" name=""/>
        <dsp:cNvSpPr/>
      </dsp:nvSpPr>
      <dsp:spPr>
        <a:xfrm>
          <a:off x="1207179" y="3482635"/>
          <a:ext cx="2486263" cy="1491758"/>
        </a:xfrm>
        <a:prstGeom prst="rec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CDL-AD(2020)037 Study - Principles for a fundamental rights-compliant use of digital technologies in electoral processes</a:t>
          </a:r>
        </a:p>
      </dsp:txBody>
      <dsp:txXfrm>
        <a:off x="1207179" y="3482635"/>
        <a:ext cx="2486263" cy="1491758"/>
      </dsp:txXfrm>
    </dsp:sp>
    <dsp:sp modelId="{8D3F905B-642C-4803-8A70-46BFAAA33986}">
      <dsp:nvSpPr>
        <dsp:cNvPr id="0" name=""/>
        <dsp:cNvSpPr/>
      </dsp:nvSpPr>
      <dsp:spPr>
        <a:xfrm>
          <a:off x="3942069" y="3482635"/>
          <a:ext cx="2486263" cy="1491758"/>
        </a:xfrm>
        <a:prstGeom prst="rect">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Venice Commission Interpretative Declaration of the Code of Good Practice in Electoral Matters as concerns Digital technologies and Artificial Intelligence, (2024)</a:t>
          </a:r>
        </a:p>
      </dsp:txBody>
      <dsp:txXfrm>
        <a:off x="3942069" y="3482635"/>
        <a:ext cx="2486263" cy="1491758"/>
      </dsp:txXfrm>
    </dsp:sp>
    <dsp:sp modelId="{551BE9E4-C051-4250-B470-CAF0D487A6B6}">
      <dsp:nvSpPr>
        <dsp:cNvPr id="0" name=""/>
        <dsp:cNvSpPr/>
      </dsp:nvSpPr>
      <dsp:spPr>
        <a:xfrm>
          <a:off x="6676959" y="3482635"/>
          <a:ext cx="2486263" cy="1491758"/>
        </a:xfrm>
        <a:prstGeom prst="rect">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bs-Latn-BA" sz="1600" kern="1200" dirty="0"/>
            <a:t>Venice Commission, Revised Interpretative Declaration on the stability of Electoral law, 2024</a:t>
          </a:r>
          <a:endParaRPr lang="en-US" sz="2100" kern="1200" dirty="0"/>
        </a:p>
      </dsp:txBody>
      <dsp:txXfrm>
        <a:off x="6676959" y="3482635"/>
        <a:ext cx="2486263" cy="149175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2B3E1B1-B8DF-4AC2-AE0F-6B65040C1C2D}" type="datetimeFigureOut">
              <a:rPr lang="en-US" smtClean="0"/>
              <a:t>4/28/2025</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2712990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1047318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766255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6257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3601120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2B3E1B1-B8DF-4AC2-AE0F-6B65040C1C2D}" type="datetimeFigureOut">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126155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2B3E1B1-B8DF-4AC2-AE0F-6B65040C1C2D}" type="datetimeFigureOut">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4182059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3E1B1-B8DF-4AC2-AE0F-6B65040C1C2D}"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677904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3E1B1-B8DF-4AC2-AE0F-6B65040C1C2D}"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30463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B3E1B1-B8DF-4AC2-AE0F-6B65040C1C2D}"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344730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B3E1B1-B8DF-4AC2-AE0F-6B65040C1C2D}" type="datetimeFigureOut">
              <a:rPr lang="en-US" smtClean="0"/>
              <a:t>4/28/2025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89153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632965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B3E1B1-B8DF-4AC2-AE0F-6B65040C1C2D}" type="datetimeFigureOut">
              <a:rPr lang="en-US" smtClean="0"/>
              <a:t>4/28/2025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160642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B3E1B1-B8DF-4AC2-AE0F-6B65040C1C2D}" type="datetimeFigureOut">
              <a:rPr lang="en-US" smtClean="0"/>
              <a:t>4/28/2025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3437783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3E1B1-B8DF-4AC2-AE0F-6B65040C1C2D}" type="datetimeFigureOut">
              <a:rPr lang="en-US" smtClean="0"/>
              <a:t>4/28/2025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2954702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50857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B3E1B1-B8DF-4AC2-AE0F-6B65040C1C2D}" type="datetimeFigureOut">
              <a:rPr lang="en-US" smtClean="0"/>
              <a:t>4/28/2025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750165-0738-49ED-B6EA-E6DA690218D9}" type="slidenum">
              <a:rPr lang="en-US" smtClean="0"/>
              <a:t>‹#›</a:t>
            </a:fld>
            <a:endParaRPr lang="en-US"/>
          </a:p>
        </p:txBody>
      </p:sp>
    </p:spTree>
    <p:extLst>
      <p:ext uri="{BB962C8B-B14F-4D97-AF65-F5344CB8AC3E}">
        <p14:creationId xmlns:p14="http://schemas.microsoft.com/office/powerpoint/2010/main" val="301056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2B3E1B1-B8DF-4AC2-AE0F-6B65040C1C2D}" type="datetimeFigureOut">
              <a:rPr lang="en-US" smtClean="0"/>
              <a:t>4/28/2025</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9750165-0738-49ED-B6EA-E6DA690218D9}" type="slidenum">
              <a:rPr lang="en-US" smtClean="0"/>
              <a:t>‹#›</a:t>
            </a:fld>
            <a:endParaRPr lang="en-US"/>
          </a:p>
        </p:txBody>
      </p:sp>
    </p:spTree>
    <p:extLst>
      <p:ext uri="{BB962C8B-B14F-4D97-AF65-F5344CB8AC3E}">
        <p14:creationId xmlns:p14="http://schemas.microsoft.com/office/powerpoint/2010/main" val="354208932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 name="Picture 4" descr="A logo with stars and lines&#10;&#10;AI-generated content may be incorrect.">
            <a:extLst>
              <a:ext uri="{FF2B5EF4-FFF2-40B4-BE49-F238E27FC236}">
                <a16:creationId xmlns:a16="http://schemas.microsoft.com/office/drawing/2014/main" id="{F028228C-936B-D94F-52EA-2D7EDE95AC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2316" y="402317"/>
            <a:ext cx="716987" cy="720000"/>
          </a:xfrm>
          <a:prstGeom prst="rect">
            <a:avLst/>
          </a:prstGeom>
        </p:spPr>
      </p:pic>
      <p:pic>
        <p:nvPicPr>
          <p:cNvPr id="7" name="Picture 6" descr="A logo of a knight on a horse&#10;&#10;AI-generated content may be incorrect.">
            <a:extLst>
              <a:ext uri="{FF2B5EF4-FFF2-40B4-BE49-F238E27FC236}">
                <a16:creationId xmlns:a16="http://schemas.microsoft.com/office/drawing/2014/main" id="{D0B86F1B-11C1-0EA0-F6C5-EF8DB45225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530" y="406921"/>
            <a:ext cx="520708" cy="720000"/>
          </a:xfrm>
          <a:prstGeom prst="rect">
            <a:avLst/>
          </a:prstGeom>
        </p:spPr>
      </p:pic>
      <p:pic>
        <p:nvPicPr>
          <p:cNvPr id="9" name="Picture 8" descr="A blue flag with yellow stars and a circle in the middle&#10;&#10;AI-generated content may be incorrect.">
            <a:extLst>
              <a:ext uri="{FF2B5EF4-FFF2-40B4-BE49-F238E27FC236}">
                <a16:creationId xmlns:a16="http://schemas.microsoft.com/office/drawing/2014/main" id="{3EECEE93-3757-B9AE-C8D0-0B2A536004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58858" y="406921"/>
            <a:ext cx="886612" cy="720000"/>
          </a:xfrm>
          <a:prstGeom prst="rect">
            <a:avLst/>
          </a:prstGeom>
        </p:spPr>
      </p:pic>
      <p:pic>
        <p:nvPicPr>
          <p:cNvPr id="11" name="Picture 10" descr="A close-up of a logo">
            <a:extLst>
              <a:ext uri="{FF2B5EF4-FFF2-40B4-BE49-F238E27FC236}">
                <a16:creationId xmlns:a16="http://schemas.microsoft.com/office/drawing/2014/main" id="{5EDB9161-15D4-B9A6-9554-8EA812FC5D3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39831" y="406921"/>
            <a:ext cx="1336815" cy="720000"/>
          </a:xfrm>
          <a:prstGeom prst="rect">
            <a:avLst/>
          </a:prstGeom>
        </p:spPr>
      </p:pic>
      <p:pic>
        <p:nvPicPr>
          <p:cNvPr id="13" name="Picture 12" descr="A black background with blue text&#10;&#10;AI-generated content may be incorrect.">
            <a:extLst>
              <a:ext uri="{FF2B5EF4-FFF2-40B4-BE49-F238E27FC236}">
                <a16:creationId xmlns:a16="http://schemas.microsoft.com/office/drawing/2014/main" id="{5FCFFCEB-FCC0-ED6F-96D0-A6105FD491A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4381" y="406921"/>
            <a:ext cx="1523238" cy="720000"/>
          </a:xfrm>
          <a:prstGeom prst="rect">
            <a:avLst/>
          </a:prstGeom>
        </p:spPr>
      </p:pic>
      <p:sp>
        <p:nvSpPr>
          <p:cNvPr id="14" name="TextBox 13">
            <a:extLst>
              <a:ext uri="{FF2B5EF4-FFF2-40B4-BE49-F238E27FC236}">
                <a16:creationId xmlns:a16="http://schemas.microsoft.com/office/drawing/2014/main" id="{8A2C46B6-922C-96EF-6026-9A98D5EFF057}"/>
              </a:ext>
            </a:extLst>
          </p:cNvPr>
          <p:cNvSpPr txBox="1"/>
          <p:nvPr/>
        </p:nvSpPr>
        <p:spPr>
          <a:xfrm>
            <a:off x="746531" y="1795076"/>
            <a:ext cx="10698939" cy="5062924"/>
          </a:xfrm>
          <a:prstGeom prst="rect">
            <a:avLst/>
          </a:prstGeom>
          <a:solidFill>
            <a:schemeClr val="tx1"/>
          </a:solidFill>
        </p:spPr>
        <p:txBody>
          <a:bodyPr wrap="square" rtlCol="0">
            <a:spAutoFit/>
          </a:bodyPr>
          <a:lstStyle/>
          <a:p>
            <a:pPr algn="ct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20</a:t>
            </a:r>
            <a:r>
              <a:rPr lang="en-GB" sz="1100" b="1" kern="100" baseline="30000" dirty="0">
                <a:solidFill>
                  <a:schemeClr val="bg1"/>
                </a:solidFill>
                <a:effectLst/>
                <a:latin typeface="Arial" panose="020B0604020202020204" pitchFamily="34" charset="0"/>
                <a:ea typeface="Aptos" panose="020B0004020202020204" pitchFamily="34" charset="0"/>
                <a:cs typeface="Arial" panose="020B0604020202020204" pitchFamily="34" charset="0"/>
              </a:rPr>
              <a:t>TH</a:t>
            </a: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EUROPEAN CONFERENCE OF ELECTORAL MANAGEMENT BODIES ON</a:t>
            </a:r>
            <a:b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b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“STABILITY OF ELECTORAL LAW – PRACTICAL ASPECTS”</a:t>
            </a:r>
          </a:p>
          <a:p>
            <a:pPr algn="ct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US"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Co-</a:t>
            </a:r>
            <a:r>
              <a:rPr lang="en-US" sz="1100" b="1"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organised</a:t>
            </a:r>
            <a:r>
              <a:rPr lang="en-US"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by the Central Electoral Commission of the Republic of Lithuania and the Council for Democratic Elections of the Council of Europe</a:t>
            </a:r>
          </a:p>
          <a:p>
            <a:pPr algn="ct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20</a:t>
            </a:r>
            <a:r>
              <a:rPr lang="fr-FR" sz="1100" b="1" i="1" kern="100" baseline="30000" dirty="0">
                <a:solidFill>
                  <a:schemeClr val="bg1"/>
                </a:solidFill>
                <a:effectLst/>
                <a:latin typeface="Arial" panose="020B0604020202020204" pitchFamily="34" charset="0"/>
                <a:ea typeface="Aptos" panose="020B0004020202020204" pitchFamily="34" charset="0"/>
                <a:cs typeface="Arial" panose="020B0604020202020204" pitchFamily="34" charset="0"/>
              </a:rPr>
              <a:t>E</a:t>
            </a:r>
            <a: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CONFERENCE EUROPEENNE DES ADMINISTRATIONS ELECTORALES SUR LA</a:t>
            </a:r>
            <a:b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br>
            <a: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STABILITE DU DROIT ELECTORAL - ASPECTS PRATIQUES »</a:t>
            </a:r>
          </a:p>
          <a:p>
            <a:pPr algn="ctr"/>
            <a:endParaRPr lang="fr-FR" sz="1100" i="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Coorganisée par la Commission électorale centrale de la République de Lituanie et  le Conseil des élections démocratiques du Conseil de l’Europe</a:t>
            </a:r>
            <a:endParaRPr lang="fr-FR" sz="1100" i="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endPar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15-16.04.2025</a:t>
            </a: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Vilnius </a:t>
            </a: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t>
            </a: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First session – 2</a:t>
            </a:r>
            <a:r>
              <a:rPr lang="en-GB" sz="1100" b="1" kern="100" baseline="30000" dirty="0">
                <a:solidFill>
                  <a:schemeClr val="bg1"/>
                </a:solidFill>
                <a:effectLst/>
                <a:latin typeface="Arial" panose="020B0604020202020204" pitchFamily="34" charset="0"/>
                <a:ea typeface="Aptos" panose="020B0004020202020204" pitchFamily="34" charset="0"/>
                <a:cs typeface="Arial" panose="020B0604020202020204" pitchFamily="34" charset="0"/>
              </a:rPr>
              <a:t>nd</a:t>
            </a: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Part</a:t>
            </a:r>
            <a:b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b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Première Session – 2</a:t>
            </a:r>
            <a:r>
              <a:rPr lang="en-GB" sz="1100" b="1" kern="100" baseline="30000" dirty="0">
                <a:solidFill>
                  <a:schemeClr val="bg1"/>
                </a:solidFill>
                <a:effectLst/>
                <a:latin typeface="Arial" panose="020B0604020202020204" pitchFamily="34" charset="0"/>
                <a:ea typeface="Aptos" panose="020B0004020202020204" pitchFamily="34" charset="0"/>
                <a:cs typeface="Arial" panose="020B0604020202020204" pitchFamily="34" charset="0"/>
              </a:rPr>
              <a:t>e</a:t>
            </a:r>
            <a:r>
              <a:rPr lang="en-GB"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t>
            </a:r>
            <a:r>
              <a:rPr lang="en-GB" sz="1100" b="1"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Partie</a:t>
            </a:r>
            <a:endParaRPr lang="fr-FR" sz="11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endParaRPr lang="en-GB" sz="16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GB" sz="16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I</a:t>
            </a:r>
            <a:r>
              <a:rPr lang="en-US" sz="1600" b="1" i="0" u="none" strike="noStrike" dirty="0" err="1">
                <a:solidFill>
                  <a:schemeClr val="bg1"/>
                </a:solidFill>
                <a:effectLst/>
                <a:latin typeface="Arial" panose="020B0604020202020204" pitchFamily="34" charset="0"/>
                <a:cs typeface="Arial" panose="020B0604020202020204" pitchFamily="34" charset="0"/>
              </a:rPr>
              <a:t>rena</a:t>
            </a:r>
            <a:r>
              <a:rPr lang="en-US" sz="1600" b="1" i="0" u="none" strike="noStrike" dirty="0">
                <a:solidFill>
                  <a:schemeClr val="bg1"/>
                </a:solidFill>
                <a:effectLst/>
                <a:latin typeface="Arial" panose="020B0604020202020204" pitchFamily="34" charset="0"/>
                <a:cs typeface="Arial" panose="020B0604020202020204" pitchFamily="34" charset="0"/>
              </a:rPr>
              <a:t> Hadžiabdić</a:t>
            </a:r>
          </a:p>
          <a:p>
            <a:pPr algn="ctr"/>
            <a:endParaRPr lang="fr-FR" sz="16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en-US" sz="1100" b="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President of the Central Election Commission of Bosnia and Herzegovina</a:t>
            </a:r>
          </a:p>
          <a:p>
            <a:pPr algn="ctr"/>
            <a:r>
              <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Présidente de la Commission électorale centrale de la Bosnie-Herzégovine</a:t>
            </a:r>
          </a:p>
          <a:p>
            <a:pPr algn="ctr"/>
            <a:endParaRPr lang="fr-FR" sz="1100" b="1" i="1" kern="100" dirty="0">
              <a:solidFill>
                <a:schemeClr val="bg1"/>
              </a:solidFill>
              <a:latin typeface="Arial" panose="020B0604020202020204" pitchFamily="34" charset="0"/>
              <a:ea typeface="Aptos" panose="020B0004020202020204" pitchFamily="34" charset="0"/>
              <a:cs typeface="Arial" panose="020B0604020202020204" pitchFamily="34" charset="0"/>
            </a:endParaRPr>
          </a:p>
          <a:p>
            <a:pPr algn="ctr"/>
            <a:endParaRPr lang="fr-FR" sz="1100" b="1" i="1"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Speeches and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presentations</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are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published</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in the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language</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in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which</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they</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were</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a:t>
            </a:r>
            <a:r>
              <a:rPr lang="fr-FR" sz="1000" kern="100" dirty="0" err="1">
                <a:solidFill>
                  <a:schemeClr val="bg1"/>
                </a:solidFill>
                <a:effectLst/>
                <a:latin typeface="Arial" panose="020B0604020202020204" pitchFamily="34" charset="0"/>
                <a:ea typeface="Aptos" panose="020B0004020202020204" pitchFamily="34" charset="0"/>
                <a:cs typeface="Arial" panose="020B0604020202020204" pitchFamily="34" charset="0"/>
              </a:rPr>
              <a:t>submitted</a:t>
            </a: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 to the Secretariat /</a:t>
            </a:r>
          </a:p>
          <a:p>
            <a:pPr algn="ct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Les discours et présentations sont publiés dans la langue dans laquelle ils ont été soumis au secrétariat</a:t>
            </a:r>
          </a:p>
          <a:p>
            <a:pPr algn="ctr"/>
            <a:endPar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endPar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endParaRPr>
          </a:p>
          <a:p>
            <a:pPr algn="ctr"/>
            <a:r>
              <a:rPr lang="fr-FR" sz="1000" kern="100" dirty="0">
                <a:solidFill>
                  <a:schemeClr val="bg1"/>
                </a:solidFill>
                <a:effectLst/>
                <a:latin typeface="Arial" panose="020B0604020202020204" pitchFamily="34" charset="0"/>
                <a:ea typeface="Aptos" panose="020B0004020202020204" pitchFamily="34" charset="0"/>
                <a:cs typeface="Arial" panose="020B0604020202020204" pitchFamily="34" charset="0"/>
              </a:rPr>
              <a:t>www.coe.int/EMB</a:t>
            </a:r>
          </a:p>
          <a:p>
            <a:pPr algn="ctr"/>
            <a:endParaRPr lang="fr-FR" sz="1100"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44200EB6-C4BE-3002-6DB5-CAC52BC8A2E5}"/>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10282932" y="5731079"/>
            <a:ext cx="1162537" cy="720000"/>
          </a:xfrm>
          <a:prstGeom prst="rect">
            <a:avLst/>
          </a:prstGeom>
        </p:spPr>
      </p:pic>
    </p:spTree>
    <p:extLst>
      <p:ext uri="{BB962C8B-B14F-4D97-AF65-F5344CB8AC3E}">
        <p14:creationId xmlns:p14="http://schemas.microsoft.com/office/powerpoint/2010/main" val="2064576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a:t>Conclusion </a:t>
            </a:r>
            <a:endParaRPr lang="en-US" dirty="0"/>
          </a:p>
        </p:txBody>
      </p:sp>
      <p:sp>
        <p:nvSpPr>
          <p:cNvPr id="3" name="Content Placeholder 2"/>
          <p:cNvSpPr>
            <a:spLocks noGrp="1"/>
          </p:cNvSpPr>
          <p:nvPr>
            <p:ph idx="1"/>
          </p:nvPr>
        </p:nvSpPr>
        <p:spPr>
          <a:xfrm>
            <a:off x="1141413" y="1858789"/>
            <a:ext cx="9905999" cy="3935182"/>
          </a:xfrm>
        </p:spPr>
        <p:txBody>
          <a:bodyPr>
            <a:normAutofit fontScale="77500" lnSpcReduction="20000"/>
          </a:bodyPr>
          <a:lstStyle/>
          <a:p>
            <a:r>
              <a:rPr lang="bs-Latn-BA" sz="2800" dirty="0"/>
              <a:t>Stability of electoral process and legislation for timely preparation of elections has to be done in non-election year.</a:t>
            </a:r>
          </a:p>
          <a:p>
            <a:r>
              <a:rPr lang="bs-Latn-BA" sz="2800" dirty="0"/>
              <a:t>Eary financial considerations.</a:t>
            </a:r>
          </a:p>
          <a:p>
            <a:r>
              <a:rPr lang="bs-Latn-BA" sz="2800" dirty="0"/>
              <a:t>Timely recruitment of necessary human resources.</a:t>
            </a:r>
          </a:p>
          <a:p>
            <a:r>
              <a:rPr lang="bs-Latn-BA" sz="2800" dirty="0"/>
              <a:t>Security and privacy implication must be seriously considered.</a:t>
            </a:r>
          </a:p>
          <a:p>
            <a:r>
              <a:rPr lang="bs-Latn-BA" sz="2800" dirty="0"/>
              <a:t>Long-term planning - crucial for identification of technical and infrastructural requirements, challenges and risks in order to mitigate them on time.</a:t>
            </a:r>
          </a:p>
          <a:p>
            <a:r>
              <a:rPr lang="bs-Latn-BA" sz="2800" dirty="0"/>
              <a:t>Cooperation of all relevant stakeholders to provide important assistance. </a:t>
            </a:r>
          </a:p>
          <a:p>
            <a:r>
              <a:rPr lang="bs-Latn-BA" sz="2800" dirty="0"/>
              <a:t>Third-party independent audit.</a:t>
            </a:r>
          </a:p>
        </p:txBody>
      </p:sp>
    </p:spTree>
    <p:extLst>
      <p:ext uri="{BB962C8B-B14F-4D97-AF65-F5344CB8AC3E}">
        <p14:creationId xmlns:p14="http://schemas.microsoft.com/office/powerpoint/2010/main" val="4185207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ctr">
              <a:buNone/>
            </a:pPr>
            <a:r>
              <a:rPr lang="bs-Latn-BA" sz="5200" b="1" dirty="0"/>
              <a:t>Thank you for your attention!</a:t>
            </a:r>
          </a:p>
          <a:p>
            <a:pPr algn="ctr"/>
            <a:endParaRPr lang="bs-Latn-BA" sz="2600" dirty="0"/>
          </a:p>
          <a:p>
            <a:pPr algn="ctr"/>
            <a:endParaRPr lang="bs-Latn-BA" dirty="0"/>
          </a:p>
          <a:p>
            <a:pPr algn="ctr"/>
            <a:endParaRPr lang="bs-Latn-BA" dirty="0"/>
          </a:p>
          <a:p>
            <a:pPr marL="0" indent="0" algn="ctr">
              <a:lnSpc>
                <a:spcPct val="100000"/>
              </a:lnSpc>
              <a:spcBef>
                <a:spcPts val="0"/>
              </a:spcBef>
              <a:buNone/>
            </a:pPr>
            <a:r>
              <a:rPr lang="bs-Latn-BA" dirty="0"/>
              <a:t>Dr. Irena Hadžiabdić</a:t>
            </a:r>
          </a:p>
          <a:p>
            <a:pPr marL="0" indent="0" algn="ctr">
              <a:lnSpc>
                <a:spcPct val="100000"/>
              </a:lnSpc>
              <a:spcBef>
                <a:spcPts val="0"/>
              </a:spcBef>
              <a:buNone/>
            </a:pPr>
            <a:r>
              <a:rPr lang="bs-Latn-BA" dirty="0"/>
              <a:t>President of the BiH CEC</a:t>
            </a:r>
          </a:p>
          <a:p>
            <a:pPr marL="0" indent="0" algn="ctr">
              <a:lnSpc>
                <a:spcPct val="100000"/>
              </a:lnSpc>
              <a:spcBef>
                <a:spcPts val="0"/>
              </a:spcBef>
              <a:buNone/>
            </a:pPr>
            <a:r>
              <a:rPr lang="en-US" dirty="0"/>
              <a:t>Phone: +387 33 251 325</a:t>
            </a:r>
            <a:endParaRPr lang="bs-Latn-BA" dirty="0"/>
          </a:p>
          <a:p>
            <a:pPr marL="0" indent="0" algn="ctr">
              <a:lnSpc>
                <a:spcPct val="100000"/>
              </a:lnSpc>
              <a:spcBef>
                <a:spcPts val="0"/>
              </a:spcBef>
              <a:buNone/>
            </a:pPr>
            <a:r>
              <a:rPr lang="bs-Latn-BA" dirty="0"/>
              <a:t>E-mail: irena.hadziabdic@izbori.ba</a:t>
            </a:r>
            <a:endParaRPr lang="en-US" dirty="0"/>
          </a:p>
        </p:txBody>
      </p:sp>
    </p:spTree>
    <p:extLst>
      <p:ext uri="{BB962C8B-B14F-4D97-AF65-F5344CB8AC3E}">
        <p14:creationId xmlns:p14="http://schemas.microsoft.com/office/powerpoint/2010/main" val="357646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b="1" dirty="0"/>
              <a:t>Rules applying to the voting and counting process (including the transmission of results), in particular the introduction of new voting modalities and digital technologies</a:t>
            </a:r>
            <a:br>
              <a:rPr lang="en-US" sz="2800" b="1" dirty="0"/>
            </a:br>
            <a:endParaRPr lang="en-US" sz="2800" b="1" dirty="0"/>
          </a:p>
        </p:txBody>
      </p:sp>
      <p:sp>
        <p:nvSpPr>
          <p:cNvPr id="3" name="Subtitle 2"/>
          <p:cNvSpPr>
            <a:spLocks noGrp="1"/>
          </p:cNvSpPr>
          <p:nvPr>
            <p:ph type="subTitle" idx="1"/>
          </p:nvPr>
        </p:nvSpPr>
        <p:spPr/>
        <p:txBody>
          <a:bodyPr/>
          <a:lstStyle/>
          <a:p>
            <a:r>
              <a:rPr lang="bs-Latn-BA" dirty="0"/>
              <a:t>Dr. Irena Hadžiabdić, president of the BiH Central Election Commission </a:t>
            </a:r>
            <a:endParaRPr lang="en-US" dirty="0"/>
          </a:p>
        </p:txBody>
      </p:sp>
    </p:spTree>
    <p:extLst>
      <p:ext uri="{BB962C8B-B14F-4D97-AF65-F5344CB8AC3E}">
        <p14:creationId xmlns:p14="http://schemas.microsoft.com/office/powerpoint/2010/main" val="152631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a:t>Elections and NEW TECHNOLOGIES</a:t>
            </a:r>
            <a:endParaRPr lang="en-US" dirty="0"/>
          </a:p>
        </p:txBody>
      </p:sp>
      <p:sp>
        <p:nvSpPr>
          <p:cNvPr id="3" name="Content Placeholder 2"/>
          <p:cNvSpPr>
            <a:spLocks noGrp="1"/>
          </p:cNvSpPr>
          <p:nvPr>
            <p:ph idx="1"/>
          </p:nvPr>
        </p:nvSpPr>
        <p:spPr/>
        <p:txBody>
          <a:bodyPr>
            <a:normAutofit/>
          </a:bodyPr>
          <a:lstStyle/>
          <a:p>
            <a:pPr marL="0" indent="0">
              <a:buNone/>
            </a:pPr>
            <a:r>
              <a:rPr lang="bs-Latn-BA" sz="2800" dirty="0"/>
              <a:t>In this presentation:</a:t>
            </a:r>
          </a:p>
          <a:p>
            <a:pPr>
              <a:buFont typeface="Wingdings" panose="05000000000000000000" pitchFamily="2" charset="2"/>
              <a:buChar char="v"/>
            </a:pPr>
            <a:r>
              <a:rPr lang="bs-Latn-BA" sz="2800" dirty="0"/>
              <a:t> Benefits and main concerns </a:t>
            </a:r>
          </a:p>
          <a:p>
            <a:pPr>
              <a:buFont typeface="Wingdings" panose="05000000000000000000" pitchFamily="2" charset="2"/>
              <a:buChar char="v"/>
            </a:pPr>
            <a:r>
              <a:rPr lang="bs-Latn-BA" sz="2800" dirty="0"/>
              <a:t>Relevant regulatory instruments related to new technologies</a:t>
            </a:r>
          </a:p>
          <a:p>
            <a:pPr>
              <a:buFont typeface="Wingdings" panose="05000000000000000000" pitchFamily="2" charset="2"/>
              <a:buChar char="v"/>
            </a:pPr>
            <a:r>
              <a:rPr lang="bs-Latn-BA" sz="2800" dirty="0"/>
              <a:t>Review of Bosnia and Herzegovina‘s pilot projects</a:t>
            </a:r>
            <a:endParaRPr lang="en-US" sz="2800" dirty="0"/>
          </a:p>
        </p:txBody>
      </p:sp>
    </p:spTree>
    <p:extLst>
      <p:ext uri="{BB962C8B-B14F-4D97-AF65-F5344CB8AC3E}">
        <p14:creationId xmlns:p14="http://schemas.microsoft.com/office/powerpoint/2010/main" val="107017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r>
              <a:rPr lang="bs-Latn-BA" dirty="0"/>
              <a:t> AND MAIN</a:t>
            </a:r>
            <a:r>
              <a:rPr lang="en-US" dirty="0"/>
              <a:t> concerns</a:t>
            </a:r>
          </a:p>
        </p:txBody>
      </p:sp>
      <p:sp>
        <p:nvSpPr>
          <p:cNvPr id="3" name="Content Placeholder 2"/>
          <p:cNvSpPr>
            <a:spLocks noGrp="1"/>
          </p:cNvSpPr>
          <p:nvPr>
            <p:ph idx="1"/>
          </p:nvPr>
        </p:nvSpPr>
        <p:spPr>
          <a:xfrm>
            <a:off x="1141412" y="1777042"/>
            <a:ext cx="9905999" cy="4192437"/>
          </a:xfrm>
        </p:spPr>
        <p:txBody>
          <a:bodyPr>
            <a:normAutofit fontScale="92500" lnSpcReduction="10000"/>
          </a:bodyPr>
          <a:lstStyle/>
          <a:p>
            <a:r>
              <a:rPr lang="bs-Latn-BA" sz="2800" b="1" u="sng" dirty="0"/>
              <a:t>Benefits</a:t>
            </a:r>
            <a:r>
              <a:rPr lang="bs-Latn-BA" sz="2800" dirty="0"/>
              <a:t> - </a:t>
            </a:r>
            <a:r>
              <a:rPr lang="en-US" sz="2800" dirty="0"/>
              <a:t>digital technologies may offer advantages to provide better inclusion (online registration, distance voting), higher degree of secrecy for people with disability as they can vote secretly. Some of the benefits are efficiency, cost-effectiveness, reduced risk of mistakes, and fraud prevention. </a:t>
            </a:r>
            <a:endParaRPr lang="bs-Latn-BA" sz="2800" dirty="0"/>
          </a:p>
          <a:p>
            <a:r>
              <a:rPr lang="bs-Latn-BA" sz="2800" b="1" u="sng" dirty="0"/>
              <a:t>Concerns</a:t>
            </a:r>
            <a:r>
              <a:rPr lang="bs-Latn-BA" sz="2800" dirty="0"/>
              <a:t> - </a:t>
            </a:r>
            <a:r>
              <a:rPr lang="en-US" sz="2800" dirty="0"/>
              <a:t>confidentiality, integrity and availability of election computers and data, including hacking voter databases, tampering with voting machines, disrupting election systems (e.g., DDoS attacks), and stealing or altering sensitive data. </a:t>
            </a:r>
          </a:p>
        </p:txBody>
      </p:sp>
    </p:spTree>
    <p:extLst>
      <p:ext uri="{BB962C8B-B14F-4D97-AF65-F5344CB8AC3E}">
        <p14:creationId xmlns:p14="http://schemas.microsoft.com/office/powerpoint/2010/main" val="339965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EF4763-EB4A-4A35-89EB-AD2763B48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41413" y="618518"/>
            <a:ext cx="9905998" cy="1478570"/>
          </a:xfrm>
        </p:spPr>
        <p:txBody>
          <a:bodyPr>
            <a:normAutofit/>
          </a:bodyPr>
          <a:lstStyle/>
          <a:p>
            <a:r>
              <a:rPr lang="bs-Latn-BA" dirty="0"/>
              <a:t>Relevant regulatory instruments RELATED TO NEW TECHNOLOGIES </a:t>
            </a:r>
            <a:endParaRPr lang="en-US" dirty="0"/>
          </a:p>
        </p:txBody>
      </p:sp>
      <p:graphicFrame>
        <p:nvGraphicFramePr>
          <p:cNvPr id="5" name="Content Placeholder 2">
            <a:extLst>
              <a:ext uri="{FF2B5EF4-FFF2-40B4-BE49-F238E27FC236}">
                <a16:creationId xmlns:a16="http://schemas.microsoft.com/office/drawing/2014/main" id="{45B5FCF9-D6DD-F517-8E8B-1BDEE965C80F}"/>
              </a:ext>
            </a:extLst>
          </p:cNvPr>
          <p:cNvGraphicFramePr>
            <a:graphicFrameLocks noGrp="1"/>
          </p:cNvGraphicFramePr>
          <p:nvPr>
            <p:ph idx="1"/>
            <p:extLst>
              <p:ext uri="{D42A27DB-BD31-4B8C-83A1-F6EECF244321}">
                <p14:modId xmlns:p14="http://schemas.microsoft.com/office/powerpoint/2010/main" val="2827639274"/>
              </p:ext>
            </p:extLst>
          </p:nvPr>
        </p:nvGraphicFramePr>
        <p:xfrm>
          <a:off x="1141411" y="2440771"/>
          <a:ext cx="9905999" cy="3584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87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86770"/>
          </a:xfrm>
        </p:spPr>
        <p:txBody>
          <a:bodyPr>
            <a:normAutofit fontScale="90000"/>
          </a:bodyPr>
          <a:lstStyle/>
          <a:p>
            <a:r>
              <a:rPr lang="bs-Latn-BA" dirty="0"/>
              <a:t>Relevant regulatory instrumentsRELATED TO NEW TECHNOLOGIES  </a:t>
            </a:r>
            <a:endParaRPr lang="en-US" dirty="0"/>
          </a:p>
        </p:txBody>
      </p:sp>
      <p:graphicFrame>
        <p:nvGraphicFramePr>
          <p:cNvPr id="5" name="Content Placeholder 2">
            <a:extLst>
              <a:ext uri="{FF2B5EF4-FFF2-40B4-BE49-F238E27FC236}">
                <a16:creationId xmlns:a16="http://schemas.microsoft.com/office/drawing/2014/main" id="{8CF037AD-9977-A993-37DC-F78C2B67E8D1}"/>
              </a:ext>
            </a:extLst>
          </p:cNvPr>
          <p:cNvGraphicFramePr>
            <a:graphicFrameLocks noGrp="1"/>
          </p:cNvGraphicFramePr>
          <p:nvPr>
            <p:ph idx="1"/>
            <p:extLst>
              <p:ext uri="{D42A27DB-BD31-4B8C-83A1-F6EECF244321}">
                <p14:modId xmlns:p14="http://schemas.microsoft.com/office/powerpoint/2010/main" val="3695725134"/>
              </p:ext>
            </p:extLst>
          </p:nvPr>
        </p:nvGraphicFramePr>
        <p:xfrm>
          <a:off x="1141413" y="1559293"/>
          <a:ext cx="10370402" cy="4976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1293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94398"/>
          </a:xfrm>
        </p:spPr>
        <p:txBody>
          <a:bodyPr>
            <a:normAutofit fontScale="90000"/>
          </a:bodyPr>
          <a:lstStyle/>
          <a:p>
            <a:r>
              <a:rPr lang="bs-Latn-BA" dirty="0"/>
              <a:t>Review of Bosnia and Herzegovina‘s pilot projects (Retrospective of efforts to introduce new technologies)</a:t>
            </a:r>
            <a:br>
              <a:rPr lang="en-US" dirty="0"/>
            </a:br>
            <a:endParaRPr lang="en-US" dirty="0"/>
          </a:p>
        </p:txBody>
      </p:sp>
      <p:sp>
        <p:nvSpPr>
          <p:cNvPr id="3" name="Content Placeholder 2"/>
          <p:cNvSpPr>
            <a:spLocks noGrp="1"/>
          </p:cNvSpPr>
          <p:nvPr>
            <p:ph idx="1"/>
          </p:nvPr>
        </p:nvSpPr>
        <p:spPr>
          <a:xfrm>
            <a:off x="698741" y="1578634"/>
            <a:ext cx="10955546" cy="5279366"/>
          </a:xfrm>
        </p:spPr>
        <p:txBody>
          <a:bodyPr>
            <a:normAutofit fontScale="92500"/>
          </a:bodyPr>
          <a:lstStyle/>
          <a:p>
            <a:r>
              <a:rPr lang="bs-Latn-BA" dirty="0"/>
              <a:t>2006 </a:t>
            </a:r>
            <a:r>
              <a:rPr lang="en-US" dirty="0"/>
              <a:t>passive voter registration </a:t>
            </a:r>
            <a:r>
              <a:rPr lang="bs-Latn-BA" dirty="0"/>
              <a:t>and</a:t>
            </a:r>
            <a:r>
              <a:rPr lang="en-US" dirty="0"/>
              <a:t> an SMS center for checking polling station location</a:t>
            </a:r>
            <a:r>
              <a:rPr lang="bs-Latn-BA" dirty="0"/>
              <a:t> introduced</a:t>
            </a:r>
            <a:r>
              <a:rPr lang="en-US" dirty="0"/>
              <a:t>;</a:t>
            </a:r>
            <a:endParaRPr lang="bs-Latn-BA" dirty="0"/>
          </a:p>
          <a:p>
            <a:r>
              <a:rPr lang="bs-Latn-BA" dirty="0"/>
              <a:t>I</a:t>
            </a:r>
            <a:r>
              <a:rPr lang="en-US" dirty="0" err="1"/>
              <a:t>mplementation</a:t>
            </a:r>
            <a:r>
              <a:rPr lang="en-US" dirty="0"/>
              <a:t> of the Integrated Election Information System </a:t>
            </a:r>
            <a:r>
              <a:rPr lang="bs-Latn-BA" dirty="0"/>
              <a:t>2010-2022;</a:t>
            </a:r>
            <a:r>
              <a:rPr lang="en-US" dirty="0"/>
              <a:t> </a:t>
            </a:r>
            <a:endParaRPr lang="bs-Latn-BA" dirty="0"/>
          </a:p>
          <a:p>
            <a:r>
              <a:rPr lang="bs-Latn-BA" dirty="0"/>
              <a:t>IPA Funds 2019-2020 used to prepare </a:t>
            </a:r>
            <a:r>
              <a:rPr lang="en-US" dirty="0"/>
              <a:t>Strategy and Action plan</a:t>
            </a:r>
            <a:r>
              <a:rPr lang="bs-Latn-BA" dirty="0"/>
              <a:t> for new technologies</a:t>
            </a:r>
            <a:r>
              <a:rPr lang="en-US" dirty="0"/>
              <a:t>.</a:t>
            </a:r>
            <a:endParaRPr lang="bs-Latn-BA" dirty="0"/>
          </a:p>
          <a:p>
            <a:r>
              <a:rPr lang="en-US" dirty="0"/>
              <a:t>In 2020 the </a:t>
            </a:r>
            <a:r>
              <a:rPr lang="en-US" dirty="0" err="1"/>
              <a:t>BiH</a:t>
            </a:r>
            <a:r>
              <a:rPr lang="en-US" dirty="0"/>
              <a:t> CEC developed first online course, e-training, for polling station committees</a:t>
            </a:r>
            <a:endParaRPr lang="bs-Latn-BA" dirty="0"/>
          </a:p>
          <a:p>
            <a:r>
              <a:rPr lang="en-US" dirty="0"/>
              <a:t>In 2022 the </a:t>
            </a:r>
            <a:r>
              <a:rPr lang="en-US" dirty="0" err="1"/>
              <a:t>BiH</a:t>
            </a:r>
            <a:r>
              <a:rPr lang="en-US" dirty="0"/>
              <a:t> CEC developed portal e-elections containing several advanced applicative systems: online registration of out-of-county voters, online registration of political parties and candidates, online submission of asset declaration forms for elected officials. </a:t>
            </a:r>
            <a:endParaRPr lang="bs-Latn-BA" dirty="0"/>
          </a:p>
          <a:p>
            <a:r>
              <a:rPr lang="en-US" dirty="0"/>
              <a:t>In the absence of relevant changes and amendments to the </a:t>
            </a:r>
            <a:r>
              <a:rPr lang="en-US" dirty="0" err="1"/>
              <a:t>BiH</a:t>
            </a:r>
            <a:r>
              <a:rPr lang="en-US" dirty="0"/>
              <a:t> Election Law the High Representative had on March 26, 2024 passed the changes and amendments to the </a:t>
            </a:r>
            <a:r>
              <a:rPr lang="en-US" dirty="0" err="1"/>
              <a:t>BiH</a:t>
            </a:r>
            <a:r>
              <a:rPr lang="en-US" dirty="0"/>
              <a:t> Election Law, making the conduct of pilot projects possible. </a:t>
            </a:r>
          </a:p>
          <a:p>
            <a:pPr marL="0" indent="0">
              <a:buNone/>
            </a:pPr>
            <a:endParaRPr lang="en-US" dirty="0"/>
          </a:p>
        </p:txBody>
      </p:sp>
    </p:spTree>
    <p:extLst>
      <p:ext uri="{BB962C8B-B14F-4D97-AF65-F5344CB8AC3E}">
        <p14:creationId xmlns:p14="http://schemas.microsoft.com/office/powerpoint/2010/main" val="3492197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CB5CC6F-11C1-4C07-87C0-F043993E89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11" name="Rectangle 10">
              <a:extLst>
                <a:ext uri="{FF2B5EF4-FFF2-40B4-BE49-F238E27FC236}">
                  <a16:creationId xmlns:a16="http://schemas.microsoft.com/office/drawing/2014/main" id="{FADA3C27-4EC6-4DCA-BB85-C75BAAE828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a:extLst>
                <a:ext uri="{FF2B5EF4-FFF2-40B4-BE49-F238E27FC236}">
                  <a16:creationId xmlns:a16="http://schemas.microsoft.com/office/drawing/2014/main" id="{2D8216BF-F79F-406D-A3B4-46744068AC43}"/>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grpSp>
        <p:nvGrpSpPr>
          <p:cNvPr id="14" name="Group 13">
            <a:extLst>
              <a:ext uri="{FF2B5EF4-FFF2-40B4-BE49-F238E27FC236}">
                <a16:creationId xmlns:a16="http://schemas.microsoft.com/office/drawing/2014/main" id="{C6C16BE5-8A9A-432D-8A61-230FA03816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81779"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5" name="Rectangle 5">
              <a:extLst>
                <a:ext uri="{FF2B5EF4-FFF2-40B4-BE49-F238E27FC236}">
                  <a16:creationId xmlns:a16="http://schemas.microsoft.com/office/drawing/2014/main" id="{2E852AB2-2672-41DF-9CF6-FCDEF1805EF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6" name="Freeform 6">
              <a:extLst>
                <a:ext uri="{FF2B5EF4-FFF2-40B4-BE49-F238E27FC236}">
                  <a16:creationId xmlns:a16="http://schemas.microsoft.com/office/drawing/2014/main" id="{90283F1A-A49E-441D-BDF5-35B8BEE426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 name="Freeform 7">
              <a:extLst>
                <a:ext uri="{FF2B5EF4-FFF2-40B4-BE49-F238E27FC236}">
                  <a16:creationId xmlns:a16="http://schemas.microsoft.com/office/drawing/2014/main" id="{B0BC41A4-F3F1-4CD4-B266-D9DAA21710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Rectangle 8">
              <a:extLst>
                <a:ext uri="{FF2B5EF4-FFF2-40B4-BE49-F238E27FC236}">
                  <a16:creationId xmlns:a16="http://schemas.microsoft.com/office/drawing/2014/main" id="{6E29DA39-130F-41A1-A21E-4FB453948A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9" name="Freeform 9">
              <a:extLst>
                <a:ext uri="{FF2B5EF4-FFF2-40B4-BE49-F238E27FC236}">
                  <a16:creationId xmlns:a16="http://schemas.microsoft.com/office/drawing/2014/main" id="{39995AD4-F8DE-4CEB-B958-1DBF7EAC296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10">
              <a:extLst>
                <a:ext uri="{FF2B5EF4-FFF2-40B4-BE49-F238E27FC236}">
                  <a16:creationId xmlns:a16="http://schemas.microsoft.com/office/drawing/2014/main" id="{D1F7DCE1-6887-4FE0-A7D7-3652030CF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11">
              <a:extLst>
                <a:ext uri="{FF2B5EF4-FFF2-40B4-BE49-F238E27FC236}">
                  <a16:creationId xmlns:a16="http://schemas.microsoft.com/office/drawing/2014/main" id="{4E46B0E1-9543-441D-AD1D-1308AF88C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12">
              <a:extLst>
                <a:ext uri="{FF2B5EF4-FFF2-40B4-BE49-F238E27FC236}">
                  <a16:creationId xmlns:a16="http://schemas.microsoft.com/office/drawing/2014/main" id="{E8C112C9-8D48-4612-AE0B-CF59EC7432C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13">
              <a:extLst>
                <a:ext uri="{FF2B5EF4-FFF2-40B4-BE49-F238E27FC236}">
                  <a16:creationId xmlns:a16="http://schemas.microsoft.com/office/drawing/2014/main" id="{2D16C38C-4A3B-4060-9A3B-C47DD6DE7C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Freeform 14">
              <a:extLst>
                <a:ext uri="{FF2B5EF4-FFF2-40B4-BE49-F238E27FC236}">
                  <a16:creationId xmlns:a16="http://schemas.microsoft.com/office/drawing/2014/main" id="{0A9B4CAA-8439-44B3-B738-2123169FA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5" name="Freeform 15">
              <a:extLst>
                <a:ext uri="{FF2B5EF4-FFF2-40B4-BE49-F238E27FC236}">
                  <a16:creationId xmlns:a16="http://schemas.microsoft.com/office/drawing/2014/main" id="{8C6EF933-69B7-48C8-9337-4E0DEF6E75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6" name="Freeform 16">
              <a:extLst>
                <a:ext uri="{FF2B5EF4-FFF2-40B4-BE49-F238E27FC236}">
                  <a16:creationId xmlns:a16="http://schemas.microsoft.com/office/drawing/2014/main" id="{B428AEFA-3C03-48AA-AEA5-8E3F58904C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7" name="Freeform 17">
              <a:extLst>
                <a:ext uri="{FF2B5EF4-FFF2-40B4-BE49-F238E27FC236}">
                  <a16:creationId xmlns:a16="http://schemas.microsoft.com/office/drawing/2014/main" id="{041D2508-FE53-47C0-887F-38BD1FB73C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8" name="Freeform 18">
              <a:extLst>
                <a:ext uri="{FF2B5EF4-FFF2-40B4-BE49-F238E27FC236}">
                  <a16:creationId xmlns:a16="http://schemas.microsoft.com/office/drawing/2014/main" id="{2C0392BD-D896-4A41-B18B-1389FE1F00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19">
              <a:extLst>
                <a:ext uri="{FF2B5EF4-FFF2-40B4-BE49-F238E27FC236}">
                  <a16:creationId xmlns:a16="http://schemas.microsoft.com/office/drawing/2014/main" id="{B3272EA3-C600-441C-BFC9-ACFF90CD4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20">
              <a:extLst>
                <a:ext uri="{FF2B5EF4-FFF2-40B4-BE49-F238E27FC236}">
                  <a16:creationId xmlns:a16="http://schemas.microsoft.com/office/drawing/2014/main" id="{D8731AA3-BC2D-408B-9D72-C804B8B9ED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Freeform 21">
              <a:extLst>
                <a:ext uri="{FF2B5EF4-FFF2-40B4-BE49-F238E27FC236}">
                  <a16:creationId xmlns:a16="http://schemas.microsoft.com/office/drawing/2014/main" id="{BE934A31-790A-459C-A997-670583ADCC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2" name="Freeform 22">
              <a:extLst>
                <a:ext uri="{FF2B5EF4-FFF2-40B4-BE49-F238E27FC236}">
                  <a16:creationId xmlns:a16="http://schemas.microsoft.com/office/drawing/2014/main" id="{241F679B-BBF0-49DA-A9F3-D623BA752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23">
              <a:extLst>
                <a:ext uri="{FF2B5EF4-FFF2-40B4-BE49-F238E27FC236}">
                  <a16:creationId xmlns:a16="http://schemas.microsoft.com/office/drawing/2014/main" id="{0BDC4BE0-E1FF-48B5-A064-70F561454E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24">
              <a:extLst>
                <a:ext uri="{FF2B5EF4-FFF2-40B4-BE49-F238E27FC236}">
                  <a16:creationId xmlns:a16="http://schemas.microsoft.com/office/drawing/2014/main" id="{245FC7BA-96DB-41CB-B43A-8EEE482C317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25">
              <a:extLst>
                <a:ext uri="{FF2B5EF4-FFF2-40B4-BE49-F238E27FC236}">
                  <a16:creationId xmlns:a16="http://schemas.microsoft.com/office/drawing/2014/main" id="{3BBD03A9-646B-40EE-9A27-15297EC936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Freeform 26">
              <a:extLst>
                <a:ext uri="{FF2B5EF4-FFF2-40B4-BE49-F238E27FC236}">
                  <a16:creationId xmlns:a16="http://schemas.microsoft.com/office/drawing/2014/main" id="{4D738FC2-47B4-4BC9-B109-05C56DC00D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7" name="Freeform 27">
              <a:extLst>
                <a:ext uri="{FF2B5EF4-FFF2-40B4-BE49-F238E27FC236}">
                  <a16:creationId xmlns:a16="http://schemas.microsoft.com/office/drawing/2014/main" id="{148BE0A7-2537-452C-BA13-B78D302CB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28">
              <a:extLst>
                <a:ext uri="{FF2B5EF4-FFF2-40B4-BE49-F238E27FC236}">
                  <a16:creationId xmlns:a16="http://schemas.microsoft.com/office/drawing/2014/main" id="{CF6A9D45-D849-4BF5-BBA0-D7BE29B8841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29">
              <a:extLst>
                <a:ext uri="{FF2B5EF4-FFF2-40B4-BE49-F238E27FC236}">
                  <a16:creationId xmlns:a16="http://schemas.microsoft.com/office/drawing/2014/main" id="{13F44E41-B5E8-472D-80F2-4539AD3D4C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30">
              <a:extLst>
                <a:ext uri="{FF2B5EF4-FFF2-40B4-BE49-F238E27FC236}">
                  <a16:creationId xmlns:a16="http://schemas.microsoft.com/office/drawing/2014/main" id="{CE052494-AAF2-4C3C-A072-317B7F9873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Freeform 31">
              <a:extLst>
                <a:ext uri="{FF2B5EF4-FFF2-40B4-BE49-F238E27FC236}">
                  <a16:creationId xmlns:a16="http://schemas.microsoft.com/office/drawing/2014/main" id="{90345C3D-13FE-4815-9563-58A52B457B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2" name="Freeform 32">
              <a:extLst>
                <a:ext uri="{FF2B5EF4-FFF2-40B4-BE49-F238E27FC236}">
                  <a16:creationId xmlns:a16="http://schemas.microsoft.com/office/drawing/2014/main" id="{37908D29-2BB3-4D6C-92DB-864F630573A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3" name="Rectangle 33">
              <a:extLst>
                <a:ext uri="{FF2B5EF4-FFF2-40B4-BE49-F238E27FC236}">
                  <a16:creationId xmlns:a16="http://schemas.microsoft.com/office/drawing/2014/main" id="{174B5792-73C4-4FBF-BAD9-F9A5BBC5916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44" name="Freeform 34">
              <a:extLst>
                <a:ext uri="{FF2B5EF4-FFF2-40B4-BE49-F238E27FC236}">
                  <a16:creationId xmlns:a16="http://schemas.microsoft.com/office/drawing/2014/main" id="{D4741BB8-0638-4A06-85A7-69FE81BC445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5" name="Freeform 35">
              <a:extLst>
                <a:ext uri="{FF2B5EF4-FFF2-40B4-BE49-F238E27FC236}">
                  <a16:creationId xmlns:a16="http://schemas.microsoft.com/office/drawing/2014/main" id="{FBDB982D-6E9A-426E-86B1-69031E1040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6" name="Freeform 36">
              <a:extLst>
                <a:ext uri="{FF2B5EF4-FFF2-40B4-BE49-F238E27FC236}">
                  <a16:creationId xmlns:a16="http://schemas.microsoft.com/office/drawing/2014/main" id="{400B8260-9575-48DB-9175-B1C8530241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7" name="Freeform 37">
              <a:extLst>
                <a:ext uri="{FF2B5EF4-FFF2-40B4-BE49-F238E27FC236}">
                  <a16:creationId xmlns:a16="http://schemas.microsoft.com/office/drawing/2014/main" id="{52FB1DD3-BAEC-4974-89F5-36B6959459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8" name="Freeform 38">
              <a:extLst>
                <a:ext uri="{FF2B5EF4-FFF2-40B4-BE49-F238E27FC236}">
                  <a16:creationId xmlns:a16="http://schemas.microsoft.com/office/drawing/2014/main" id="{E51161AB-FDC1-4703-9C29-C410366B99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9" name="Freeform 39">
              <a:extLst>
                <a:ext uri="{FF2B5EF4-FFF2-40B4-BE49-F238E27FC236}">
                  <a16:creationId xmlns:a16="http://schemas.microsoft.com/office/drawing/2014/main" id="{DE6123AD-33B5-429C-B8F7-DB1A8FDABF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0" name="Freeform 40">
              <a:extLst>
                <a:ext uri="{FF2B5EF4-FFF2-40B4-BE49-F238E27FC236}">
                  <a16:creationId xmlns:a16="http://schemas.microsoft.com/office/drawing/2014/main" id="{8C454A1D-B20A-4994-8C14-EE5DD3B9939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1" name="Freeform 41">
              <a:extLst>
                <a:ext uri="{FF2B5EF4-FFF2-40B4-BE49-F238E27FC236}">
                  <a16:creationId xmlns:a16="http://schemas.microsoft.com/office/drawing/2014/main" id="{CFA7BB74-790B-45D7-B94B-DD4D83ED81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2" name="Freeform 42">
              <a:extLst>
                <a:ext uri="{FF2B5EF4-FFF2-40B4-BE49-F238E27FC236}">
                  <a16:creationId xmlns:a16="http://schemas.microsoft.com/office/drawing/2014/main" id="{19BBC3FC-0052-4BDB-8D6A-421E07EE263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3" name="Freeform 43">
              <a:extLst>
                <a:ext uri="{FF2B5EF4-FFF2-40B4-BE49-F238E27FC236}">
                  <a16:creationId xmlns:a16="http://schemas.microsoft.com/office/drawing/2014/main" id="{42A3E4B3-707A-4D0A-BEED-61A77E960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4" name="Freeform 44">
              <a:extLst>
                <a:ext uri="{FF2B5EF4-FFF2-40B4-BE49-F238E27FC236}">
                  <a16:creationId xmlns:a16="http://schemas.microsoft.com/office/drawing/2014/main" id="{089BBE83-D985-45E9-B442-1326F6FBA5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5" name="Rectangle 45">
              <a:extLst>
                <a:ext uri="{FF2B5EF4-FFF2-40B4-BE49-F238E27FC236}">
                  <a16:creationId xmlns:a16="http://schemas.microsoft.com/office/drawing/2014/main" id="{FE1B194F-F703-4020-92ED-DBDB5C2344C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56" name="Freeform 46">
              <a:extLst>
                <a:ext uri="{FF2B5EF4-FFF2-40B4-BE49-F238E27FC236}">
                  <a16:creationId xmlns:a16="http://schemas.microsoft.com/office/drawing/2014/main" id="{D7A22662-B7AF-4857-AD78-716690A268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7" name="Freeform 47">
              <a:extLst>
                <a:ext uri="{FF2B5EF4-FFF2-40B4-BE49-F238E27FC236}">
                  <a16:creationId xmlns:a16="http://schemas.microsoft.com/office/drawing/2014/main" id="{62C16BE5-0C4B-48FC-ABA4-36A8F2DFE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8" name="Freeform 48">
              <a:extLst>
                <a:ext uri="{FF2B5EF4-FFF2-40B4-BE49-F238E27FC236}">
                  <a16:creationId xmlns:a16="http://schemas.microsoft.com/office/drawing/2014/main" id="{C2327DB7-B7F2-4829-909E-A03D62252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9" name="Freeform 49">
              <a:extLst>
                <a:ext uri="{FF2B5EF4-FFF2-40B4-BE49-F238E27FC236}">
                  <a16:creationId xmlns:a16="http://schemas.microsoft.com/office/drawing/2014/main" id="{167918EB-9EB1-413F-8C39-F018CCDCCD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0" name="Freeform 50">
              <a:extLst>
                <a:ext uri="{FF2B5EF4-FFF2-40B4-BE49-F238E27FC236}">
                  <a16:creationId xmlns:a16="http://schemas.microsoft.com/office/drawing/2014/main" id="{B971E245-631A-4364-A177-C1D1B6B4D3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1" name="Freeform 51">
              <a:extLst>
                <a:ext uri="{FF2B5EF4-FFF2-40B4-BE49-F238E27FC236}">
                  <a16:creationId xmlns:a16="http://schemas.microsoft.com/office/drawing/2014/main" id="{1D4C1872-66E3-45EB-BDE7-26C02A1763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2" name="Freeform 52">
              <a:extLst>
                <a:ext uri="{FF2B5EF4-FFF2-40B4-BE49-F238E27FC236}">
                  <a16:creationId xmlns:a16="http://schemas.microsoft.com/office/drawing/2014/main" id="{D2BC0771-493C-4FEF-958F-859C539243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3" name="Freeform 53">
              <a:extLst>
                <a:ext uri="{FF2B5EF4-FFF2-40B4-BE49-F238E27FC236}">
                  <a16:creationId xmlns:a16="http://schemas.microsoft.com/office/drawing/2014/main" id="{E339169B-1EE1-4E4F-BA0C-BD3AD57FD7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4" name="Freeform 54">
              <a:extLst>
                <a:ext uri="{FF2B5EF4-FFF2-40B4-BE49-F238E27FC236}">
                  <a16:creationId xmlns:a16="http://schemas.microsoft.com/office/drawing/2014/main" id="{BBC80538-8C59-46A3-B187-66C9A6D3F2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5" name="Freeform 55">
              <a:extLst>
                <a:ext uri="{FF2B5EF4-FFF2-40B4-BE49-F238E27FC236}">
                  <a16:creationId xmlns:a16="http://schemas.microsoft.com/office/drawing/2014/main" id="{C5F9090C-11D8-4272-815D-11B1911DA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6" name="Freeform 56">
              <a:extLst>
                <a:ext uri="{FF2B5EF4-FFF2-40B4-BE49-F238E27FC236}">
                  <a16:creationId xmlns:a16="http://schemas.microsoft.com/office/drawing/2014/main" id="{A361F786-6FA9-4EAD-81EF-BF4734D466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7" name="Freeform 57">
              <a:extLst>
                <a:ext uri="{FF2B5EF4-FFF2-40B4-BE49-F238E27FC236}">
                  <a16:creationId xmlns:a16="http://schemas.microsoft.com/office/drawing/2014/main" id="{63B2A436-CEC8-477C-ACDD-6E5D2ABBC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8" name="Freeform 58">
              <a:extLst>
                <a:ext uri="{FF2B5EF4-FFF2-40B4-BE49-F238E27FC236}">
                  <a16:creationId xmlns:a16="http://schemas.microsoft.com/office/drawing/2014/main" id="{7FAE92CD-EBFF-4DB4-9F5D-00D33E902E4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title"/>
          </p:nvPr>
        </p:nvSpPr>
        <p:spPr>
          <a:xfrm>
            <a:off x="5491209" y="618518"/>
            <a:ext cx="5877676" cy="1478570"/>
          </a:xfrm>
        </p:spPr>
        <p:txBody>
          <a:bodyPr>
            <a:normAutofit/>
          </a:bodyPr>
          <a:lstStyle/>
          <a:p>
            <a:r>
              <a:rPr lang="en-US"/>
              <a:t>Pilot projects for the 2024 Local Elections</a:t>
            </a:r>
          </a:p>
        </p:txBody>
      </p:sp>
      <p:pic>
        <p:nvPicPr>
          <p:cNvPr id="4" name="Picture 3">
            <a:extLst>
              <a:ext uri="{FF2B5EF4-FFF2-40B4-BE49-F238E27FC236}">
                <a16:creationId xmlns:a16="http://schemas.microsoft.com/office/drawing/2014/main" id="{721518C3-7324-08FF-F1BA-BC97316A4219}"/>
              </a:ext>
            </a:extLst>
          </p:cNvPr>
          <p:cNvPicPr>
            <a:picLocks noChangeAspect="1"/>
          </p:cNvPicPr>
          <p:nvPr/>
        </p:nvPicPr>
        <p:blipFill>
          <a:blip r:embed="rId4"/>
          <a:srcRect l="9997"/>
          <a:stretch/>
        </p:blipFill>
        <p:spPr>
          <a:xfrm>
            <a:off x="-5597" y="1"/>
            <a:ext cx="4635583" cy="3427413"/>
          </a:xfrm>
          <a:custGeom>
            <a:avLst/>
            <a:gdLst/>
            <a:ahLst/>
            <a:cxnLst/>
            <a:rect l="l" t="t" r="r" b="b"/>
            <a:pathLst>
              <a:path w="4635583" h="3427413">
                <a:moveTo>
                  <a:pt x="0" y="0"/>
                </a:moveTo>
                <a:lnTo>
                  <a:pt x="4635583" y="0"/>
                </a:lnTo>
                <a:lnTo>
                  <a:pt x="4635583" y="3427413"/>
                </a:lnTo>
                <a:lnTo>
                  <a:pt x="0" y="3427413"/>
                </a:lnTo>
                <a:close/>
              </a:path>
            </a:pathLst>
          </a:custGeom>
        </p:spPr>
      </p:pic>
      <p:pic>
        <p:nvPicPr>
          <p:cNvPr id="5" name="Picture 4">
            <a:extLst>
              <a:ext uri="{FF2B5EF4-FFF2-40B4-BE49-F238E27FC236}">
                <a16:creationId xmlns:a16="http://schemas.microsoft.com/office/drawing/2014/main" id="{4669A24C-D1AE-BF5C-FC8B-032A564DDD67}"/>
              </a:ext>
            </a:extLst>
          </p:cNvPr>
          <p:cNvPicPr>
            <a:picLocks noChangeAspect="1"/>
          </p:cNvPicPr>
          <p:nvPr/>
        </p:nvPicPr>
        <p:blipFill>
          <a:blip r:embed="rId5"/>
          <a:srcRect l="24330" r="-1" b="-1"/>
          <a:stretch/>
        </p:blipFill>
        <p:spPr>
          <a:xfrm>
            <a:off x="-5597" y="3427414"/>
            <a:ext cx="4635583" cy="3430587"/>
          </a:xfrm>
          <a:custGeom>
            <a:avLst/>
            <a:gdLst/>
            <a:ahLst/>
            <a:cxnLst/>
            <a:rect l="l" t="t" r="r" b="b"/>
            <a:pathLst>
              <a:path w="4635583" h="3430587">
                <a:moveTo>
                  <a:pt x="0" y="0"/>
                </a:moveTo>
                <a:lnTo>
                  <a:pt x="4635583" y="0"/>
                </a:lnTo>
                <a:lnTo>
                  <a:pt x="4635583" y="3430587"/>
                </a:lnTo>
                <a:lnTo>
                  <a:pt x="0" y="3430587"/>
                </a:lnTo>
                <a:close/>
              </a:path>
            </a:pathLst>
          </a:custGeom>
        </p:spPr>
      </p:pic>
      <p:cxnSp>
        <p:nvCxnSpPr>
          <p:cNvPr id="70" name="Straight Connector 69">
            <a:extLst>
              <a:ext uri="{FF2B5EF4-FFF2-40B4-BE49-F238E27FC236}">
                <a16:creationId xmlns:a16="http://schemas.microsoft.com/office/drawing/2014/main" id="{E104AA93-67FD-43AC-92F9-5840A89E43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32483" y="-464"/>
            <a:ext cx="2646" cy="6858465"/>
          </a:xfrm>
          <a:prstGeom prst="line">
            <a:avLst/>
          </a:prstGeom>
          <a:solidFill>
            <a:schemeClr val="tx2">
              <a:alpha val="60000"/>
            </a:schemeClr>
          </a:solidFill>
          <a:ln w="19050">
            <a:solidFill>
              <a:schemeClr val="tx2">
                <a:alpha val="60000"/>
              </a:schemeClr>
            </a:solidFill>
          </a:ln>
          <a:effectLst>
            <a:outerShdw blurRad="50800" dist="38100" dir="2700000" algn="tl" rotWithShape="0">
              <a:srgbClr val="000000">
                <a:alpha val="58000"/>
              </a:srgbClr>
            </a:outerShdw>
          </a:effectLst>
        </p:spPr>
      </p:cxnSp>
      <p:cxnSp>
        <p:nvCxnSpPr>
          <p:cNvPr id="72" name="Straight Connector 71">
            <a:extLst>
              <a:ext uri="{FF2B5EF4-FFF2-40B4-BE49-F238E27FC236}">
                <a16:creationId xmlns:a16="http://schemas.microsoft.com/office/drawing/2014/main" id="{95AE1CAD-A877-4C0B-91F7-CA9C684C94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7" y="3427414"/>
            <a:ext cx="4635583" cy="0"/>
          </a:xfrm>
          <a:prstGeom prst="line">
            <a:avLst/>
          </a:prstGeom>
          <a:solidFill>
            <a:schemeClr val="tx2">
              <a:alpha val="60000"/>
            </a:schemeClr>
          </a:solidFill>
          <a:ln w="19050">
            <a:solidFill>
              <a:schemeClr val="tx2">
                <a:alpha val="60000"/>
              </a:schemeClr>
            </a:solidFill>
          </a:ln>
          <a:effectLst>
            <a:outerShdw blurRad="50800" dist="38100" dir="2700000" algn="tl" rotWithShape="0">
              <a:srgbClr val="000000">
                <a:alpha val="58000"/>
              </a:srgbClr>
            </a:outerShdw>
          </a:effectLst>
        </p:spPr>
      </p:cxnSp>
      <p:sp>
        <p:nvSpPr>
          <p:cNvPr id="3" name="Content Placeholder 2"/>
          <p:cNvSpPr>
            <a:spLocks noGrp="1"/>
          </p:cNvSpPr>
          <p:nvPr>
            <p:ph idx="1"/>
          </p:nvPr>
        </p:nvSpPr>
        <p:spPr>
          <a:xfrm>
            <a:off x="5491209" y="1858964"/>
            <a:ext cx="5877677" cy="4380518"/>
          </a:xfrm>
        </p:spPr>
        <p:txBody>
          <a:bodyPr>
            <a:normAutofit lnSpcReduction="10000"/>
          </a:bodyPr>
          <a:lstStyle/>
          <a:p>
            <a:pPr marL="457200" indent="-457200">
              <a:lnSpc>
                <a:spcPct val="110000"/>
              </a:lnSpc>
              <a:buAutoNum type="arabicPeriod"/>
            </a:pPr>
            <a:r>
              <a:rPr lang="en-US" dirty="0"/>
              <a:t>Voter Authentication and Rapid Transmission of Results - implemented in 11 municipalities with 165 polling stations.</a:t>
            </a:r>
            <a:endParaRPr lang="bs-Latn-BA" dirty="0"/>
          </a:p>
          <a:p>
            <a:pPr marL="457200" indent="-457200">
              <a:lnSpc>
                <a:spcPct val="110000"/>
              </a:lnSpc>
              <a:buAutoNum type="arabicPeriod"/>
            </a:pPr>
            <a:r>
              <a:rPr lang="en-US" dirty="0"/>
              <a:t>Optical Scanning and Vote Counting – implemented in 7 municipalities with 143 polling stations.</a:t>
            </a:r>
            <a:endParaRPr lang="bs-Latn-BA" dirty="0"/>
          </a:p>
          <a:p>
            <a:pPr marL="457200" indent="-457200">
              <a:lnSpc>
                <a:spcPct val="110000"/>
              </a:lnSpc>
              <a:buAutoNum type="arabicPeriod"/>
            </a:pPr>
            <a:r>
              <a:rPr lang="en-US" dirty="0"/>
              <a:t>Biometric Identification and Authentication – 138 polling stations in Brčko District</a:t>
            </a:r>
            <a:endParaRPr lang="bs-Latn-BA" dirty="0"/>
          </a:p>
          <a:p>
            <a:pPr marL="457200" indent="-457200">
              <a:lnSpc>
                <a:spcPct val="110000"/>
              </a:lnSpc>
              <a:buAutoNum type="arabicPeriod"/>
            </a:pPr>
            <a:r>
              <a:rPr lang="en-US" dirty="0"/>
              <a:t>Video Surveillance – implemented in 10 polling stations in 5 municipalities.</a:t>
            </a:r>
          </a:p>
          <a:p>
            <a:pPr>
              <a:lnSpc>
                <a:spcPct val="110000"/>
              </a:lnSpc>
            </a:pPr>
            <a:endParaRPr lang="en-US" dirty="0"/>
          </a:p>
        </p:txBody>
      </p:sp>
    </p:spTree>
    <p:extLst>
      <p:ext uri="{BB962C8B-B14F-4D97-AF65-F5344CB8AC3E}">
        <p14:creationId xmlns:p14="http://schemas.microsoft.com/office/powerpoint/2010/main" val="376554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32513"/>
          </a:xfrm>
        </p:spPr>
        <p:txBody>
          <a:bodyPr>
            <a:normAutofit fontScale="90000"/>
          </a:bodyPr>
          <a:lstStyle/>
          <a:p>
            <a:r>
              <a:rPr lang="bs-Latn-BA" dirty="0"/>
              <a:t>Way forward FOR 2026 GENERAL ELECTIONS</a:t>
            </a:r>
            <a:br>
              <a:rPr lang="bs-Latn-BA" dirty="0"/>
            </a:br>
            <a:r>
              <a:rPr lang="bs-Latn-BA" dirty="0"/>
              <a:t>(CEC BiH feasibility study key points)</a:t>
            </a:r>
            <a:endParaRPr lang="en-US" dirty="0"/>
          </a:p>
        </p:txBody>
      </p:sp>
      <p:sp>
        <p:nvSpPr>
          <p:cNvPr id="3" name="Content Placeholder 2"/>
          <p:cNvSpPr>
            <a:spLocks noGrp="1"/>
          </p:cNvSpPr>
          <p:nvPr>
            <p:ph idx="1"/>
          </p:nvPr>
        </p:nvSpPr>
        <p:spPr>
          <a:xfrm>
            <a:off x="1141413" y="1551031"/>
            <a:ext cx="10239855" cy="5194826"/>
          </a:xfrm>
        </p:spPr>
        <p:txBody>
          <a:bodyPr numCol="2">
            <a:normAutofit fontScale="92500" lnSpcReduction="10000"/>
          </a:bodyPr>
          <a:lstStyle/>
          <a:p>
            <a:r>
              <a:rPr lang="en-US" dirty="0"/>
              <a:t>strategic decisions regarding the specific technologies to be used, </a:t>
            </a:r>
            <a:endParaRPr lang="bs-Latn-BA" dirty="0"/>
          </a:p>
          <a:p>
            <a:r>
              <a:rPr lang="en-US" dirty="0"/>
              <a:t>funding, </a:t>
            </a:r>
          </a:p>
          <a:p>
            <a:r>
              <a:rPr lang="en-US" dirty="0"/>
              <a:t>market research</a:t>
            </a:r>
            <a:r>
              <a:rPr lang="bs-Latn-BA" dirty="0"/>
              <a:t>,</a:t>
            </a:r>
            <a:endParaRPr lang="en-US" dirty="0"/>
          </a:p>
          <a:p>
            <a:r>
              <a:rPr lang="en-US" dirty="0"/>
              <a:t>tenders and equipment purchase</a:t>
            </a:r>
            <a:r>
              <a:rPr lang="bs-Latn-BA" dirty="0"/>
              <a:t> (biometric identification and opttical scanners)</a:t>
            </a:r>
            <a:r>
              <a:rPr lang="en-US" dirty="0"/>
              <a:t>, </a:t>
            </a:r>
          </a:p>
          <a:p>
            <a:r>
              <a:rPr lang="en-US" dirty="0"/>
              <a:t>development of applications (software preparation)</a:t>
            </a:r>
            <a:r>
              <a:rPr lang="bs-Latn-BA" dirty="0"/>
              <a:t>,</a:t>
            </a:r>
            <a:endParaRPr lang="en-US" dirty="0"/>
          </a:p>
          <a:p>
            <a:r>
              <a:rPr lang="en-US" dirty="0"/>
              <a:t>securing adequate warehouse for storage,</a:t>
            </a:r>
          </a:p>
          <a:p>
            <a:r>
              <a:rPr lang="en-US" dirty="0"/>
              <a:t>testing functionality,</a:t>
            </a:r>
          </a:p>
          <a:p>
            <a:r>
              <a:rPr lang="en-US" dirty="0"/>
              <a:t>ensuring a reliable power supply, </a:t>
            </a:r>
          </a:p>
          <a:p>
            <a:r>
              <a:rPr lang="en-US" dirty="0"/>
              <a:t>protecting the system from cyberattacks, </a:t>
            </a:r>
          </a:p>
          <a:p>
            <a:r>
              <a:rPr lang="en-US" dirty="0"/>
              <a:t>recruitment of necessary staff, </a:t>
            </a:r>
          </a:p>
          <a:p>
            <a:r>
              <a:rPr lang="en-US" dirty="0"/>
              <a:t>providing continuous training,</a:t>
            </a:r>
          </a:p>
          <a:p>
            <a:r>
              <a:rPr lang="en-US" dirty="0"/>
              <a:t>configuration of the equipment,</a:t>
            </a:r>
          </a:p>
          <a:p>
            <a:r>
              <a:rPr lang="en-US" dirty="0"/>
              <a:t>distribution of equipment to the polling stations,</a:t>
            </a:r>
          </a:p>
          <a:p>
            <a:r>
              <a:rPr lang="en-US" dirty="0"/>
              <a:t>final testing</a:t>
            </a:r>
            <a:r>
              <a:rPr lang="bs-Latn-BA" dirty="0"/>
              <a:t>, and</a:t>
            </a:r>
          </a:p>
          <a:p>
            <a:r>
              <a:rPr lang="bs-Latn-BA" dirty="0"/>
              <a:t>independent evaluation</a:t>
            </a:r>
            <a:r>
              <a:rPr lang="en-US" dirty="0"/>
              <a:t>.</a:t>
            </a:r>
          </a:p>
          <a:p>
            <a:endParaRPr lang="en-US" dirty="0"/>
          </a:p>
        </p:txBody>
      </p:sp>
    </p:spTree>
    <p:extLst>
      <p:ext uri="{BB962C8B-B14F-4D97-AF65-F5344CB8AC3E}">
        <p14:creationId xmlns:p14="http://schemas.microsoft.com/office/powerpoint/2010/main" val="947369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228</TotalTime>
  <Words>1030</Words>
  <Application>Microsoft Office PowerPoint</Application>
  <PresentationFormat>Widescreen</PresentationFormat>
  <Paragraphs>95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Tw Cen MT</vt:lpstr>
      <vt:lpstr>Wingdings</vt:lpstr>
      <vt:lpstr>Circuit</vt:lpstr>
      <vt:lpstr>PowerPoint Presentation</vt:lpstr>
      <vt:lpstr>Rules applying to the voting and counting process (including the transmission of results), in particular the introduction of new voting modalities and digital technologies </vt:lpstr>
      <vt:lpstr>Elections and NEW TECHNOLOGIES</vt:lpstr>
      <vt:lpstr>Benefits AND MAIN concerns</vt:lpstr>
      <vt:lpstr>Relevant regulatory instruments RELATED TO NEW TECHNOLOGIES </vt:lpstr>
      <vt:lpstr>Relevant regulatory instrumentsRELATED TO NEW TECHNOLOGIES  </vt:lpstr>
      <vt:lpstr>Review of Bosnia and Herzegovina‘s pilot projects (Retrospective of efforts to introduce new technologies) </vt:lpstr>
      <vt:lpstr>Pilot projects for the 2024 Local Elections</vt:lpstr>
      <vt:lpstr>Way forward FOR 2026 GENERAL ELECTIONS (CEC BiH feasibility study key points)</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Irena Hadziabdic</dc:creator>
  <cp:lastModifiedBy>DANIELL Saskia</cp:lastModifiedBy>
  <cp:revision>12</cp:revision>
  <cp:lastPrinted>2025-03-27T13:51:13Z</cp:lastPrinted>
  <dcterms:created xsi:type="dcterms:W3CDTF">2025-03-27T08:16:42Z</dcterms:created>
  <dcterms:modified xsi:type="dcterms:W3CDTF">2025-04-28T11:27:37Z</dcterms:modified>
</cp:coreProperties>
</file>